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46"/>
  </p:notesMasterIdLst>
  <p:handoutMasterIdLst>
    <p:handoutMasterId r:id="rId47"/>
  </p:handoutMasterIdLst>
  <p:sldIdLst>
    <p:sldId id="256" r:id="rId2"/>
    <p:sldId id="299" r:id="rId3"/>
    <p:sldId id="298"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9" d="100"/>
          <a:sy n="79" d="100"/>
        </p:scale>
        <p:origin x="149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63" d="100"/>
          <a:sy n="63" d="100"/>
        </p:scale>
        <p:origin x="3134"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25/05/2022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8100392" y="10443"/>
            <a:ext cx="1043608" cy="465290"/>
          </a:xfrm>
          <a:prstGeom prst="rect">
            <a:avLst/>
          </a:prstGeom>
        </p:spPr>
        <p:txBody>
          <a:bodyPr/>
          <a:lstStyle>
            <a:lvl1pPr marL="0" indent="0">
              <a:buNone/>
              <a:defRPr sz="12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419873" y="1341038"/>
            <a:ext cx="3744416" cy="324036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330356" y="1341038"/>
            <a:ext cx="1634132" cy="3240360"/>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341039"/>
            <a:ext cx="310081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763688" y="3429000"/>
            <a:ext cx="5400000" cy="3256763"/>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25189" y="4615432"/>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2965336" cy="2585323"/>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blue dotted line. </a:t>
            </a:r>
          </a:p>
          <a:p>
            <a:endParaRPr lang="en-GB" sz="600" dirty="0"/>
          </a:p>
          <a:p>
            <a:r>
              <a:rPr lang="en-GB" sz="1200" dirty="0"/>
              <a:t>RAG rating applied. </a:t>
            </a:r>
          </a:p>
          <a:p>
            <a:r>
              <a:rPr lang="en-GB" sz="1200" dirty="0"/>
              <a:t>Compared to England. </a:t>
            </a:r>
          </a:p>
          <a:p>
            <a:endParaRPr lang="en-GB" sz="600" dirty="0"/>
          </a:p>
          <a:p>
            <a:r>
              <a:rPr lang="en-GB" sz="1200" dirty="0"/>
              <a:t>Green = Better</a:t>
            </a:r>
          </a:p>
          <a:p>
            <a:r>
              <a:rPr lang="en-GB" sz="1200" dirty="0"/>
              <a:t>Amber = Similar</a:t>
            </a:r>
          </a:p>
          <a:p>
            <a:r>
              <a:rPr lang="en-GB" sz="1200" dirty="0"/>
              <a:t>Red = Worse</a:t>
            </a:r>
          </a:p>
          <a:p>
            <a:r>
              <a:rPr lang="en-GB" sz="1200" dirty="0"/>
              <a:t>Lilac = Lower</a:t>
            </a:r>
          </a:p>
          <a:p>
            <a:r>
              <a:rPr lang="en-GB" sz="1200" dirty="0"/>
              <a:t>Light blue = Higher</a:t>
            </a:r>
          </a:p>
          <a:p>
            <a:endParaRPr lang="en-GB" sz="1200" dirty="0"/>
          </a:p>
          <a:p>
            <a:r>
              <a:rPr lang="en-GB" sz="1200" dirty="0"/>
              <a:t>Blue line = England</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Yellow = Best </a:t>
            </a:r>
          </a:p>
          <a:p>
            <a:pPr marL="174625"/>
            <a:r>
              <a:rPr lang="en-GB" sz="1200" dirty="0"/>
              <a:t>Purple = Worst  </a:t>
            </a:r>
          </a:p>
          <a:p>
            <a:pPr marL="174625"/>
            <a:endParaRPr lang="en-GB" sz="1200" dirty="0"/>
          </a:p>
          <a:p>
            <a:r>
              <a:rPr lang="en-GB" sz="1200" dirty="0"/>
              <a:t>Grey = LSOA/ward in other PCN</a:t>
            </a:r>
          </a:p>
        </p:txBody>
      </p:sp>
      <p:sp>
        <p:nvSpPr>
          <p:cNvPr id="17" name="TextBox 16"/>
          <p:cNvSpPr txBox="1"/>
          <p:nvPr userDrawn="1"/>
        </p:nvSpPr>
        <p:spPr>
          <a:xfrm>
            <a:off x="6573439" y="1356787"/>
            <a:ext cx="2133928"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Pink = Area in PCN</a:t>
            </a:r>
          </a:p>
          <a:p>
            <a:r>
              <a:rPr lang="en-GB" sz="1200" dirty="0"/>
              <a:t>Grey = Area in other PCN</a:t>
            </a:r>
          </a:p>
          <a:p>
            <a:r>
              <a:rPr lang="en-GB" sz="1200" dirty="0"/>
              <a:t>Blue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stCxn id="14" idx="1"/>
          </p:cNvCxnSpPr>
          <p:nvPr userDrawn="1"/>
        </p:nvCxnSpPr>
        <p:spPr>
          <a:xfrm rot="10800000" flipV="1">
            <a:off x="6228184" y="4477762"/>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81125" y="4984764"/>
            <a:ext cx="1342423" cy="1200329"/>
          </a:xfrm>
          <a:prstGeom prst="rect">
            <a:avLst/>
          </a:prstGeom>
          <a:noFill/>
        </p:spPr>
        <p:txBody>
          <a:bodyPr wrap="square" rtlCol="0">
            <a:spAutoFit/>
          </a:bodyPr>
          <a:lstStyle/>
          <a:p>
            <a:r>
              <a:rPr lang="en-GB" sz="1200" dirty="0"/>
              <a:t>PCN and England values over time.</a:t>
            </a:r>
          </a:p>
          <a:p>
            <a:endParaRPr lang="en-GB" sz="1200" dirty="0"/>
          </a:p>
          <a:p>
            <a:r>
              <a:rPr lang="en-GB" sz="1200" dirty="0"/>
              <a:t>Pink = PCN </a:t>
            </a:r>
          </a:p>
          <a:p>
            <a:r>
              <a:rPr lang="en-GB" sz="1200" dirty="0"/>
              <a:t>Blue = England</a:t>
            </a:r>
          </a:p>
        </p:txBody>
      </p:sp>
      <p:cxnSp>
        <p:nvCxnSpPr>
          <p:cNvPr id="53" name="Elbow Connector 52"/>
          <p:cNvCxnSpPr/>
          <p:nvPr userDrawn="1"/>
        </p:nvCxnSpPr>
        <p:spPr>
          <a:xfrm rot="10800000" flipH="1" flipV="1">
            <a:off x="1360724" y="4863909"/>
            <a:ext cx="1368152" cy="1321184"/>
          </a:xfrm>
          <a:prstGeom prst="bentConnector3">
            <a:avLst>
              <a:gd name="adj1" fmla="val 1736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3" name="TextBox 2">
            <a:extLst>
              <a:ext uri="{FF2B5EF4-FFF2-40B4-BE49-F238E27FC236}">
                <a16:creationId xmlns:a16="http://schemas.microsoft.com/office/drawing/2014/main" id="{65DF8CBC-6E50-4FF1-B54E-CB305ECBBBA0}"/>
              </a:ext>
            </a:extLst>
          </p:cNvPr>
          <p:cNvSpPr txBox="1"/>
          <p:nvPr userDrawn="1"/>
        </p:nvSpPr>
        <p:spPr>
          <a:xfrm>
            <a:off x="3367711" y="4763881"/>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HCP</a:t>
            </a:r>
          </a:p>
        </p:txBody>
      </p:sp>
      <p:sp>
        <p:nvSpPr>
          <p:cNvPr id="26" name="TextBox 25">
            <a:extLst>
              <a:ext uri="{FF2B5EF4-FFF2-40B4-BE49-F238E27FC236}">
                <a16:creationId xmlns:a16="http://schemas.microsoft.com/office/drawing/2014/main" id="{51F25F58-3FF9-4E3A-B34C-ED6940D9F922}"/>
              </a:ext>
            </a:extLst>
          </p:cNvPr>
          <p:cNvSpPr txBox="1"/>
          <p:nvPr userDrawn="1"/>
        </p:nvSpPr>
        <p:spPr>
          <a:xfrm>
            <a:off x="3367711" y="4129779"/>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PCN</a:t>
            </a:r>
          </a:p>
        </p:txBody>
      </p:sp>
      <p:sp>
        <p:nvSpPr>
          <p:cNvPr id="27" name="TextBox 26">
            <a:extLst>
              <a:ext uri="{FF2B5EF4-FFF2-40B4-BE49-F238E27FC236}">
                <a16:creationId xmlns:a16="http://schemas.microsoft.com/office/drawing/2014/main" id="{7BC1D7B0-1298-433F-B182-585C390FDCEC}"/>
              </a:ext>
            </a:extLst>
          </p:cNvPr>
          <p:cNvSpPr txBox="1"/>
          <p:nvPr userDrawn="1"/>
        </p:nvSpPr>
        <p:spPr>
          <a:xfrm>
            <a:off x="3378716" y="5084653"/>
            <a:ext cx="504056" cy="200055"/>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ICS</a:t>
            </a:r>
          </a:p>
        </p:txBody>
      </p:sp>
      <p:sp>
        <p:nvSpPr>
          <p:cNvPr id="29" name="TextBox 28">
            <a:extLst>
              <a:ext uri="{FF2B5EF4-FFF2-40B4-BE49-F238E27FC236}">
                <a16:creationId xmlns:a16="http://schemas.microsoft.com/office/drawing/2014/main" id="{BF6E8639-FF9F-4DEE-9D63-C49EB62887D9}"/>
              </a:ext>
            </a:extLst>
          </p:cNvPr>
          <p:cNvSpPr txBox="1"/>
          <p:nvPr userDrawn="1"/>
        </p:nvSpPr>
        <p:spPr>
          <a:xfrm>
            <a:off x="3367711" y="4411257"/>
            <a:ext cx="504056" cy="307777"/>
          </a:xfrm>
          <a:prstGeom prst="rect">
            <a:avLst/>
          </a:prstGeom>
          <a:solidFill>
            <a:schemeClr val="bg1"/>
          </a:solidFill>
        </p:spPr>
        <p:txBody>
          <a:bodyPr wrap="square" rtlCol="0">
            <a:spAutoFit/>
          </a:bodyPr>
          <a:lstStyle/>
          <a:p>
            <a:r>
              <a:rPr lang="en-GB" sz="700" dirty="0">
                <a:solidFill>
                  <a:schemeClr val="accent6">
                    <a:lumMod val="50000"/>
                  </a:schemeClr>
                </a:solidFill>
                <a:latin typeface="Calibri" panose="020F0502020204030204" pitchFamily="34" charset="0"/>
                <a:cs typeface="Calibri" panose="020F0502020204030204" pitchFamily="34" charset="0"/>
              </a:rPr>
              <a:t>Peer</a:t>
            </a:r>
          </a:p>
          <a:p>
            <a:r>
              <a:rPr lang="en-GB" sz="700" dirty="0">
                <a:solidFill>
                  <a:schemeClr val="accent6">
                    <a:lumMod val="50000"/>
                  </a:schemeClr>
                </a:solidFill>
                <a:latin typeface="Calibri" panose="020F0502020204030204" pitchFamily="34" charset="0"/>
                <a:cs typeface="Calibri" panose="020F0502020204030204" pitchFamily="34" charset="0"/>
              </a:rPr>
              <a:t>group</a:t>
            </a:r>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6" name="Picture 7" descr="KCC.png"/>
          <p:cNvPicPr>
            <a:picLocks noChangeAspect="1"/>
          </p:cNvPicPr>
          <p:nvPr/>
        </p:nvPicPr>
        <p:blipFill rotWithShape="1">
          <a:blip r:embed="rId3"/>
          <a:srcRect t="18740" b="18578"/>
          <a:stretch/>
        </p:blipFill>
        <p:spPr bwMode="auto">
          <a:xfrm>
            <a:off x="7121126" y="6104918"/>
            <a:ext cx="727096" cy="493736"/>
          </a:xfrm>
          <a:prstGeom prst="rect">
            <a:avLst/>
          </a:prstGeom>
          <a:noFill/>
          <a:ln w="9525">
            <a:noFill/>
            <a:miter lim="800000"/>
            <a:headEnd/>
            <a:tailEnd/>
          </a:ln>
        </p:spPr>
      </p:pic>
      <p:pic>
        <p:nvPicPr>
          <p:cNvPr id="7" name="Picture 8" descr="Medway Council.jpg"/>
          <p:cNvPicPr>
            <a:picLocks noChangeAspect="1"/>
          </p:cNvPicPr>
          <p:nvPr/>
        </p:nvPicPr>
        <p:blipFill>
          <a:blip r:embed="rId4">
            <a:clrChange>
              <a:clrFrom>
                <a:srgbClr val="FEFEFE"/>
              </a:clrFrom>
              <a:clrTo>
                <a:srgbClr val="FEFEFE">
                  <a:alpha val="0"/>
                </a:srgbClr>
              </a:clrTo>
            </a:clrChange>
          </a:blip>
          <a:srcRect/>
          <a:stretch>
            <a:fillRect/>
          </a:stretch>
        </p:blipFill>
        <p:spPr bwMode="auto">
          <a:xfrm>
            <a:off x="6347113"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5"/>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7006079" y="10443"/>
            <a:ext cx="2137921" cy="465290"/>
          </a:xfrm>
          <a:prstGeom prst="rect">
            <a:avLst/>
          </a:prstGeom>
        </p:spPr>
        <p:txBody>
          <a:bodyPr/>
          <a:lstStyle>
            <a:lvl1pPr marL="0" indent="0">
              <a:buNone/>
              <a:defRPr sz="1200" b="0">
                <a:solidFill>
                  <a:schemeClr val="bg1"/>
                </a:solidFill>
              </a:defRPr>
            </a:lvl1pPr>
          </a:lstStyle>
          <a:p>
            <a:pPr lvl="0"/>
            <a:r>
              <a:rPr lang="en-US" dirty="0"/>
              <a:t>Click to edit Master text styles</a:t>
            </a:r>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799" r:id="rId4"/>
    <p:sldLayoutId id="2147483801" r:id="rId5"/>
    <p:sldLayoutId id="2147483805" r:id="rId6"/>
    <p:sldLayoutId id="2147483802" r:id="rId7"/>
    <p:sldLayoutId id="2147483803" r:id="rId8"/>
    <p:sldLayoutId id="2147483797" r:id="rId9"/>
    <p:sldLayoutId id="2147483783" r:id="rId10"/>
    <p:sldLayoutId id="2147483796" r:id="rId11"/>
    <p:sldLayoutId id="2147483772" r:id="rId12"/>
    <p:sldLayoutId id="2147483792" r:id="rId13"/>
    <p:sldLayoutId id="2147483800" r:id="rId14"/>
    <p:sldLayoutId id="2147483798" r:id="rId15"/>
    <p:sldLayoutId id="2147483787" r:id="rId16"/>
    <p:sldLayoutId id="2147483807" r:id="rId17"/>
    <p:sldLayoutId id="2147483790" r:id="rId18"/>
    <p:sldLayoutId id="2147483793" r:id="rId19"/>
    <p:sldLayoutId id="2147483804"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6.xml"/><Relationship Id="rId5" Type="http://schemas.openxmlformats.org/officeDocument/2006/relationships/image" Target="../media/image48.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6.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7.xml"/><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7.xml"/><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6.xml"/><Relationship Id="rId4" Type="http://schemas.openxmlformats.org/officeDocument/2006/relationships/image" Target="../media/image73.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Dartford Model PCN</a:t>
            </a:r>
          </a:p>
        </p:txBody>
      </p:sp>
      <p:sp>
        <p:nvSpPr>
          <p:cNvPr id="3" name="Version Number"/>
          <p:cNvSpPr>
            <a:spLocks noGrp="1"/>
          </p:cNvSpPr>
          <p:nvPr>
            <p:ph sz="quarter" idx="14"/>
          </p:nvPr>
        </p:nvSpPr>
        <p:spPr>
          <a:xfrm>
            <a:off x="7006079" y="10443"/>
            <a:ext cx="2137921" cy="465290"/>
          </a:xfrm>
        </p:spPr>
        <p:txBody>
          <a:bodyPr/>
          <a:lstStyle/>
          <a:p>
            <a:r>
              <a:t>Version 2</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Dartford, Gravesham and Swanley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 and Kent Public Health Observatory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Small areas averaged: Where count and/or denominator data is not available, the PCN value is the median of the small area values.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An indicator is shaded grey where it is inappropriate to apply a RAG rating due to the methods used in the calculation.
Where it is inappropriate to label high or low values as 'better' or 'worse', for example osteoporosis prevalence, the terms 'higher' and 'lower' have been used with neutral colouring such as shades of blue, from light to dark. Such labelling does not imply that high values of these indicators, for example, are 'worse'.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13</a:t>
            </a:r>
          </a:p>
        </p:txBody>
      </p:sp>
      <p:pic>
        <p:nvPicPr>
          <p:cNvPr id="4" name="Content 1" descr="The population pyramid shows the age profile of Dartford Model PCN. The total population of Dartford Model PCN is 28,856. In Dartford Model PCN, 19.1% of children are aged under 15 compared to 16.6% in England. In Dartford Model PCN, 65.8% of people are aged 15 to 64 compared to 65.7% in England. In Dartford Model PCN, 15.1% of people are aged 65 and over compared to 17.6% in England. Source: NHS Digital. Patients Registered at a GP Practice. May 2022."/>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Percentage of people aged over 65 who live alone. The thematic map shows the values for Lower layer Super Output Areas (LSOAs) in Dartford Model PCN in July 2019. There are 3 LSOAs in the 9.4 - 20.7 value range. There are 5 LSOAs in the 20.7 - 27.1 value range. There are 5 LSOAs in the 27.1 - 34.2 value range. There are 4 LSOAs in the 34.2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General fertility rate</a:t>
            </a:r>
          </a:p>
        </p:txBody>
      </p:sp>
      <p:sp>
        <p:nvSpPr>
          <p:cNvPr id="3" name="Slide Number"/>
          <p:cNvSpPr>
            <a:spLocks noGrp="1"/>
          </p:cNvSpPr>
          <p:nvPr>
            <p:ph type="body" sz="quarter" idx="10"/>
          </p:nvPr>
        </p:nvSpPr>
        <p:spPr>
          <a:xfrm>
            <a:off x="0" y="0"/>
            <a:ext cx="576263" cy="576263"/>
          </a:xfrm>
        </p:spPr>
        <p:txBody>
          <a:bodyPr/>
          <a:lstStyle/>
          <a:p>
            <a:r>
              <a:t>14</a:t>
            </a:r>
          </a:p>
        </p:txBody>
      </p:sp>
      <p:pic>
        <p:nvPicPr>
          <p:cNvPr id="4" name="lollipop_box" descr="The lollipop plot shows the indicator values for the PCN, peer group, HCP and ICS for 2020 and compares these values to the England average. The value for England was 55. The value for Dartford Model PCN was 63, which is higher compared to England. The value for peer group was 60, which is higher compared to England. The value for Dartford, Gravesham and Swanley HCP was 68, which is higher compared to England. The value for Kent and Medway ICS was 58,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Dartford Model PCN in 2020. The value for England was 55.3. There is 1 LSOA in the 4.1 - 36.2 value range. There are 2 LSOAs in the 36.2 - 52.2 value range. There are 7 LSOAs in the 52.2 - 66.2 value range. There are 6 LSOAs in the 66.2 - 83.7 value range. There is 1 LSOA in the 83.7 - 142.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Dartford Model PCN and England over the last 8 years, up to 2020. In Dartford Model PCN, the value was 68 in 2013 and 63 in 2020. In England, the value was 62 in 2013 and 55 in 20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Dartford Model PCN is higher than England.
Value type: Live births per 1,000 women aged 15-44.
Latest time period: 2020.
Source: Nomis, Office for National Statistics.
PCN average type: Mean.
PCN RAG method: Confidence interval (95%) - Byar's method.
Small area type: LSOA.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15</a:t>
            </a:r>
          </a:p>
        </p:txBody>
      </p:sp>
      <p:pic>
        <p:nvPicPr>
          <p:cNvPr id="4" name="Content 1" descr="The bar plot shows the percentage of people from each ethnic group from the 2011 Census for Dartford Model PCN compared to Kent and Medway ICS. In Dartford Model PCN, 82.2% of the population were from the White British ethnic group compared to 89.1% in Kent and Medway ICS. In Dartford Model PCN, 3.8% of the population were from the White other ethnic group compared to 3.8% in Kent and Medway ICS. In Dartford Model PCN, 2.1% of the population were from the Mixed ethnic group compared to 1.6% in Kent and Medway ICS. In Dartford Model PCN, 7.2% of the population were from the Asian ethnic group compared to 3.6% in Kent and Medway ICS. In Dartford Model PCN, 3.5% of the population were from the Black ethnic group compared to 1.4% in Kent and Medway ICS. In Dartford Model PCN, 1.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in Dartford Model PCN compared to Kent and Medway ICS as reported in the 2011 Census. In Dartford Model PCN, 93.5% of the population spoke English as their main language compared to 95.2% in Kent and Medway ICS. In Dartford Model PCN, 0.8% of the population spoke Polish as their main language compared to 0.7% in Kent and Medway ICS. In Dartford Model PCN, 0.8% of the population spoke Panjabi as their main language compared to 0.3% in Kent and Medway ICS. In Dartford Model PCN, 0.4% of the population spoke Tamil as their main language compared to 0.1% in Kent and Medway ICS. In Dartford Model PCN, 0.3% of the population spoke Bengali as their main language compared to 0.2% in Kent and Medway ICS. In Dartford Model PCN, 0.3% of the population spoke Lithuanian as their main language compared to 0.2% in Kent and Medway ICS. In Dartford Model PCN, 0.3% of the population spoke French as their main language compared to 0.2% in Kent and Medway ICS. In Dartford Model PCN, 0.2% of the population spoke Turkish as their main language compared to 0.1% in Kent and Medway ICS. In Dartford Model PCN, 0.2% of the population spoke Russian as their main language compared to 0.1% in Kent and Medway ICS. In Dartford Model PCN, 0.2% of the population spoke Tagalog/Filipino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16</a:t>
            </a:r>
          </a:p>
        </p:txBody>
      </p:sp>
      <p:pic>
        <p:nvPicPr>
          <p:cNvPr id="4" name="Content 1" descr="The bar plot shows the percentage of people from each ethnic group excluding White British from the 2011 Census for Dartford Model PCN compared to Kent and Medway ICS. In Dartford Model PCN, 3.8% of the population were from the White other ethnic group compared to 3.8% in Kent and Medway ICS. In Dartford Model PCN, 2.1% of the population were from the Mixed ethnic group compared to 1.6% in Kent and Medway ICS. In Dartford Model PCN, 7.2% of the population were from the Asian ethnic group compared to 3.6% in Kent and Medway ICS. In Dartford Model PCN, 3.5% of the population were from the Black ethnic group compared to 1.4% in Kent and Medway ICS. In Dartford Model PCN, 1.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5" name="Content 2" descr="The bar plot shows the top 10 main languages spoken (excluding English) in Dartford Model PCN compared to Kent and Medway ICS as reported in the 2011 Census. In Dartford Model PCN, 0.8% of the population spoke Polish as their main language compared to 0.7% in Kent and Medway ICS. In Dartford Model PCN, 0.8% of the population spoke Panjabi as their main language compared to 0.3% in Kent and Medway ICS. In Dartford Model PCN, 0.4% of the population spoke Tamil as their main language compared to 0.1% in Kent and Medway ICS. In Dartford Model PCN, 0.3% of the population spoke Bengali as their main language compared to 0.2% in Kent and Medway ICS. In Dartford Model PCN, 0.3% of the population spoke Lithuanian as their main language compared to 0.2% in Kent and Medway ICS. In Dartford Model PCN, 0.3% of the population spoke French as their main language compared to 0.2% in Kent and Medway ICS. In Dartford Model PCN, 0.2% of the population spoke Turkish as their main language compared to 0.1% in Kent and Medway ICS. In Dartford Model PCN, 0.2% of the population spoke Russian as their main language compared to 0.1% in Kent and Medway ICS. In Dartford Model PCN, 0.2% of the population spoke Tagalog/Filipino as their main language compared to 0.1% in Kent and Medway ICS. In Dartford Model PCN, 0.2% of the population spoke Yoruba as their main language compared to 0%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6" name="Text"/>
          <p:cNvSpPr>
            <a:spLocks noGrp="1"/>
          </p:cNvSpPr>
          <p:nvPr>
            <p:ph type="body" sz="quarter" idx="13"/>
          </p:nvPr>
        </p:nvSpPr>
        <p:spPr>
          <a:xfrm>
            <a:off x="576263" y="6381328"/>
            <a:ext cx="7954564" cy="293151"/>
          </a:xfrm>
        </p:spPr>
        <p:txBody>
          <a:bodyPr/>
          <a:lstStyle/>
          <a:p>
            <a:r>
              <a:t>Census 2011 (Office for National Statistics), 2011 ethnicity and main language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17</a:t>
            </a:r>
          </a:p>
        </p:txBody>
      </p:sp>
      <p:pic>
        <p:nvPicPr>
          <p:cNvPr id="4" name="Content 1" descr="The bar plot shows the percentage of nursery and primary school pupils from each ethnic group for Dartford Model PCN compared to Kent and Medway ICS. In Dartford Model PCN, 58.4% of pupils were from the White British/Irish ethnic group compared to 76.3% in Kent and Medway ICS. In Dartford Model PCN, 9.7% of pupils were from the White other ethnic group compared to 7.8% in Kent and Medway ICS. In Dartford Model PCN, 7.6% of pupils were from the Mixed ethnic group compared to 6% in Kent and Medway ICS. In Dartford Model PCN, 11.1% of pupils were from the Asian ethnic group compared to 4.4% in Kent and Medway ICS. In Dartford Model PCN, 10.7% of pupils were from the Black ethnic group compared to 3.6% in Kent and Medway ICS. In Dartford Model PCN, 2% of pupils were from the Other ethnic group compared to 1% in Kent and Medway ICS. Source: GOV.UK. Department for Education. (2020). Schools, pupils and their characteristics: January 2020.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5" name="Content 2"/>
          <p:cNvSpPr>
            <a:spLocks noGrp="1"/>
          </p:cNvSpPr>
          <p:nvPr>
            <p:ph sz="half" idx="2" hasCustomPrompt="1"/>
          </p:nvPr>
        </p:nvSpPr>
        <p:spPr>
          <a:xfrm>
            <a:off x="4644008" y="1307560"/>
            <a:ext cx="3886819" cy="4894280"/>
          </a:xfrm>
        </p:spPr>
        <p:txBody>
          <a:bodyPr/>
          <a:lstStyle/>
          <a:p>
            <a:r>
              <a:t>English as first language: 
- 73.2% of pupils in Dartford Model.
- 86.9% of pupils in Kent and Medway. 
Other than English as first language: 
- 26.3% of pupils in Dartford Model.
- 13% of pupils in Kent and Medway.</a:t>
            </a:r>
          </a:p>
        </p:txBody>
      </p:sp>
      <p:sp>
        <p:nvSpPr>
          <p:cNvPr id="6" name="Text"/>
          <p:cNvSpPr>
            <a:spLocks noGrp="1"/>
          </p:cNvSpPr>
          <p:nvPr>
            <p:ph type="body" sz="quarter" idx="13"/>
          </p:nvPr>
        </p:nvSpPr>
        <p:spPr>
          <a:xfrm>
            <a:off x="576263" y="6381328"/>
            <a:ext cx="7954564" cy="293151"/>
          </a:xfrm>
        </p:spPr>
        <p:txBody>
          <a:bodyPr/>
          <a:lstStyle/>
          <a:p>
            <a:r>
              <a:t>School Census source: GOV.UK. Department for Education. (2020). Schools, pupils and their characteristics: January 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18</a:t>
            </a:r>
          </a:p>
        </p:txBody>
      </p:sp>
      <p:pic>
        <p:nvPicPr>
          <p:cNvPr id="4" name="Content" descr="The map shows the distribution of the Index of Multiple Deprivation (IMD) 2019 by LSOA in Dartford Model PCN. In Dartford Model PCN, 1 (or 5.9%) of 17 LSOAs are in the most deprived 20% of areas nationally. These most deprived LSOAs can be found in the following wards: Princes.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1: Dartford Model</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3273407866"/>
              </p:ext>
            </p:extLst>
          </p:nvPr>
        </p:nvGraphicFramePr>
        <p:xfrm>
          <a:off x="395536" y="1124744"/>
          <a:ext cx="8229600" cy="52120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Job Seekers Allowance rate (16-64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Estimated smoking prevalence (QOF)</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Year 6: Prevalence of overweight (including obesity)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Admission episodes for alcohol-specific conditions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Total number of prescribed antibiotic items per STAR-PU</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Breast cancer screening coverage (females aged 50-70)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Cervical cancer screening coverage (females aged 25-49)</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Bowel cancer screening coverage (persons aged 60-74)</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Emergency hospital admissions for asthma (&lt; 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Hospital admissions as a result of self-harm (10-24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1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5555E6">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19</a:t>
            </a:r>
          </a:p>
        </p:txBody>
      </p:sp>
      <p:pic>
        <p:nvPicPr>
          <p:cNvPr id="4" name="Content" descr="The stacked bar plot shows the Index of Multiple Deprivation (IMD 2019) for Dartford Model PCN, as well the 7 domains of deprivation which combine to create the IMD 2019. For overall deprivation (IMD 2019), 5.9% of LSOAs in Dartford Model PCN are in the most deprived 20% in England. For the Income Domain, 5.9% of LSOAs in Dartford Model PCN are in the most deprived 20% in England. For the Employment Domain, 5.9% of LSOAs in Dartford Model PCN are in the most deprived 20% in England. For the Education, Skills and Training Domain, 5.9% of LSOAs in Dartford Model PCN are in the most deprived 20% in England. For the Health Deprivation and Disability Domain, 0% of LSOAs in Dartford Model PCN are in the most deprived 20% in England. For the Crime Domain, 41.2% of LSOAs in Dartford Model PCN are in the most deprived 20% in England. For the Barriers to Housing and Services Domain, 23.5% of LSOAs in Dartford Model PCN are in the most deprived 20% in England. For the Living Environment Domain, 47.1% of LSOAs in Dartford Model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6"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Job Seekers Allowance rate (16-64 years)</a:t>
            </a:r>
          </a:p>
        </p:txBody>
      </p:sp>
      <p:sp>
        <p:nvSpPr>
          <p:cNvPr id="3" name="Slide Number"/>
          <p:cNvSpPr>
            <a:spLocks noGrp="1"/>
          </p:cNvSpPr>
          <p:nvPr>
            <p:ph type="body" sz="quarter" idx="10"/>
          </p:nvPr>
        </p:nvSpPr>
        <p:spPr>
          <a:xfrm>
            <a:off x="0" y="0"/>
            <a:ext cx="576263" cy="576263"/>
          </a:xfrm>
        </p:spPr>
        <p:txBody>
          <a:bodyPr/>
          <a:lstStyle/>
          <a:p>
            <a:r>
              <a:t>20</a:t>
            </a:r>
          </a:p>
        </p:txBody>
      </p:sp>
      <p:pic>
        <p:nvPicPr>
          <p:cNvPr id="4" name="lollipop_box" descr="The lollipop plot shows the indicator values for the PCN, peer group, HCP and ICS for April 2022 and compares these values to the England average. The value for England was 2.6. The value for Dartford Model PCN was 1.8, which is similar compared to England. The value for peer group was 2.8, which is higher compared to England. The value for Dartford, Gravesham and Swanley HCP was 2.0, which is lower compared to England. The value for Kent and Medway ICS was 2.7,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Lower layer Super Output Areas (LSOAs) in Dartford Model PCN in April 2022. The value for England was 2.6. There are 14 LSOAs in the 0.2 - 2.6 value range. There are 3 LSOAs in the 2.6 - 4.8 value range. There are 0 LSOAs in the 4.8 - 7.6 value range. There are 0 LSOAs in the 7.6 - 12.8 value range. There are 0 LSOAs in the 12.8 - 21.6 value range.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065 LSOAs in Kent and Medway ICS. There are 0 LSOA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Dartford Model PCN and England over the last 12 quarters, up to April 2022. In Dartford Model PCN, the value was 2.2 in July 2019 and 1.8 in April 2022. In England, the value was 4.7 in July 2019 and 2.6 in April 2022.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Dartford Model PCN is similar to England.
Value type: Rate per 1,000 residents aged 16-64.
Latest time period: Apr 2022.
Source: Nomis, Office for National Statistics.
PCN average type: Mean.
PCN RAG method: Confidence interval (95%) - Byar's method.
Small area type: LSOA.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21</a:t>
            </a:r>
          </a:p>
        </p:txBody>
      </p:sp>
      <p:pic>
        <p:nvPicPr>
          <p:cNvPr id="4" name="lollipop_box" descr="The lollipop plot shows the indicator values for the PCN, peer group, HCP and ICS for 2018. These values cannot be compared to the England average. The value for England was 10. The value for Dartford Model PCN was  8. The value for peer group was  9. The value for Dartford, Gravesham and Swanley HCP was  8. The value for Kent and Medway ICS was  9.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Dartford Model PCN in 2018. The value for England was 10.  The value for Brent ward was 8. The value for Newtown ward was 8. The value for Princes ward was 9. The value for Stone House ward was 7.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8" name="notes_box"/>
          <p:cNvSpPr>
            <a:spLocks noGrp="1"/>
          </p:cNvSpPr>
          <p:nvPr>
            <p:ph type="body" sz="quarter" idx="15"/>
          </p:nvPr>
        </p:nvSpPr>
        <p:spPr>
          <a:xfrm>
            <a:off x="3851920" y="4797152"/>
            <a:ext cx="5184576" cy="1944216"/>
          </a:xfrm>
        </p:spPr>
        <p:txBody>
          <a:bodyPr/>
          <a:lstStyle/>
          <a:p>
            <a:r>
              <a:t>Dartford Model PCN cannot be compared to England statistically.
Value type: Percentage households.
Latest time period: 2018.
Source: Public Health England. Fingertips. Indicator ID: 93280. Office for National Statistics, © Crown Copyright.
PCN average type: Mean.
PCN RAG method: None applied.
Small area type: Ward.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23</a:t>
            </a:r>
          </a:p>
        </p:txBody>
      </p:sp>
      <p:pic>
        <p:nvPicPr>
          <p:cNvPr id="4" name="Content 1" descr="The thematic map shows the male values for wards in Dartford Model PCN in 2015 - 19. The value for England was 80.  The value for Brent ward was 83, which is better compared to England. The value for Newtown ward was 81, which is similar compared to England. The value for Princes ward was 77, which is worse compared to England. The value for Stone House ward was 75, which is worse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sp>
        <p:nvSpPr>
          <p:cNvPr id="5" name="Text1"/>
          <p:cNvSpPr>
            <a:spLocks noGrp="1"/>
          </p:cNvSpPr>
          <p:nvPr>
            <p:ph type="body" sz="quarter" idx="13"/>
          </p:nvPr>
        </p:nvSpPr>
        <p:spPr>
          <a:xfrm>
            <a:off x="576263" y="5229200"/>
            <a:ext cx="3886819" cy="1445279"/>
          </a:xfrm>
        </p:spPr>
        <p:txBody>
          <a:bodyPr/>
          <a:lstStyle/>
          <a:p>
            <a:r>
              <a:t>The rate in Dartford Model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pic>
        <p:nvPicPr>
          <p:cNvPr id="6" name="Content 2" descr="The thematic map shows the female values for wards in Dartford Model PCN in 2015 - 19. The value for England was 83.  The value for Brent ward was 86, which is better compared to England. The value for Newtown ward was 84, which is similar compared to England. The value for Princes ward was 82, which is similar compared to England. The value for Stone House ward was 78, which is worse compared to England.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7" name="Text2"/>
          <p:cNvSpPr>
            <a:spLocks noGrp="1"/>
          </p:cNvSpPr>
          <p:nvPr>
            <p:ph type="body" sz="quarter" idx="14"/>
          </p:nvPr>
        </p:nvSpPr>
        <p:spPr>
          <a:xfrm>
            <a:off x="4644008" y="5229200"/>
            <a:ext cx="3886819" cy="1445279"/>
          </a:xfrm>
        </p:spPr>
        <p:txBody>
          <a:bodyPr/>
          <a:lstStyle/>
          <a:p>
            <a:r>
              <a:t>The rate in Dartford Model PCN is similar to England.
Value type: Years.
Latest time period: 2015 - 19.
Source: Public Health England. Fingertips. Indicator ID: 93283. Office for National Statistics, © Crown Copyright.
PCN average type: Median.
PCN RAG method: England plus/minus 2%.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24</a:t>
            </a:r>
          </a:p>
        </p:txBody>
      </p:sp>
      <p:pic>
        <p:nvPicPr>
          <p:cNvPr id="4" name="lollipop_box" descr="The lollipop plot shows the indicator values for the PCN, peer group, HCP and ICS for 2020/21 and compares these values to the England average. The value for England was 16. The value for Dartford Model PCN was 16, which is similar compared to England. The value for peer group was 17, which is higher compared to England. The value for Dartford, Gravesham and Swanley HCP was 16, which is similar compared to England. The value for Kent and Medway ICS was 16, which is high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Dartford Model PCN in 2020/21 compared to England. The value for England was 16. The value for Dartford East Health Centre was 17, which is similar compared to England. The value for Lowfield Medical Centre was 19, which is higher compared to England. The value for The Orchard Practice was 13, which is low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Dartford Model PCN and England over the last 5 years, up to 2020/21. In Dartford Model PCN, the value was 18 in 2016/17 and 16 in 2020/21. In England, the value was 18 in 2016/17 and 16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Dartford Model PCN is similar to England.
Value type: Proportion - %.
Latest time period: 2020/21.
Source: Public Health England, Fingertips, Indicator ID: 91280.
PCN average type: Mean.
PCN RAG method: Confidence interval (99.8%) - Byar's method.
Small area type: Practice.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25</a:t>
            </a:r>
          </a:p>
        </p:txBody>
      </p:sp>
      <p:pic>
        <p:nvPicPr>
          <p:cNvPr id="4" name="lollipop_box" descr="The lollipop plot shows the indicator values for the PCN, peer group, HCP and ICS for 2017/18 - 19/20 and compares these values to the England average. The value for England was 35. The value for Dartford Model PCN was 39, which is worse compared to England. The value for peer group was 34, which is similar compared to England. The value for Dartford, Gravesham and Swanley HCP was 38, which is worse compared to England. The value for Kent and Medway ICS was 34,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Dartford Model PCN in 2017/18 - 19/20. The value for England was 35.  The value for Brent ward was 36. The value for Newtown ward was 41. The value for Princes ward was 38. The value for Stone House ward was 41.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Dartford Model PCN and England over the last 10 years, up to 2017/18 - 19/20. In Dartford Model PCN, the value was 39 in 2008/09 - 10/11 and 39 in 2017/18 - 19/20. In England, the value was 33 in 2008/09 - 10/11 and 35 in 2017/18 - 19/20.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Dartford Model PCN is worse than England.
Value type: Proportion - %.
Latest time period: 2017/18 - 19/20.
Source: Public Health England. Fingertips. Indicator ID: 93108. NHS Digital.
PCN average type: Mean.
PCN RAG method: Confidence interval (95%) - Wilson Score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26</a:t>
            </a:r>
          </a:p>
        </p:txBody>
      </p:sp>
      <p:pic>
        <p:nvPicPr>
          <p:cNvPr id="4" name="lollipop_box" descr="The lollipop plot shows the indicator values for the PCN, peer group, HCP and ICS for 2020/21 and compares these values to the England average. The value for England was 586. The value for Dartford Model PCN was 365, which is better compared to England. The value for peer group was 427, which is better compared to England. The value for Dartford, Gravesham and Swanley HCP was 409, which is better compared to England. The value for Kent and Medway ICS was 416,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Dartford Model PCN in 2020/21. The value for England was 586.  The value for Brent ward was 245, which is better compared to England. The value for Newtown ward was 471, which is similar compared to England. The value for Princes ward was 534, which is similar compared to England. The value for Stone House ward was 701, which is similar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Dartford Model PCN and England over the last 5 years, up to 2020/21. In Dartford Model PCN, the value was 294 in 2016/17 and 365 in 2020/21. In England, the value was 563 in 2016/17 and 586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Dartford Model PCN is better than England.
Value type: Directly standardised rate per 100,000.
Latest time period: 2020/21.
Source: Hospital Episode Statistics (HES), NHS Digital.
PCN average type: Mean.
PCN RAG method: Confidence interval (95%) - Dobson's method.
Small area type: LSOA.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27</a:t>
            </a:r>
          </a:p>
        </p:txBody>
      </p:sp>
      <p:pic>
        <p:nvPicPr>
          <p:cNvPr id="4" name="lollipop_box" descr="The lollipop plot shows the indicator values for the PCN, peer group, HCP and ICS for 2021 Q4 and compares these values to the England average. The value for England was 0.23. The value for Dartford Model PCN was 0.19, which is lower compared to England. The value for peer group was 0.23, which is similar compared to England. The value for Dartford, Gravesham and Swanley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Dartford Model PCN in 2021 Q4 compared to England. The value for England was 0.23. The value for Dartford East Health Centre was 0.19, which is lower compared to England. The value for Lowfield Medical Centre was 0.10, which is lower compared to England. The value for The Orchard Practice was 0.22, which is low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Dartford Model PCN and England over the last 5 quarters, up to 2021 Q4. In Dartford Model PCN, the value was 0.15 in 2020 Q4 and 0.19 in 2021 Q4. In England, the value was 0.18 in 2020 Q4 and 0.23 in 2021 Q4.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Dartford Model PCN is lower than England.
Value type: Indirectly standardised ratio.
Latest time period: 2021 Q4.
Source: Public Health England, Fingertips, Indicator ID: 91900. © Crown Copyright.
PCN average type: Median.
PCN RAG method: England plus/minus 5%.
Small area type: Practice.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28</a:t>
            </a:r>
          </a:p>
        </p:txBody>
      </p:sp>
      <p:pic>
        <p:nvPicPr>
          <p:cNvPr id="4" name="lollipop_box" descr="The lollipop plot shows the indicator values for the PCN, peer group, HCP and ICS for 2020/21 and compares these values to the England average. The value for England was 61. The value for Dartford Model PCN was 50, which is worse compared to England. The value for peer group was 61, which is similar compared to England. The value for Dartford, Gravesham and Swanley HCP was 60, which is worse compared to England. The value for Kent and Medway ICS was 63,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Dartford Model PCN in 2020/21 compared to England. The value for England was 61. The value for Dartford East Health Centre was 39, which is worse compared to England. The value for Lowfield Medical Centre was 52, which is worse compared to England. The value for The Orchard Practice was 67, which is bette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Dartford Model PCN and England over the last 5 years, up to 2020/21. In Dartford Model PCN, the value was 68 in 2016/17 and 50 in 2020/21. In England, the value was 72 in 2016/17 and 61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Dartford Model PCN is worse than England.
Value type: Proportion - %.
Latest time period: 2020/21.
Source: Public Health England. Fingertips. Indicator ID: 91339.
PCN average type: Mean.
PCN RAG method: Confidence interval (99.8%) - Wilson Score method.
Small area type: Practice.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part 2: Dartford Model</a:t>
            </a:r>
          </a:p>
        </p:txBody>
      </p:sp>
      <p:sp>
        <p:nvSpPr>
          <p:cNvPr id="3" name="Slide Number"/>
          <p:cNvSpPr>
            <a:spLocks noGrp="1"/>
          </p:cNvSpPr>
          <p:nvPr>
            <p:ph type="body" sz="quarter" idx="10"/>
          </p:nvPr>
        </p:nvSpPr>
        <p:spPr>
          <a:xfrm>
            <a:off x="0" y="0"/>
            <a:ext cx="576263" cy="576263"/>
          </a:xfrm>
        </p:spPr>
        <p:txBody>
          <a:bodyPr/>
          <a:lstStyle/>
          <a:p>
            <a:r>
              <a:t>2</a:t>
            </a:r>
          </a:p>
        </p:txBody>
      </p:sp>
      <p:graphicFrame>
        <p:nvGraphicFramePr>
          <p:cNvPr id="4" name="Content"/>
          <p:cNvGraphicFramePr>
            <a:graphicFrameLocks noGrp="1"/>
          </p:cNvGraphicFramePr>
          <p:nvPr>
            <p:extLst>
              <p:ext uri="{D42A27DB-BD31-4B8C-83A1-F6EECF244321}">
                <p14:modId xmlns:p14="http://schemas.microsoft.com/office/powerpoint/2010/main" val="2217153851"/>
              </p:ext>
            </p:extLst>
          </p:nvPr>
        </p:nvGraphicFramePr>
        <p:xfrm>
          <a:off x="395536" y="1124744"/>
          <a:ext cx="8229600" cy="3840480"/>
        </p:xfrm>
        <a:graphic>
          <a:graphicData uri="http://schemas.openxmlformats.org/drawingml/2006/table">
            <a:tbl>
              <a:tblPr firstRow="1"/>
              <a:tblGrid>
                <a:gridCol w="59436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tblGrid>
              <a:tr h="274320">
                <a:tc>
                  <a:txBody>
                    <a:bodyPr/>
                    <a:lstStyle/>
                    <a:p>
                      <a:pPr marL="63500" marR="63500" algn="l">
                        <a:lnSpc>
                          <a:spcPct val="100000"/>
                        </a:lnSpc>
                        <a:spcBef>
                          <a:spcPts val="500"/>
                        </a:spcBef>
                        <a:spcAft>
                          <a:spcPts val="500"/>
                        </a:spcAft>
                        <a:buNone/>
                      </a:pPr>
                      <a:r>
                        <a:rPr sz="12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3"/>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5"/>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FFFFFF">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5555E6">
                        <a:alpha val="100000"/>
                      </a:srgbClr>
                    </a:solidFill>
                  </a:tcPr>
                </a:tc>
                <a:extLst>
                  <a:ext uri="{0D108BD9-81ED-4DB2-BD59-A6C34878D82A}">
                    <a16:rowId xmlns:a16="http://schemas.microsoft.com/office/drawing/2014/main" val="10006"/>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Premature mortality from all causes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Cancer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CVD mortality U75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Osteoporosis prevalence 50+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2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74320">
                <a:tc>
                  <a:txBody>
                    <a:bodyPr/>
                    <a:lstStyle/>
                    <a:p>
                      <a:pPr marL="63500" marR="63500" algn="l">
                        <a:lnSpc>
                          <a:spcPct val="100000"/>
                        </a:lnSpc>
                        <a:spcBef>
                          <a:spcPts val="500"/>
                        </a:spcBef>
                        <a:spcAft>
                          <a:spcPts val="500"/>
                        </a:spcAft>
                        <a:buNone/>
                      </a:pPr>
                      <a:r>
                        <a:rPr sz="1200">
                          <a:solidFill>
                            <a:srgbClr val="000000">
                              <a:alpha val="100000"/>
                            </a:srgbClr>
                          </a:solidFill>
                          <a:latin typeface="Arial"/>
                          <a:cs typeface="Arial"/>
                          <a:sym typeface="Arial"/>
                        </a:rPr>
                        <a:t>Hip fracture adm 65+</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2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29</a:t>
            </a:r>
          </a:p>
        </p:txBody>
      </p:sp>
      <p:pic>
        <p:nvPicPr>
          <p:cNvPr id="4" name="lollipop_box" descr="The lollipop plot shows the indicator values for the PCN, peer group, HCP and ICS for 2020/21 and compares these values to the England average. The value for England was 69. The value for Dartford Model PCN was 71, which is similar compared to England. The value for peer group was 71, which is better compared to England. The value for Dartford, Gravesham and Swanley HCP was 69, which is similar compared to England. The value for Kent and Medway ICS was 72,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Dartford Model PCN in 2020/21 compared to England. The value for England was 69. The value for Dartford East Health Centre was 68, which is similar compared to England. The value for Lowfield Medical Centre was 76, which is better compared to England. The value for The Orchard Practice was 71,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Dartford Model PCN and England over the last 5 years, up to 2020/21. In Dartford Model PCN, the value was 72 in 2016/17 and 71 in 2020/21. In England, the value was 70 in 2016/17 and 69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Dartford Model PCN is similar to England.
Value type: Proportion - %.
Latest time period: 2020/21.
Source: Public Health England. Fingertips. Indicator ID: 93725.
PCN average type: Mean.
PCN RAG method: Confidence interval (99.8%) - Wilson Score method.
Small area type: Practice.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30</a:t>
            </a:r>
          </a:p>
        </p:txBody>
      </p:sp>
      <p:pic>
        <p:nvPicPr>
          <p:cNvPr id="4" name="lollipop_box" descr="The lollipop plot shows the indicator values for the PCN, peer group, HCP and ICS for 2020/21 and compares these values to the England average. The value for England was 67. The value for Dartford Model PCN was 65, which is similar compared to England. The value for peer group was 68, which is better compared to England. The value for Dartford, Gravesham and Swanley HCP was 66, which is similar compared to England. The value for Kent and Medway ICS was 69,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practice bubble map shows the values for GP practices in Dartford Model PCN in 2020/21 compared to England. The value for England was 67. The value for Dartford East Health Centre was 65, which is similar compared to England. The value for Lowfield Medical Centre was 64, which is similar compared to England. The value for The Orchard Practice was 68, which is similar compared to England.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190 practices in Kent and Medway ICS. There are 0 practice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pic>
        <p:nvPicPr>
          <p:cNvPr id="7" name="trend_box" descr="The trend plot shows the indicator values for Dartford Model PCN and England over the last 5 years, up to 2020/21. In Dartford Model PCN, the value was 56 in 2016/17 and 65 in 2020/21. In England, the value was 59 in 2016/17 and 67 in 2020/21. "/>
          <p:cNvPicPr>
            <a:picLocks noGrp="1"/>
          </p:cNvPicPr>
          <p:nvPr>
            <p:ph sz="quarter" idx="16"/>
          </p:nvPr>
        </p:nvPicPr>
        <p:blipFill>
          <a:blip r:embed="rId5" cstate="print"/>
          <a:stretch>
            <a:fillRect/>
          </a:stretch>
        </p:blipFill>
        <p:spPr>
          <a:xfrm>
            <a:off x="179512" y="4797422"/>
            <a:ext cx="3528391" cy="1799930"/>
          </a:xfrm>
          <a:prstGeom prst="rect">
            <a:avLst/>
          </a:prstGeom>
        </p:spPr>
      </p:pic>
      <p:sp>
        <p:nvSpPr>
          <p:cNvPr id="8" name="notes_box"/>
          <p:cNvSpPr>
            <a:spLocks noGrp="1"/>
          </p:cNvSpPr>
          <p:nvPr>
            <p:ph type="body" sz="quarter" idx="15"/>
          </p:nvPr>
        </p:nvSpPr>
        <p:spPr>
          <a:xfrm>
            <a:off x="3851920" y="4797152"/>
            <a:ext cx="5184576" cy="1944216"/>
          </a:xfrm>
        </p:spPr>
        <p:txBody>
          <a:bodyPr/>
          <a:lstStyle/>
          <a:p>
            <a:r>
              <a:t>The rate in Dartford Model PCN is similar to England.
Value type: Proportion - %.
Latest time period: 2020/21.
Source: Public Health England. Fingertips. Indicator ID: 92600.
PCN average type: Mean.
PCN RAG method: Confidence interval (99.8%) - Wilson Score method.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_number"/>
          <p:cNvSpPr>
            <a:spLocks noGrp="1"/>
          </p:cNvSpPr>
          <p:nvPr>
            <p:ph type="body" sz="quarter" idx="10"/>
          </p:nvPr>
        </p:nvSpPr>
        <p:spPr>
          <a:xfrm>
            <a:off x="0" y="0"/>
            <a:ext cx="576263" cy="576263"/>
          </a:xfrm>
        </p:spPr>
        <p:txBody>
          <a:bodyPr/>
          <a:lstStyle/>
          <a:p>
            <a:r>
              <a:t>32</a:t>
            </a:r>
          </a:p>
        </p:txBody>
      </p:sp>
      <p:pic>
        <p:nvPicPr>
          <p:cNvPr id="4" name="lollipop_box" descr="The lollipop plot shows the indicator values for the PCN, peer group, HCP and ICS for 2020/21 and compares these values to the England average. The value for England was 274. The value for Dartford Model PCN was 328, which is worse compared to England. The value for peer group was 311, which is worse compared to England. The value for Dartford, Gravesham and Swanley HCP was 317, which is worse compared to England. The value for Kent and Medway ICS was 304,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Dartford Model PCN in 2020/21. The value for England was 274.  The value for Brent ward was 320, which is similar compared to England. The value for Newtown ward was 327, which is worse compared to England. The value for Princes ward was 346, which is worse compared to England. The value for Stone House ward was 370, which is worse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Dartford Model PCN and England over the last 5 years, up to 2020/21. In Dartford Model PCN, the value was 614 in 2016/17 and 328 in 2020/21. In England, the value was 602 in 2016/17 and 274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Dartford Model PCN is worse than England.
Value type: Crude rate per 1,000.
Latest time period: 2020/21.
Source: Hospital Episode Statistics (HES).
PCN average type: Mean.
PCN RAG method: Confidence interval (95%) - Byar's method.
Small area type: LSOA.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at time of booking</a:t>
            </a:r>
          </a:p>
        </p:txBody>
      </p:sp>
      <p:sp>
        <p:nvSpPr>
          <p:cNvPr id="3" name="Slide Number"/>
          <p:cNvSpPr>
            <a:spLocks noGrp="1"/>
          </p:cNvSpPr>
          <p:nvPr>
            <p:ph type="body" sz="quarter" idx="10"/>
          </p:nvPr>
        </p:nvSpPr>
        <p:spPr>
          <a:xfrm>
            <a:off x="0" y="0"/>
            <a:ext cx="576263" cy="576263"/>
          </a:xfrm>
        </p:spPr>
        <p:txBody>
          <a:bodyPr/>
          <a:lstStyle/>
          <a:p>
            <a:r>
              <a:t>33</a:t>
            </a:r>
          </a:p>
        </p:txBody>
      </p:sp>
      <p:pic>
        <p:nvPicPr>
          <p:cNvPr id="4" name="barplot_box" descr="The bar plot shows the values for all maternity teams in Dartford, Gravesham and Swanley HCP in 2020/21 in descending order. The value for Gravesend 3 maternity team was 14.9. The value for Dartford 3 maternity team was 10.8. The value for Gravesend 1 maternity team was 10.6. The value for Dartford 1 maternity team was 9.7. The value for Gravesend 2 maternity team was 8. The value for Dartford 2 maternity team was 6.6. "/>
          <p:cNvPicPr>
            <a:picLocks noGrp="1"/>
          </p:cNvPicPr>
          <p:nvPr>
            <p:ph sz="quarter" idx="16"/>
          </p:nvPr>
        </p:nvPicPr>
        <p:blipFill>
          <a:blip r:embed="rId2" cstate="print"/>
          <a:stretch>
            <a:fillRect/>
          </a:stretch>
        </p:blipFill>
        <p:spPr>
          <a:xfrm>
            <a:off x="179512" y="1328911"/>
            <a:ext cx="3526082" cy="4908401"/>
          </a:xfrm>
          <a:prstGeom prst="rect">
            <a:avLst/>
          </a:prstGeom>
        </p:spPr>
      </p:pic>
      <p:pic>
        <p:nvPicPr>
          <p:cNvPr id="5" name="lollipop_box" descr="The lollipop plot shows the indicator values for Kent and Medway ICS and each of the HCPs for 2020/21. The value for Kent and Medway ICS was 12.6. The value for Dartford, Gravesham and Swanley HCP was 10.7. The value for East Kent HCP was 15.3. The value for Medway and Swale HCP was 15.1. The value for West Kent HCP was 8.7. "/>
          <p:cNvPicPr>
            <a:picLocks noGrp="1"/>
          </p:cNvPicPr>
          <p:nvPr>
            <p:ph sz="quarter" idx="13"/>
          </p:nvPr>
        </p:nvPicPr>
        <p:blipFill>
          <a:blip r:embed="rId3" cstate="print"/>
          <a:stretch>
            <a:fillRect/>
          </a:stretch>
        </p:blipFill>
        <p:spPr>
          <a:xfrm>
            <a:off x="4355976" y="1344495"/>
            <a:ext cx="4032448" cy="2999659"/>
          </a:xfrm>
          <a:prstGeom prst="rect">
            <a:avLst/>
          </a:prstGeom>
        </p:spPr>
      </p:pic>
      <p:sp>
        <p:nvSpPr>
          <p:cNvPr id="6" name="notes_box"/>
          <p:cNvSpPr>
            <a:spLocks noGrp="1"/>
          </p:cNvSpPr>
          <p:nvPr>
            <p:ph type="body" sz="quarter" idx="15"/>
          </p:nvPr>
        </p:nvSpPr>
        <p:spPr>
          <a:xfrm>
            <a:off x="3851920" y="4797152"/>
            <a:ext cx="5184576" cy="1944216"/>
          </a:xfrm>
        </p:spPr>
        <p:txBody>
          <a:bodyPr/>
          <a:lstStyle/>
          <a:p>
            <a:r>
              <a:t>England level data is currently unavailable, as it is derived from SNOMED codes and is still being developed by NHS Digital.
Dartford, Gravesham and Swanley HCP cannot be compared to England statistically.
Value type: Proportion - %.
Latest time period: 2020/21.
Source: Unofficial data from smoking in pregnancy midwives.
HCP average type: Mean.
HCP RAG method: None applied.
Small area type: Maternity team.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34</a:t>
            </a:r>
          </a:p>
        </p:txBody>
      </p:sp>
      <p:pic>
        <p:nvPicPr>
          <p:cNvPr id="4" name="lollipop_box" descr="The lollipop plot shows the indicator values for the PCN, peer group, HCP and ICS for 2018/19 - 20/21 and compares these values to the England average. The value for England was 138. The value for Dartford Model PCN was  64, which is better compared to England. The value for peer group was 119, which is better compared to England. The value for Dartford, Gravesham and Swanley HCP was 115, which is better compared to England. The value for Kent and Medway ICS was 118, which is better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Dartford Model PCN in 2018/19 - 20/21. The value for England was 138.  The value for Brent ward was not compared to England. The value for Newtown ward was not compared to England. The value for Princes ward was not compared to England. The value for Stone House ward was not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Dartford Model PCN and England over the last 5 years, up to 2018/19 - 20/21. In Dartford Model PCN, the value was 183 in 2014/15 - 16/17 and  64 in 2018/19 - 20/21. In England, the value was 207 in 2014/15 - 16/17 and 138 in 2018/19 - 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Dartford Model PCN is better than England.
Value type: Crude rate per 100,000.
Latest time period: 2018/19 - 20/21.
Source: Hospital Episode Statistics (HES), NHS Digital.
PCN average type: Mean.
PCN RAG method: Confidence interval (95%) - Byar's method.
Small area type: LSOA to PCN.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35</a:t>
            </a:r>
          </a:p>
        </p:txBody>
      </p:sp>
      <p:pic>
        <p:nvPicPr>
          <p:cNvPr id="4" name="lollipop_box" descr="The lollipop plot shows the indicator values for the PCN, peer group, HCP and ICS for 2020/21 and compares these values to the England average. The value for England was 422. The value for Dartford Model PCN was 432, which is similar compared to England. The value for peer group was 521, which is worse compared to England. The value for Dartford, Gravesham and Swanley HCP was 410, which is similar compared to England. The value for Kent and Medway ICS was 503, which is worse compared to England. "/>
          <p:cNvPicPr>
            <a:picLocks noGrp="1"/>
          </p:cNvPicPr>
          <p:nvPr>
            <p:ph sz="quarter" idx="12"/>
          </p:nvPr>
        </p:nvPicPr>
        <p:blipFill>
          <a:blip r:embed="rId2" cstate="print"/>
          <a:stretch>
            <a:fillRect/>
          </a:stretch>
        </p:blipFill>
        <p:spPr>
          <a:xfrm>
            <a:off x="179512" y="1341039"/>
            <a:ext cx="3528390" cy="3312368"/>
          </a:xfrm>
          <a:prstGeom prst="rect">
            <a:avLst/>
          </a:prstGeom>
        </p:spPr>
      </p:pic>
      <p:pic>
        <p:nvPicPr>
          <p:cNvPr id="5" name="map_box" descr="The thematic map shows the values for wards in Dartford Model PCN in 2020/21. The value for England was 422.  The value for Brent ward was not compared to England. The value for Newtown ward was not compared to England. The value for Princes ward was not compared to England. The value for Stone House ward was 1018, which is worse compared to England. "/>
          <p:cNvPicPr>
            <a:picLocks noGrp="1"/>
          </p:cNvPicPr>
          <p:nvPr>
            <p:ph sz="quarter" idx="13"/>
          </p:nvPr>
        </p:nvPicPr>
        <p:blipFill>
          <a:blip r:embed="rId3" cstate="print"/>
          <a:stretch>
            <a:fillRect/>
          </a:stretch>
        </p:blipFill>
        <p:spPr>
          <a:xfrm>
            <a:off x="4247964" y="1341038"/>
            <a:ext cx="4392487" cy="3312367"/>
          </a:xfrm>
          <a:prstGeom prst="rect">
            <a:avLst/>
          </a:prstGeom>
        </p:spPr>
      </p:pic>
      <p:pic>
        <p:nvPicPr>
          <p:cNvPr id="6" name="trend_box" descr="The trend plot shows the indicator values for Dartford Model PCN and England over the last 5 years, up to 2020/21. In Dartford Model PCN, the value was 383 in 2016/17 and 432 in 2020/21. In England, the value was 407 in 2016/17 and 422 in 2020/21. "/>
          <p:cNvPicPr>
            <a:picLocks noGrp="1"/>
          </p:cNvPicPr>
          <p:nvPr>
            <p:ph sz="quarter" idx="16"/>
          </p:nvPr>
        </p:nvPicPr>
        <p:blipFill>
          <a:blip r:embed="rId4" cstate="print"/>
          <a:stretch>
            <a:fillRect/>
          </a:stretch>
        </p:blipFill>
        <p:spPr>
          <a:xfrm>
            <a:off x="179512" y="4797422"/>
            <a:ext cx="3528391" cy="1799930"/>
          </a:xfrm>
          <a:prstGeom prst="rect">
            <a:avLst/>
          </a:prstGeom>
        </p:spPr>
      </p:pic>
      <p:sp>
        <p:nvSpPr>
          <p:cNvPr id="7" name="notes_box"/>
          <p:cNvSpPr>
            <a:spLocks noGrp="1"/>
          </p:cNvSpPr>
          <p:nvPr>
            <p:ph type="body" sz="quarter" idx="15"/>
          </p:nvPr>
        </p:nvSpPr>
        <p:spPr>
          <a:xfrm>
            <a:off x="3851920" y="4797152"/>
            <a:ext cx="5184576" cy="1944216"/>
          </a:xfrm>
        </p:spPr>
        <p:txBody>
          <a:bodyPr/>
          <a:lstStyle/>
          <a:p>
            <a:r>
              <a:t>The rate in Dartford Model PCN is similar to England.
Value type: Age standardised rate - per 100,000.
Latest time period: 2020/21.
Source: Hospital Episode Statistics (HES), NHS Digital.
PCN average type: Mean.
PCN RAG method: Confidence interval (95%) - Dobson's method.
Small area type: LSOA to PCN.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36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37</a:t>
            </a:r>
          </a:p>
        </p:txBody>
      </p:sp>
      <p:pic>
        <p:nvPicPr>
          <p:cNvPr id="4" name="Content" descr="The scatter plot shows the values for practices in Dartford Model PCN for several indicators. Indicator 1. CHD (all ages). In 2020/21, the value for Dartford Model PCN was 2.3 and the value for England was 3.0. The value for Dartford East Health Centre was 2.1, which is lower compared to England. The value for Lowfield Medical Centre was 2.3, which is lower compared to England. The value for The Orchard Practice was 2.7, which is similar compared to England.   Indicator 2. Stroke (all ages). In 2020/21, the value for Dartford Model PCN was 1.6 and the value for England was 1.8. The value for Dartford East Health Centre was 1.4, which is lower compared to England. The value for Lowfield Medical Centre was 1.6, which is similar compared to England. The value for The Orchard Practice was 2.0, which is similar compared to England.   Indicator 3. PAD (all ages). In 2020/21, the value for Dartford Model PCN was 0.4 and the value for England was 0.6. The value for Dartford East Health Centre was 0.3, which is lower compared to England. The value for Lowfield Medical Centre was 0.3, which is similar compared to England. The value for The Orchard Practice was 0.4, which is similar compared to England.   Indicator 4. Heart failure (all ages). In 2020/21, the value for Dartford Model PCN was 0.6 and the value for England was 0.9. The value for Dartford East Health Centre was 0.4, which is lower compared to England. The value for Lowfield Medical Centre was 0.5, which is lower compared to England. The value for The Orchard Practice was 1.0, which is similar compared to England.   Indicator 5. Atrial fibrillation (all ages). In 2020/21, the value for Dartford Model PCN was 1.7 and the value for England was 2.0. The value for Dartford East Health Centre was 1.5, which is lower compared to England. The value for Lowfield Medical Centre was 1.6, which is similar compared to England. The value for The Orchard Practice was 2.2, which is similar compared to England.   Indicator 6. Hypertension (all ages). In 2020/21, the value for Dartford Model PCN was 13.7 and the value for England was 13.9. The value for Dartford East Health Centre was 13.0, which is similar compared to England. The value for Lowfield Medical Centre was 12.9, which is similar compared to England. The value for The Orchard Practice was 15.5, which is higher compared to England.   Indicator 7. Smoking (15+). In 2020/21, the value for Dartford Model PCN was 16.4 and the value for England was 15.9. The value for Dartford East Health Centre was 17.0, which is similar compared to England. The value for Lowfield Medical Centre was 19.0, which is higher compared to England. The value for The Orchard Practice was 13.1, which is lowe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273; 212; 92590; 262; 280; 219; 91280</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38</a:t>
            </a:r>
          </a:p>
        </p:txBody>
      </p:sp>
      <p:pic>
        <p:nvPicPr>
          <p:cNvPr id="4" name="Content" descr="The scatter plot shows the values for practices in Dartford Model PCN for several indicators. Indicator 1. Cancer (all ages). In 20/21, the value for Dartford Model PCN was 2.7 and the value for England was 3.2. The value for Dartford East Health Centre was 2.1, which is lower compared to England. The value for Lowfield Medical Centre was 2.7, which is similar compared to England. The value for The Orchard Practice was 4.1, which is higher compared to England.   Indicator 2. Diabetes (17+). In 20/21, the value for Dartford Model PCN was 7.6 and the value for England was 7.1. The value for Dartford East Health Centre was 7.6, which is similar compared to England. The value for Lowfield Medical Centre was 7.7, which is similar compared to England. The value for The Orchard Practice was 7.5, which is similar compared to England.   Indicator 3. COPD (all ages). In 20/21, the value for Dartford Model PCN was 1.6 and the value for England was 1.9. The value for Dartford East Health Centre was 1.4, which is lower compared to England. The value for Lowfield Medical Centre was 2.1, which is similar compared to England. The value for The Orchard Practice was 1.7,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276; 241; 253</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Content"/>
          <p:cNvSpPr>
            <a:spLocks noGrp="1"/>
          </p:cNvSpPr>
          <p:nvPr>
            <p:ph idx="1"/>
          </p:nvPr>
        </p:nvSpPr>
        <p:spPr>
          <a:xfrm>
            <a:off x="395536" y="1124744"/>
            <a:ext cx="8352928" cy="936104"/>
          </a:xfrm>
        </p:spPr>
        <p:txBody>
          <a:bodyPr/>
          <a:lstStyle/>
          <a:p>
            <a:r>
              <a:t>If you have any questions or would like further information about these profiles, please contact either:</a:t>
            </a:r>
          </a:p>
        </p:txBody>
      </p:sp>
      <p:sp>
        <p:nvSpPr>
          <p:cNvPr id="5" name="Contact1"/>
          <p:cNvSpPr>
            <a:spLocks noGrp="1"/>
          </p:cNvSpPr>
          <p:nvPr>
            <p:ph sz="quarter" idx="12"/>
          </p:nvPr>
        </p:nvSpPr>
        <p:spPr>
          <a:xfrm>
            <a:off x="379488" y="2348880"/>
            <a:ext cx="4023296" cy="4081483"/>
          </a:xfrm>
        </p:spPr>
        <p:txBody>
          <a:bodyPr/>
          <a:lstStyle/>
          <a:p>
            <a:r>
              <a:t>Dr Natalie Goldring
Senior Public Health Intelligence Manager
Public Health
Medway Council
natalie.goldring@medway.gov.uk
01634 337271</a:t>
            </a:r>
          </a:p>
        </p:txBody>
      </p:sp>
      <p:sp>
        <p:nvSpPr>
          <p:cNvPr id="6" name="Contact2"/>
          <p:cNvSpPr>
            <a:spLocks noGrp="1"/>
          </p:cNvSpPr>
          <p:nvPr>
            <p:ph sz="quarter" idx="13"/>
          </p:nvPr>
        </p:nvSpPr>
        <p:spPr>
          <a:xfrm>
            <a:off x="4725168" y="2348880"/>
            <a:ext cx="4023296" cy="4081483"/>
          </a:xfrm>
        </p:spPr>
        <p:txBody>
          <a:bodyPr/>
          <a:lstStyle/>
          <a:p>
            <a:r>
              <a:t>Mark Chambers
Head of Health Intelligence
Kent Public Health Observatory
Kent County Council
mark.chambers@kent.gov.uk
03000 422 794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39</a:t>
            </a:r>
          </a:p>
        </p:txBody>
      </p:sp>
      <p:pic>
        <p:nvPicPr>
          <p:cNvPr id="4" name="Content" descr="The scatter plot shows the values for practices in Dartford Model PCN for several indicators. Indicator 1. Serious Mental Illness (all ages). In 20/21, the value for Dartford Model PCN was 0.8 and the value for England was 0.9. The value for Dartford East Health Centre was 0.6, which is lower compared to England. The value for Lowfield Medical Centre was 0.7, which is similar compared to England. The value for The Orchard Practice was 1.0, which is similar compared to England.   Indicator 2. Depression (aged 18+). In 20/21, the value for Dartford Model PCN was 12.2 and the value for England was 12.3. The value for Dartford East Health Centre was 8.7, which is lower compared to England. The value for Lowfield Medical Centre was 14.8, which is higher compared to England. The value for The Orchard Practice was 16.8, which is higher compared to England.   Indicator 3. Dementia (all ages). In 20/21, the value for Dartford Model PCN was 0.6 and the value for England was 0.7. The value for Dartford East Health Centre was 0.3, which is lower compared to England. The value for Lowfield Medical Centre was 0.7, which is similar compared to England. The value for The Orchard Practice was 0.9, which is similar compared to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5" name="Text"/>
          <p:cNvSpPr>
            <a:spLocks noGrp="1"/>
          </p:cNvSpPr>
          <p:nvPr>
            <p:ph type="body" sz="quarter" idx="13"/>
          </p:nvPr>
        </p:nvSpPr>
        <p:spPr>
          <a:xfrm>
            <a:off x="395536" y="5229448"/>
            <a:ext cx="8352928" cy="431800"/>
          </a:xfrm>
        </p:spPr>
        <p:txBody>
          <a:bodyPr/>
          <a:lstStyle/>
          <a:p>
            <a:r>
              <a:t>Public Health England. Fingertips. Indicator IDs: 90581; 848; 247</a:t>
            </a:r>
          </a:p>
        </p:txBody>
      </p:sp>
      <p:sp>
        <p:nvSpPr>
          <p:cNvPr id="6" name="Text2"/>
          <p:cNvSpPr>
            <a:spLocks noGrp="1"/>
          </p:cNvSpPr>
          <p:nvPr>
            <p:ph type="body" sz="quarter" idx="14"/>
          </p:nvPr>
        </p:nvSpPr>
        <p:spPr>
          <a:xfrm>
            <a:off x="395536" y="5805512"/>
            <a:ext cx="8352928" cy="935856"/>
          </a:xfrm>
        </p:spPr>
        <p:txBody>
          <a:bodyPr/>
          <a:lstStyle/>
          <a:p>
            <a:r>
              <a:t>In addition to measuring current recorded prevalence, from a public health perspective it is also important to understand the effectiveness of efforts to detect new cases of health conditions. It is also important to gauge if and how detection efforts vary across subgroups of our population - for example, by level of deprivation. As a result, both Medway Public Health Intelligence team and Kent Public Health Observatory plan to develop robust modelled estimates of undiagnosed prevalence in future versions of this PCN profile.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40</a:t>
            </a:r>
          </a:p>
        </p:txBody>
      </p:sp>
      <p:pic>
        <p:nvPicPr>
          <p:cNvPr id="4" name="lollipop_box" descr="The lollipop plot shows the indicator values for the PCN, peer group, HCP and ICS for 2015 - 19 and compares these values to the England average. The value for England was 100. The value for Dartford Model PCN was 109, which is similar compared to England. The value for peer group was 102, which is worse compared to England. The value for Dartford, Gravesham and Swanley HCP was  97, which is similar compared to England. The value for Kent and Medway ICS was  98, which is better compared to England. "/>
          <p:cNvPicPr>
            <a:picLocks noGrp="1"/>
          </p:cNvPicPr>
          <p:nvPr>
            <p:ph sz="quarter" idx="12"/>
          </p:nvPr>
        </p:nvPicPr>
        <p:blipFill>
          <a:blip r:embed="rId2" cstate="print"/>
          <a:stretch>
            <a:fillRect/>
          </a:stretch>
        </p:blipFill>
        <p:spPr>
          <a:xfrm>
            <a:off x="179512" y="1341039"/>
            <a:ext cx="3100810" cy="3312368"/>
          </a:xfrm>
          <a:prstGeom prst="rect">
            <a:avLst/>
          </a:prstGeom>
        </p:spPr>
      </p:pic>
      <p:pic>
        <p:nvPicPr>
          <p:cNvPr id="5" name="map_box" descr="The thematic map shows the values for wards in Dartford Model PCN in 2015 - 19. The value for England was 100.  The value for Brent ward was 93. The value for Newtown ward was 72. The value for Princes ward was 126. The value for Stone House ward was 144. "/>
          <p:cNvPicPr>
            <a:picLocks noGrp="1"/>
          </p:cNvPicPr>
          <p:nvPr>
            <p:ph sz="quarter" idx="13"/>
          </p:nvPr>
        </p:nvPicPr>
        <p:blipFill>
          <a:blip r:embed="rId3" cstate="print"/>
          <a:stretch>
            <a:fillRect/>
          </a:stretch>
        </p:blipFill>
        <p:spPr>
          <a:xfrm>
            <a:off x="3419873" y="1341038"/>
            <a:ext cx="3744416" cy="3240360"/>
          </a:xfrm>
          <a:prstGeom prst="rect">
            <a:avLst/>
          </a:prstGeom>
        </p:spPr>
      </p:pic>
      <p:pic>
        <p:nvPicPr>
          <p:cNvPr id="6" name="barplot_box" descr="The scatter plot displays the values for all 290 wards in Kent and Medway ICS. There are 0 wards that are outliers in Dartford Model PCN. An outlier is a data point that differs significantly from the other values in Kent and Medway ICS."/>
          <p:cNvPicPr>
            <a:picLocks noGrp="1"/>
          </p:cNvPicPr>
          <p:nvPr>
            <p:ph sz="quarter" idx="17"/>
          </p:nvPr>
        </p:nvPicPr>
        <p:blipFill>
          <a:blip r:embed="rId4" cstate="print"/>
          <a:stretch>
            <a:fillRect/>
          </a:stretch>
        </p:blipFill>
        <p:spPr>
          <a:xfrm>
            <a:off x="7330356" y="1341038"/>
            <a:ext cx="1634132" cy="3240360"/>
          </a:xfrm>
          <a:prstGeom prst="rect">
            <a:avLst/>
          </a:prstGeom>
        </p:spPr>
      </p:pic>
      <p:sp>
        <p:nvSpPr>
          <p:cNvPr id="7" name="trend_box"/>
          <p:cNvSpPr>
            <a:spLocks noGrp="1"/>
          </p:cNvSpPr>
          <p:nvPr>
            <p:ph sz="quarter" idx="16"/>
          </p:nvPr>
        </p:nvSpPr>
        <p:spPr>
          <a:xfrm>
            <a:off x="179512" y="4797422"/>
            <a:ext cx="3528391" cy="1799930"/>
          </a:xfrm>
        </p:spPr>
        <p:txBody>
          <a:bodyPr/>
          <a:lstStyle/>
          <a:p>
            <a:r>
              <a:t>Trend data not available.</a:t>
            </a:r>
          </a:p>
        </p:txBody>
      </p:sp>
      <p:sp>
        <p:nvSpPr>
          <p:cNvPr id="8" name="notes_box"/>
          <p:cNvSpPr>
            <a:spLocks noGrp="1"/>
          </p:cNvSpPr>
          <p:nvPr>
            <p:ph type="body" sz="quarter" idx="15"/>
          </p:nvPr>
        </p:nvSpPr>
        <p:spPr>
          <a:xfrm>
            <a:off x="3851920" y="4797152"/>
            <a:ext cx="5184576" cy="1944216"/>
          </a:xfrm>
        </p:spPr>
        <p:txBody>
          <a:bodyPr/>
          <a:lstStyle/>
          <a:p>
            <a:r>
              <a:t>The rate in Dartford Model PCN is similar to England.
Value type: Age-standardised mortality ratio.
Latest time period: 2015 - 19.
Source: Public Health England. Fingertips. Indicator ID: 93252. Office for National Statistics, © Crown Copyright.
PCN average type: Mean.
PCN RAG method: Confidence interval (95%) - Byar's method.
Small area type: Ward.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pic>
        <p:nvPicPr>
          <p:cNvPr id="4" name="Content 1" descr="The thematic map shows the cancer values for wards in Dartford Model PCN in 2015 - 19. The value for England was 100.  The value for Brent ward was 115. The value for Newtown ward was 82. The value for Princes ward was 112. The value for Stone House ward was 112.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cardiovascular disease values for wards in Dartford Model PCN in 2015 - 19. The value for England was 100.  The value for Brent ward was 115. The value for Newtown ward was 82. The value for Princes ward was 112. The value for Stone House ward was 112.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Dartford Model PCN is similar to England.
Value type: Age-standardised mortality ratio.
Latest time period: 2015 - 19.
Source: Public Health England. Fingertips. Indicator ID: 93254. Office for National Statistics, © Crown Copyright.
PCN average type: Mean.
PCN RAG method: Confidence interval (95%) - Byar's method.
Small area type: Ward.</a:t>
            </a:r>
          </a:p>
        </p:txBody>
      </p:sp>
      <p:sp>
        <p:nvSpPr>
          <p:cNvPr id="7" name="Text2"/>
          <p:cNvSpPr>
            <a:spLocks noGrp="1"/>
          </p:cNvSpPr>
          <p:nvPr>
            <p:ph type="body" sz="quarter" idx="14"/>
          </p:nvPr>
        </p:nvSpPr>
        <p:spPr>
          <a:xfrm>
            <a:off x="4644008" y="5229200"/>
            <a:ext cx="3886819" cy="1445279"/>
          </a:xfrm>
        </p:spPr>
        <p:txBody>
          <a:bodyPr/>
          <a:lstStyle/>
          <a:p>
            <a:r>
              <a:t>The rate in Dartford Model PCN is similar to England.
Value type: Age-standardised mortality ratio.
Latest time period: 2015 - 19.
Source: Public Health England. Fingertips. Indicator ID: 93256. Office for National Statistics, © Crown Copyright..
PCN average type: Mean.
PCN RAG method: Confidence interval (95%) - Byar's method.
Small area type: Ward.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42</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43</a:t>
            </a:r>
          </a:p>
        </p:txBody>
      </p:sp>
      <p:pic>
        <p:nvPicPr>
          <p:cNvPr id="4" name="Content 1" descr="The practice bubble map shows the osteoporosis prevalence values for GP practices in Dartford Model PCN in 2020/21 compared to England. The value for England was 0.8. The value for Dartford East Health Centre was 0.1, which is lower compared to England. The value for Lowfield Medical Centre was 0.2, which is similar compared to England. The value for The Orchard Practice was 1.7, which is higher compared to England. "/>
          <p:cNvPicPr>
            <a:picLocks noGrp="1"/>
          </p:cNvPicPr>
          <p:nvPr>
            <p:ph sz="half" idx="1"/>
          </p:nvPr>
        </p:nvPicPr>
        <p:blipFill>
          <a:blip r:embed="rId2" cstate="print"/>
          <a:stretch>
            <a:fillRect/>
          </a:stretch>
        </p:blipFill>
        <p:spPr>
          <a:xfrm>
            <a:off x="576263" y="1307560"/>
            <a:ext cx="3886819" cy="3777624"/>
          </a:xfrm>
          <a:prstGeom prst="rect">
            <a:avLst/>
          </a:prstGeom>
        </p:spPr>
      </p:pic>
      <p:pic>
        <p:nvPicPr>
          <p:cNvPr id="5" name="Content 2" descr="The thematic map shows the hip fracture admissions values for wards in Dartford Model PCN in 2015/16 - 19/20. The value for England was 100.  The value for Brent ward was 162. The value for Newtown ward was 66. The value for Princes ward was 83. The value for Stone House ward was 105. "/>
          <p:cNvPicPr>
            <a:picLocks noGrp="1"/>
          </p:cNvPicPr>
          <p:nvPr>
            <p:ph sz="half" idx="2" hasCustomPrompt="1"/>
          </p:nvPr>
        </p:nvPicPr>
        <p:blipFill>
          <a:blip r:embed="rId3" cstate="print"/>
          <a:stretch>
            <a:fillRect/>
          </a:stretch>
        </p:blipFill>
        <p:spPr>
          <a:xfrm>
            <a:off x="4644008" y="1307560"/>
            <a:ext cx="3886819" cy="3777624"/>
          </a:xfrm>
          <a:prstGeom prst="rect">
            <a:avLst/>
          </a:prstGeom>
        </p:spPr>
      </p:pic>
      <p:sp>
        <p:nvSpPr>
          <p:cNvPr id="6" name="Text1"/>
          <p:cNvSpPr>
            <a:spLocks noGrp="1"/>
          </p:cNvSpPr>
          <p:nvPr>
            <p:ph type="body" sz="quarter" idx="13"/>
          </p:nvPr>
        </p:nvSpPr>
        <p:spPr>
          <a:xfrm>
            <a:off x="576263" y="5229200"/>
            <a:ext cx="3886819" cy="1445279"/>
          </a:xfrm>
        </p:spPr>
        <p:txBody>
          <a:bodyPr/>
          <a:lstStyle/>
          <a:p>
            <a:r>
              <a:t>The rate in Dartford Model PCN is similar to England.
Value type: Prevalence (%).
Latest time period: 2020/21.
Source: Public Health England. Fingertips. Indicator ID: 90443.
PCN average type: Mean.
PCN RAG method: Confidence interval (99.8%) - Wilson Score method.
Small area type: Practice.</a:t>
            </a:r>
          </a:p>
        </p:txBody>
      </p:sp>
      <p:sp>
        <p:nvSpPr>
          <p:cNvPr id="7" name="Text2"/>
          <p:cNvSpPr>
            <a:spLocks noGrp="1"/>
          </p:cNvSpPr>
          <p:nvPr>
            <p:ph type="body" sz="quarter" idx="14"/>
          </p:nvPr>
        </p:nvSpPr>
        <p:spPr>
          <a:xfrm>
            <a:off x="4644008" y="5229200"/>
            <a:ext cx="3886819" cy="1445279"/>
          </a:xfrm>
        </p:spPr>
        <p:txBody>
          <a:bodyPr/>
          <a:lstStyle/>
          <a:p>
            <a:r>
              <a:t>The rate in Dartford Model PCN is better than England.
Value type: Age-standardised admission ratio.
Latest time period: 2015/16 - 19/20.
Source: Public Health England. Fingertips. Indicator ID: 93241..
PCN average type: Median.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41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pic>
        <p:nvPicPr>
          <p:cNvPr id="4" name="Content" descr="Dartford Model PCN is in Dartford, Gravesham and Swanley HCP. The PCN is in the local authority district of Dartford. The PCN covers the following wards: Newtown, Brent, Heath, Stone House, Princes, West Hill, and Wilmington, Sutton-at-Hone and Hawley."/>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pic>
        <p:nvPicPr>
          <p:cNvPr id="4" name="Content" descr="There are 3 GP practices in Dartford Model PCN: Dartford East Health Centre, Lowfield Medical Centre, and The Wellcome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5"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Content"/>
          <p:cNvSpPr>
            <a:spLocks noGrp="1"/>
          </p:cNvSpPr>
          <p:nvPr>
            <p:ph idx="1"/>
          </p:nvPr>
        </p:nvSpPr>
        <p:spPr>
          <a:xfrm>
            <a:off x="395536" y="1124744"/>
            <a:ext cx="8352928" cy="5112568"/>
          </a:xfrm>
        </p:spPr>
        <p:txBody>
          <a:bodyPr/>
          <a:lstStyle/>
          <a:p>
            <a:r>
              <a:t>Data at several small area levels has been used as building blocks to calculate the PCN values: Lower layer Super Output Area (LSOA), ward, general practice and school.
LSOAs have a defined geographical boundary. On average the population is about 1,700 people so they can be thought of as representing a neighbourhood. There are 1,065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stp-theme</Template>
  <TotalTime>689</TotalTime>
  <Words>3397</Words>
  <Application>Microsoft Office PowerPoint</Application>
  <PresentationFormat>On-screen Show (4:3)</PresentationFormat>
  <Paragraphs>202</Paragraphs>
  <Slides>44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Arial</vt:lpstr>
      <vt:lpstr>Calibri</vt:lpstr>
      <vt:lpstr>stp-theme</vt:lpstr>
      <vt:lpstr>Dartford Model PCN</vt:lpstr>
      <vt:lpstr>Summary part 1: Dartford Model</vt:lpstr>
      <vt:lpstr>Summary part 2: Dartford Model</vt:lpstr>
      <vt:lpstr>Contact details</vt:lpstr>
      <vt:lpstr>Introduction</vt:lpstr>
      <vt:lpstr>Purpose and rationale</vt:lpstr>
      <vt:lpstr>Location of the PCN</vt:lpstr>
      <vt:lpstr>Practices in the PCN</vt:lpstr>
      <vt:lpstr>Small areas</vt:lpstr>
      <vt:lpstr>PCN value and RAG rating</vt:lpstr>
      <vt:lpstr>Peer groups</vt:lpstr>
      <vt:lpstr>Indicator slides explained</vt:lpstr>
      <vt:lpstr>Demographics</vt:lpstr>
      <vt:lpstr>Population</vt:lpstr>
      <vt:lpstr>General fertility rate</vt:lpstr>
      <vt:lpstr>Ethnicity and main language</vt:lpstr>
      <vt:lpstr>Ethnicity and main language (excluding White British and English)</vt:lpstr>
      <vt:lpstr>School ethnicity</vt:lpstr>
      <vt:lpstr>Deprivation</vt:lpstr>
      <vt:lpstr>Domains of deprivation</vt:lpstr>
      <vt:lpstr>Job Seekers Allowance rate (16-64 years)</vt:lpstr>
      <vt:lpstr>Fuel poverty</vt:lpstr>
      <vt:lpstr>Prevention and Health Inequalities</vt:lpstr>
      <vt:lpstr>Life expectancy</vt:lpstr>
      <vt:lpstr>Estimated smoking prevalence (QOF)</vt:lpstr>
      <vt:lpstr>Year 6: Prevalence of overweight (including obesity)</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A&amp;E attendances (0-4 years)</vt:lpstr>
      <vt:lpstr>Smoking at time of booking</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goldring, natalie</cp:lastModifiedBy>
  <cp:revision>208</cp:revision>
  <dcterms:created xsi:type="dcterms:W3CDTF">2016-07-22T08:30:09Z</dcterms:created>
  <dcterms:modified xsi:type="dcterms:W3CDTF">2022-05-25T15:53:32Z</dcterms:modified>
</cp:coreProperties>
</file>