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46"/>
  </p:notesMasterIdLst>
  <p:handoutMasterIdLst>
    <p:handoutMasterId r:id="rId47"/>
  </p:handoutMasterIdLst>
  <p:sldIdLst>
    <p:sldId id="256" r:id="rId2"/>
    <p:sldId id="299" r:id="rId3"/>
    <p:sldId id="29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9" d="100"/>
          <a:sy n="79" d="100"/>
        </p:scale>
        <p:origin x="149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63" d="100"/>
          <a:sy n="63" d="100"/>
        </p:scale>
        <p:origin x="3134"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25/05/2022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25/05/2022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6" name="Picture 7" descr="KCC.png"/>
          <p:cNvPicPr>
            <a:picLocks noChangeAspect="1"/>
          </p:cNvPicPr>
          <p:nvPr/>
        </p:nvPicPr>
        <p:blipFill rotWithShape="1">
          <a:blip r:embed="rId3"/>
          <a:srcRect t="18740" b="18578"/>
          <a:stretch/>
        </p:blipFill>
        <p:spPr bwMode="auto">
          <a:xfrm>
            <a:off x="7121126" y="6104918"/>
            <a:ext cx="727096" cy="493736"/>
          </a:xfrm>
          <a:prstGeom prst="rect">
            <a:avLst/>
          </a:prstGeom>
          <a:noFill/>
          <a:ln w="9525">
            <a:noFill/>
            <a:miter lim="800000"/>
            <a:headEnd/>
            <a:tailEnd/>
          </a:ln>
        </p:spPr>
      </p:pic>
      <p:pic>
        <p:nvPicPr>
          <p:cNvPr id="7" name="Picture 8" descr="Medway Council.jpg"/>
          <p:cNvPicPr>
            <a:picLocks noChangeAspect="1"/>
          </p:cNvPicPr>
          <p:nvPr/>
        </p:nvPicPr>
        <p:blipFill>
          <a:blip r:embed="rId4">
            <a:clrChange>
              <a:clrFrom>
                <a:srgbClr val="FEFEFE"/>
              </a:clrFrom>
              <a:clrTo>
                <a:srgbClr val="FEFEFE">
                  <a:alpha val="0"/>
                </a:srgbClr>
              </a:clrTo>
            </a:clrChange>
          </a:blip>
          <a:srcRect/>
          <a:stretch>
            <a:fillRect/>
          </a:stretch>
        </p:blipFill>
        <p:spPr bwMode="auto">
          <a:xfrm>
            <a:off x="6347113"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5"/>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8100392" y="10443"/>
            <a:ext cx="1043608" cy="465290"/>
          </a:xfrm>
          <a:prstGeom prst="rect">
            <a:avLst/>
          </a:prstGeom>
        </p:spPr>
        <p:txBody>
          <a:bodyPr/>
          <a:lstStyle>
            <a:lvl1pPr marL="0" indent="0">
              <a:buNone/>
              <a:defRPr sz="12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419873" y="1341038"/>
            <a:ext cx="3744416" cy="324036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330356" y="1341038"/>
            <a:ext cx="1634132" cy="3240360"/>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341039"/>
            <a:ext cx="310081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763688" y="3429000"/>
            <a:ext cx="5400000" cy="3256763"/>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25189" y="4615432"/>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2965336" cy="2585323"/>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blue dotted line. </a:t>
            </a:r>
          </a:p>
          <a:p>
            <a:endParaRPr lang="en-GB" sz="600" dirty="0"/>
          </a:p>
          <a:p>
            <a:r>
              <a:rPr lang="en-GB" sz="1200" dirty="0"/>
              <a:t>RAG rating applied. </a:t>
            </a:r>
          </a:p>
          <a:p>
            <a:r>
              <a:rPr lang="en-GB" sz="1200" dirty="0"/>
              <a:t>Compared to England. </a:t>
            </a:r>
          </a:p>
          <a:p>
            <a:endParaRPr lang="en-GB" sz="600" dirty="0"/>
          </a:p>
          <a:p>
            <a:r>
              <a:rPr lang="en-GB" sz="1200" dirty="0"/>
              <a:t>Green = Better</a:t>
            </a:r>
          </a:p>
          <a:p>
            <a:r>
              <a:rPr lang="en-GB" sz="1200" dirty="0"/>
              <a:t>Amber = Similar</a:t>
            </a:r>
          </a:p>
          <a:p>
            <a:r>
              <a:rPr lang="en-GB" sz="1200" dirty="0"/>
              <a:t>Red = Worse</a:t>
            </a:r>
          </a:p>
          <a:p>
            <a:r>
              <a:rPr lang="en-GB" sz="1200" dirty="0"/>
              <a:t>Lilac = Lower</a:t>
            </a:r>
          </a:p>
          <a:p>
            <a:r>
              <a:rPr lang="en-GB" sz="1200" dirty="0"/>
              <a:t>Light blue = Higher</a:t>
            </a:r>
          </a:p>
          <a:p>
            <a:endParaRPr lang="en-GB" sz="1200" dirty="0"/>
          </a:p>
          <a:p>
            <a:r>
              <a:rPr lang="en-GB" sz="1200" dirty="0"/>
              <a:t>Blue line = England</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Yellow = Best </a:t>
            </a:r>
          </a:p>
          <a:p>
            <a:pPr marL="174625"/>
            <a:r>
              <a:rPr lang="en-GB" sz="1200" dirty="0"/>
              <a:t>Purple = Worst  </a:t>
            </a:r>
          </a:p>
          <a:p>
            <a:pPr marL="174625"/>
            <a:endParaRPr lang="en-GB" sz="1200" dirty="0"/>
          </a:p>
          <a:p>
            <a:r>
              <a:rPr lang="en-GB" sz="1200" dirty="0"/>
              <a:t>Grey = LSOA/ward in other PCN</a:t>
            </a:r>
          </a:p>
        </p:txBody>
      </p:sp>
      <p:sp>
        <p:nvSpPr>
          <p:cNvPr id="17" name="TextBox 16"/>
          <p:cNvSpPr txBox="1"/>
          <p:nvPr userDrawn="1"/>
        </p:nvSpPr>
        <p:spPr>
          <a:xfrm>
            <a:off x="6573439" y="1356787"/>
            <a:ext cx="2133928"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Pink = Area in PCN</a:t>
            </a:r>
          </a:p>
          <a:p>
            <a:r>
              <a:rPr lang="en-GB" sz="1200" dirty="0"/>
              <a:t>Grey = Area in other PCN</a:t>
            </a:r>
          </a:p>
          <a:p>
            <a:r>
              <a:rPr lang="en-GB" sz="1200" dirty="0"/>
              <a:t>Blue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4" idx="1"/>
          </p:cNvCxnSpPr>
          <p:nvPr userDrawn="1"/>
        </p:nvCxnSpPr>
        <p:spPr>
          <a:xfrm rot="10800000" flipV="1">
            <a:off x="6228184" y="4477762"/>
            <a:ext cx="1368152" cy="1321184"/>
          </a:xfrm>
          <a:prstGeom prst="bentConnector3">
            <a:avLst>
              <a:gd name="adj1" fmla="val 1736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81125" y="4984764"/>
            <a:ext cx="1342423" cy="1200329"/>
          </a:xfrm>
          <a:prstGeom prst="rect">
            <a:avLst/>
          </a:prstGeom>
          <a:noFill/>
        </p:spPr>
        <p:txBody>
          <a:bodyPr wrap="square" rtlCol="0">
            <a:spAutoFit/>
          </a:bodyPr>
          <a:lstStyle/>
          <a:p>
            <a:r>
              <a:rPr lang="en-GB" sz="1200" dirty="0"/>
              <a:t>PCN and England values over time.</a:t>
            </a:r>
          </a:p>
          <a:p>
            <a:endParaRPr lang="en-GB" sz="1200" dirty="0"/>
          </a:p>
          <a:p>
            <a:r>
              <a:rPr lang="en-GB" sz="1200" dirty="0"/>
              <a:t>Pink = PCN </a:t>
            </a:r>
          </a:p>
          <a:p>
            <a:r>
              <a:rPr lang="en-GB" sz="1200" dirty="0"/>
              <a:t>Blue = England</a:t>
            </a:r>
          </a:p>
        </p:txBody>
      </p:sp>
      <p:cxnSp>
        <p:nvCxnSpPr>
          <p:cNvPr id="53" name="Elbow Connector 52"/>
          <p:cNvCxnSpPr/>
          <p:nvPr userDrawn="1"/>
        </p:nvCxnSpPr>
        <p:spPr>
          <a:xfrm rot="10800000" flipH="1" flipV="1">
            <a:off x="1360724" y="4863909"/>
            <a:ext cx="1368152" cy="1321184"/>
          </a:xfrm>
          <a:prstGeom prst="bentConnector3">
            <a:avLst>
              <a:gd name="adj1" fmla="val 1736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3" name="TextBox 2">
            <a:extLst>
              <a:ext uri="{FF2B5EF4-FFF2-40B4-BE49-F238E27FC236}">
                <a16:creationId xmlns:a16="http://schemas.microsoft.com/office/drawing/2014/main" id="{65DF8CBC-6E50-4FF1-B54E-CB305ECBBBA0}"/>
              </a:ext>
            </a:extLst>
          </p:cNvPr>
          <p:cNvSpPr txBox="1"/>
          <p:nvPr userDrawn="1"/>
        </p:nvSpPr>
        <p:spPr>
          <a:xfrm>
            <a:off x="3367711" y="4763881"/>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HCP</a:t>
            </a:r>
          </a:p>
        </p:txBody>
      </p:sp>
      <p:sp>
        <p:nvSpPr>
          <p:cNvPr id="26" name="TextBox 25">
            <a:extLst>
              <a:ext uri="{FF2B5EF4-FFF2-40B4-BE49-F238E27FC236}">
                <a16:creationId xmlns:a16="http://schemas.microsoft.com/office/drawing/2014/main" id="{51F25F58-3FF9-4E3A-B34C-ED6940D9F922}"/>
              </a:ext>
            </a:extLst>
          </p:cNvPr>
          <p:cNvSpPr txBox="1"/>
          <p:nvPr userDrawn="1"/>
        </p:nvSpPr>
        <p:spPr>
          <a:xfrm>
            <a:off x="3367711" y="4129779"/>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PCN</a:t>
            </a:r>
          </a:p>
        </p:txBody>
      </p:sp>
      <p:sp>
        <p:nvSpPr>
          <p:cNvPr id="27" name="TextBox 26">
            <a:extLst>
              <a:ext uri="{FF2B5EF4-FFF2-40B4-BE49-F238E27FC236}">
                <a16:creationId xmlns:a16="http://schemas.microsoft.com/office/drawing/2014/main" id="{7BC1D7B0-1298-433F-B182-585C390FDCEC}"/>
              </a:ext>
            </a:extLst>
          </p:cNvPr>
          <p:cNvSpPr txBox="1"/>
          <p:nvPr userDrawn="1"/>
        </p:nvSpPr>
        <p:spPr>
          <a:xfrm>
            <a:off x="3378716" y="5084653"/>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ICS</a:t>
            </a:r>
          </a:p>
        </p:txBody>
      </p:sp>
      <p:sp>
        <p:nvSpPr>
          <p:cNvPr id="29" name="TextBox 28">
            <a:extLst>
              <a:ext uri="{FF2B5EF4-FFF2-40B4-BE49-F238E27FC236}">
                <a16:creationId xmlns:a16="http://schemas.microsoft.com/office/drawing/2014/main" id="{BF6E8639-FF9F-4DEE-9D63-C49EB62887D9}"/>
              </a:ext>
            </a:extLst>
          </p:cNvPr>
          <p:cNvSpPr txBox="1"/>
          <p:nvPr userDrawn="1"/>
        </p:nvSpPr>
        <p:spPr>
          <a:xfrm>
            <a:off x="3367711" y="4411257"/>
            <a:ext cx="504056" cy="307777"/>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Peer</a:t>
            </a:r>
          </a:p>
          <a:p>
            <a:r>
              <a:rPr lang="en-GB" sz="700" dirty="0">
                <a:solidFill>
                  <a:schemeClr val="accent6">
                    <a:lumMod val="50000"/>
                  </a:schemeClr>
                </a:solidFill>
                <a:latin typeface="Calibri" panose="020F0502020204030204" pitchFamily="34" charset="0"/>
                <a:cs typeface="Calibri" panose="020F0502020204030204" pitchFamily="34" charset="0"/>
              </a:rPr>
              <a:t>group</a:t>
            </a:r>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6" name="Picture 7" descr="KCC.png"/>
          <p:cNvPicPr>
            <a:picLocks noChangeAspect="1"/>
          </p:cNvPicPr>
          <p:nvPr/>
        </p:nvPicPr>
        <p:blipFill rotWithShape="1">
          <a:blip r:embed="rId3"/>
          <a:srcRect t="18740" b="18578"/>
          <a:stretch/>
        </p:blipFill>
        <p:spPr bwMode="auto">
          <a:xfrm>
            <a:off x="7121126" y="6104918"/>
            <a:ext cx="727096" cy="493736"/>
          </a:xfrm>
          <a:prstGeom prst="rect">
            <a:avLst/>
          </a:prstGeom>
          <a:noFill/>
          <a:ln w="9525">
            <a:noFill/>
            <a:miter lim="800000"/>
            <a:headEnd/>
            <a:tailEnd/>
          </a:ln>
        </p:spPr>
      </p:pic>
      <p:pic>
        <p:nvPicPr>
          <p:cNvPr id="7" name="Picture 8" descr="Medway Council.jpg"/>
          <p:cNvPicPr>
            <a:picLocks noChangeAspect="1"/>
          </p:cNvPicPr>
          <p:nvPr/>
        </p:nvPicPr>
        <p:blipFill>
          <a:blip r:embed="rId4">
            <a:clrChange>
              <a:clrFrom>
                <a:srgbClr val="FEFEFE"/>
              </a:clrFrom>
              <a:clrTo>
                <a:srgbClr val="FEFEFE">
                  <a:alpha val="0"/>
                </a:srgbClr>
              </a:clrTo>
            </a:clrChange>
          </a:blip>
          <a:srcRect/>
          <a:stretch>
            <a:fillRect/>
          </a:stretch>
        </p:blipFill>
        <p:spPr bwMode="auto">
          <a:xfrm>
            <a:off x="6347113"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5"/>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7006079" y="10443"/>
            <a:ext cx="2137921" cy="465290"/>
          </a:xfrm>
          <a:prstGeom prst="rect">
            <a:avLst/>
          </a:prstGeom>
        </p:spPr>
        <p:txBody>
          <a:bodyPr/>
          <a:lstStyle>
            <a:lvl1pPr marL="0" indent="0">
              <a:buNone/>
              <a:defRPr sz="1200" b="0">
                <a:solidFill>
                  <a:schemeClr val="bg1"/>
                </a:solidFill>
              </a:defRPr>
            </a:lvl1pPr>
          </a:lstStyle>
          <a:p>
            <a:pPr lvl="0"/>
            <a:r>
              <a:rPr lang="en-US" dirty="0"/>
              <a:t>Click to edit Master text styles</a:t>
            </a:r>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799" r:id="rId4"/>
    <p:sldLayoutId id="2147483801" r:id="rId5"/>
    <p:sldLayoutId id="2147483805" r:id="rId6"/>
    <p:sldLayoutId id="2147483802" r:id="rId7"/>
    <p:sldLayoutId id="2147483803" r:id="rId8"/>
    <p:sldLayoutId id="2147483797" r:id="rId9"/>
    <p:sldLayoutId id="2147483783" r:id="rId10"/>
    <p:sldLayoutId id="2147483796" r:id="rId11"/>
    <p:sldLayoutId id="2147483772" r:id="rId12"/>
    <p:sldLayoutId id="2147483792" r:id="rId13"/>
    <p:sldLayoutId id="2147483800" r:id="rId14"/>
    <p:sldLayoutId id="2147483798" r:id="rId15"/>
    <p:sldLayoutId id="2147483787" r:id="rId16"/>
    <p:sldLayoutId id="2147483807" r:id="rId17"/>
    <p:sldLayoutId id="2147483790" r:id="rId18"/>
    <p:sldLayoutId id="2147483793" r:id="rId19"/>
    <p:sldLayoutId id="2147483804"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6.xml"/><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7.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7.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7.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6.xml"/><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Maidstone South PCN</a:t>
            </a:r>
          </a:p>
        </p:txBody>
      </p:sp>
      <p:sp>
        <p:nvSpPr>
          <p:cNvPr id="3" name="Version Number"/>
          <p:cNvSpPr>
            <a:spLocks noGrp="1"/>
          </p:cNvSpPr>
          <p:nvPr>
            <p:ph sz="quarter" idx="14"/>
          </p:nvPr>
        </p:nvSpPr>
        <p:spPr>
          <a:xfrm>
            <a:off x="7006079" y="10443"/>
            <a:ext cx="2137921" cy="465290"/>
          </a:xfrm>
        </p:spPr>
        <p:txBody>
          <a:bodyPr/>
          <a:lstStyle/>
          <a:p>
            <a:r>
              <a:t>Version 2</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West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 and Kent Public Health Observatory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Small areas averaged: Where count and/or denominator data is not available, the PCN value is the median of the small area values.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An indicator is shaded grey where it is inappropriate to apply a RAG rating due to the methods used in the calculation.
Where it is inappropriate to label high or low values as 'better' or 'worse', for example osteoporosis prevalence, the terms 'higher' and 'lower' have been used with neutral colouring such as shades of blue, from light to dark. Such labelling does not imply that high values of these indicators, for example, are 'worse'.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13</a:t>
            </a:r>
          </a:p>
        </p:txBody>
      </p:sp>
      <p:pic>
        <p:nvPicPr>
          <p:cNvPr id="4" name="Content 1" descr="The population pyramid shows the age profile of Maidstone South PCN. The total population of Maidstone South PCN is 42,140. In Maidstone South PCN, 19.7% of children are aged under 15 compared to 16.6% in England. In Maidstone South PCN, 63.3% of people are aged 15 to 64 compared to 65.7% in England. In Maidstone South PCN, 17.1% of people are aged 65 and over compared to 17.6% in England. Source: NHS Digital. Patients Registered at a GP Practice. May 2022."/>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Percentage of people aged over 65 who live alone. The thematic map shows the values for Lower layer Super Output Areas (LSOAs) in Maidstone South PCN in July 2019. There are 4 LSOAs in the 9.4 - 20.7 value range. There are 9 LSOAs in the 20.7 - 27.1 value range. There are 7 LSOAs in the 27.1 - 34.2 value range. There are 2 LSOAs in the 34.2 - 43.4 value range. There is 1 LSOA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General fertility rate</a:t>
            </a:r>
          </a:p>
        </p:txBody>
      </p:sp>
      <p:sp>
        <p:nvSpPr>
          <p:cNvPr id="3" name="Slide Number"/>
          <p:cNvSpPr>
            <a:spLocks noGrp="1"/>
          </p:cNvSpPr>
          <p:nvPr>
            <p:ph type="body" sz="quarter" idx="10"/>
          </p:nvPr>
        </p:nvSpPr>
        <p:spPr>
          <a:xfrm>
            <a:off x="0" y="0"/>
            <a:ext cx="576263" cy="576263"/>
          </a:xfrm>
        </p:spPr>
        <p:txBody>
          <a:bodyPr/>
          <a:lstStyle/>
          <a:p>
            <a:r>
              <a:t>14</a:t>
            </a:r>
          </a:p>
        </p:txBody>
      </p:sp>
      <p:pic>
        <p:nvPicPr>
          <p:cNvPr id="4" name="lollipop_box" descr="The lollipop plot shows the indicator values for the PCN, peer group, HCP and ICS for 2020 and compares these values to the England average. The value for England was 55. The value for Maidstone South PCN was 65, which is higher compared to England. The value for peer group was 60, which is higher compared to England. The value for West Kent HCP was 58, which is higher compared to England. The value for Kent and Medway ICS was 58,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Lower layer Super Output Areas (LSOAs) in Maidstone South PCN in 2020. The value for England was 55.3. There are 2 LSOAs in the 4.1 - 36.2 value range. There are 8 LSOAs in the 36.2 - 52.2 value range. There is 1 LSOA in the 52.2 - 66.2 value range. There are 10 LSOAs in the 66.2 - 83.7 value range. There are 2 LSOAs in the 83.7 - 142.6 value range.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065 LSOAs in Kent and Medway ICS. There is 1 LSOA that is an outlier in Maidstone South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Maidstone South PCN and England over the last 8 years, up to 2020. In Maidstone South PCN, the value was 66 in 2013 and 65 in 2020. In England, the value was 62 in 2013 and 55 in 2020.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Maidstone South PCN is higher than England.
Value type: Live births per 1,000 women aged 15-44.
Latest time period: 2020.
Source: Nomis, Office for National Statistics.
PCN average type: Mean.
PCN RAG method: Confidence interval (95%) - Byar's method.
Small area type: LSOA.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15</a:t>
            </a:r>
          </a:p>
        </p:txBody>
      </p:sp>
      <p:pic>
        <p:nvPicPr>
          <p:cNvPr id="4" name="Content 1" descr="The bar plot shows the percentage of people from each ethnic group from the 2011 Census for Maidstone South PCN compared to Kent and Medway ICS. In Maidstone South PCN, 91.2% of the population were from the White British ethnic group compared to 89.1% in Kent and Medway ICS. In Maidstone South PCN, 4% of the population were from the White other ethnic group compared to 3.8% in Kent and Medway ICS. In Maidstone South PCN, 1.4% of the population were from the Mixed ethnic group compared to 1.6% in Kent and Medway ICS. In Maidstone South PCN, 2.4% of the population were from the Asian ethnic group compared to 3.6% in Kent and Medway ICS. In Maidstone South PCN, 0.8% of the population were from the Black ethnic group compared to 1.4% in Kent and Medway ICS. In Maidstone South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The bar plot shows the top 10 main languages spoken in Maidstone South PCN compared to Kent and Medway ICS as reported in the 2011 Census. In Maidstone South PCN, 96.6% of the population spoke English as their main language compared to 95.2% in Kent and Medway ICS. In Maidstone South PCN, 0.7% of the population spoke Polish as their main language compared to 0.7% in Kent and Medway ICS. In Maidstone South PCN, 0.3% of the population spoke Nepalese as their main language compared to 0.4% in Kent and Medway ICS. In Maidstone South PCN, 0.2% of the population spoke Lithuanian as their main language compared to 0.2% in Kent and Medway ICS. In Maidstone South PCN, 0.1% of the population spoke French as their main language compared to 0.2% in Kent and Medway ICS. In Maidstone South PCN, 0.1% of the population spoke Russian as their main language compared to 0.1% in Kent and Medway ICS. In Maidstone South PCN, 0.1% of the population spoke Bengali as their main language compared to 0.2% in Kent and Medway ICS. In Maidstone South PCN, 0.1% of the population spoke Turkish as their main language compared to 0.1% in Kent and Medway ICS. In Maidstone South PCN, 0.1% of the population spoke Persian/Farsi as their main language compared to 0.1% in Kent and Medway ICS. In Maidstone South PCN, 0.1% of the population spoke Tagalog/Filipino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6" name="Text"/>
          <p:cNvSpPr>
            <a:spLocks noGrp="1"/>
          </p:cNvSpPr>
          <p:nvPr>
            <p:ph type="body" sz="quarter" idx="13"/>
          </p:nvPr>
        </p:nvSpPr>
        <p:spPr>
          <a:xfrm>
            <a:off x="576263" y="6381328"/>
            <a:ext cx="7954564" cy="293151"/>
          </a:xfrm>
        </p:spPr>
        <p:txBody>
          <a:bodyPr/>
          <a:lstStyle/>
          <a:p>
            <a:r>
              <a:t>Census 2011 (Office for National Statistics), 2011 ethnicity and main language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16</a:t>
            </a:r>
          </a:p>
        </p:txBody>
      </p:sp>
      <p:pic>
        <p:nvPicPr>
          <p:cNvPr id="4" name="Content 1" descr="The bar plot shows the percentage of people from each ethnic group excluding White British from the 2011 Census for Maidstone South PCN compared to Kent and Medway ICS. In Maidstone South PCN, 4% of the population were from the White other ethnic group compared to 3.8% in Kent and Medway ICS. In Maidstone South PCN, 1.4% of the population were from the Mixed ethnic group compared to 1.6% in Kent and Medway ICS. In Maidstone South PCN, 2.4% of the population were from the Asian ethnic group compared to 3.6% in Kent and Medway ICS. In Maidstone South PCN, 0.8% of the population were from the Black ethnic group compared to 1.4% in Kent and Medway ICS. In Maidstone South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The bar plot shows the top 10 main languages spoken (excluding English) in Maidstone South PCN compared to Kent and Medway ICS as reported in the 2011 Census. In Maidstone South PCN, 0.7% of the population spoke Polish as their main language compared to 0.7% in Kent and Medway ICS. In Maidstone South PCN, 0.3% of the population spoke Nepalese as their main language compared to 0.4% in Kent and Medway ICS. In Maidstone South PCN, 0.2% of the population spoke Lithuanian as their main language compared to 0.2% in Kent and Medway ICS. In Maidstone South PCN, 0.1% of the population spoke French as their main language compared to 0.2% in Kent and Medway ICS. In Maidstone South PCN, 0.1% of the population spoke Russian as their main language compared to 0.1% in Kent and Medway ICS. In Maidstone South PCN, 0.1% of the population spoke Bengali as their main language compared to 0.2% in Kent and Medway ICS. In Maidstone South PCN, 0.1% of the population spoke Turkish as their main language compared to 0.1% in Kent and Medway ICS. In Maidstone South PCN, 0.1% of the population spoke Persian/Farsi as their main language compared to 0.1% in Kent and Medway ICS. In Maidstone South PCN, 0.1% of the population spoke Tagalog/Filipino as their main language compared to 0.1% in Kent and Medway ICS. In Maidstone South PCN, 0.1% of the population spoke All other Chinese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6" name="Text"/>
          <p:cNvSpPr>
            <a:spLocks noGrp="1"/>
          </p:cNvSpPr>
          <p:nvPr>
            <p:ph type="body" sz="quarter" idx="13"/>
          </p:nvPr>
        </p:nvSpPr>
        <p:spPr>
          <a:xfrm>
            <a:off x="576263" y="6381328"/>
            <a:ext cx="7954564" cy="293151"/>
          </a:xfrm>
        </p:spPr>
        <p:txBody>
          <a:bodyPr/>
          <a:lstStyle/>
          <a:p>
            <a:r>
              <a:t>Census 2011 (Office for National Statistics), 2011 ethnicity and main language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17</a:t>
            </a:r>
          </a:p>
        </p:txBody>
      </p:sp>
      <p:pic>
        <p:nvPicPr>
          <p:cNvPr id="4" name="Content 1" descr="The bar plot shows the percentage of nursery and primary school pupils from each ethnic group for Maidstone South PCN compared to Kent and Medway ICS. In Maidstone South PCN, 75.6% of pupils were from the White British/Irish ethnic group compared to 76.3% in Kent and Medway ICS. In Maidstone South PCN, 9.9% of pupils were from the White other ethnic group compared to 7.8% in Kent and Medway ICS. In Maidstone South PCN, 5.8% of pupils were from the Mixed ethnic group compared to 6% in Kent and Medway ICS. In Maidstone South PCN, 3.3% of pupils were from the Asian ethnic group compared to 4.4% in Kent and Medway ICS. In Maidstone South PCN, 2.6% of pupils were from the Black ethnic group compared to 3.6% in Kent and Medway ICS. In Maidstone South PCN, 1.1% of pupils were from the Other ethnic group compared to 1% in Kent and Medway ICS. Source: GOV.UK. Department for Education. (2020). Schools, pupils and their characteristics: January 2020.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5" name="Content 2"/>
          <p:cNvSpPr>
            <a:spLocks noGrp="1"/>
          </p:cNvSpPr>
          <p:nvPr>
            <p:ph sz="half" idx="2" hasCustomPrompt="1"/>
          </p:nvPr>
        </p:nvSpPr>
        <p:spPr>
          <a:xfrm>
            <a:off x="4644008" y="1307560"/>
            <a:ext cx="3886819" cy="4894280"/>
          </a:xfrm>
        </p:spPr>
        <p:txBody>
          <a:bodyPr/>
          <a:lstStyle/>
          <a:p>
            <a:r>
              <a:t>English as first language: 
- 86% of pupils in Maidstone South.
- 86.9% of pupils in Kent and Medway. 
Other than English as first language: 
- 13.9% of pupils in Maidstone South.
- 13% of pupils in Kent and Medway.</a:t>
            </a:r>
          </a:p>
        </p:txBody>
      </p:sp>
      <p:sp>
        <p:nvSpPr>
          <p:cNvPr id="6" name="Text"/>
          <p:cNvSpPr>
            <a:spLocks noGrp="1"/>
          </p:cNvSpPr>
          <p:nvPr>
            <p:ph type="body" sz="quarter" idx="13"/>
          </p:nvPr>
        </p:nvSpPr>
        <p:spPr>
          <a:xfrm>
            <a:off x="576263" y="6381328"/>
            <a:ext cx="7954564" cy="293151"/>
          </a:xfrm>
        </p:spPr>
        <p:txBody>
          <a:bodyPr/>
          <a:lstStyle/>
          <a:p>
            <a:r>
              <a:t>School Census source: GOV.UK. Department for Education. (2020). Schools, pupils and their characteristics: January 2020.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18</a:t>
            </a:r>
          </a:p>
        </p:txBody>
      </p:sp>
      <p:pic>
        <p:nvPicPr>
          <p:cNvPr id="4" name="Content" descr="The map shows the distribution of the Index of Multiple Deprivation (IMD) 2019 by LSOA in Maidstone South PCN. In Maidstone South PCN, 5 (or 21.7%) of 23 LSOAs are in the most deprived 20% of areas nationally. These most deprived LSOAs can be found in the following wards: Park Wood; Shepway North; Shepway South. "/>
          <p:cNvPicPr>
            <a:picLocks noGrp="1"/>
          </p:cNvPicPr>
          <p:nvPr>
            <p:ph idx="1"/>
          </p:nvPr>
        </p:nvPicPr>
        <p:blipFill>
          <a:blip r:embed="rId2" cstate="print"/>
          <a:stretch>
            <a:fillRect/>
          </a:stretch>
        </p:blipFill>
        <p:spPr>
          <a:xfrm>
            <a:off x="395536" y="1124744"/>
            <a:ext cx="8352928" cy="5112568"/>
          </a:xfrm>
          <a:prstGeom prst="rect">
            <a:avLst/>
          </a:prstGeom>
        </p:spPr>
      </p:pic>
      <p:sp>
        <p:nvSpPr>
          <p:cNvPr id="5"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part 1: Maidstone South</a:t>
            </a:r>
          </a:p>
        </p:txBody>
      </p:sp>
      <p:sp>
        <p:nvSpPr>
          <p:cNvPr id="3" name="Slide Number"/>
          <p:cNvSpPr>
            <a:spLocks noGrp="1"/>
          </p:cNvSpPr>
          <p:nvPr>
            <p:ph type="body" sz="quarter" idx="10"/>
          </p:nvPr>
        </p:nvSpPr>
        <p:spPr>
          <a:xfrm>
            <a:off x="0" y="0"/>
            <a:ext cx="576263" cy="576263"/>
          </a:xfrm>
        </p:spPr>
        <p:txBody>
          <a:bodyPr/>
          <a:lstStyle/>
          <a:p>
            <a:r>
              <a:t>2</a:t>
            </a:r>
          </a:p>
        </p:txBody>
      </p:sp>
      <p:graphicFrame>
        <p:nvGraphicFramePr>
          <p:cNvPr id="4" name="Content"/>
          <p:cNvGraphicFramePr>
            <a:graphicFrameLocks noGrp="1"/>
          </p:cNvGraphicFramePr>
          <p:nvPr>
            <p:extLst>
              <p:ext uri="{D42A27DB-BD31-4B8C-83A1-F6EECF244321}">
                <p14:modId xmlns:p14="http://schemas.microsoft.com/office/powerpoint/2010/main" val="2480368200"/>
              </p:ext>
            </p:extLst>
          </p:nvPr>
        </p:nvGraphicFramePr>
        <p:xfrm>
          <a:off x="395536" y="1124744"/>
          <a:ext cx="8229600" cy="5212080"/>
        </p:xfrm>
        <a:graphic>
          <a:graphicData uri="http://schemas.openxmlformats.org/drawingml/2006/table">
            <a:tbl>
              <a:tblPr firstRow="1"/>
              <a:tblGrid>
                <a:gridCol w="594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4320">
                <a:tc>
                  <a:txBody>
                    <a:bodyPr/>
                    <a:lstStyle/>
                    <a:p>
                      <a:pPr marL="63500" marR="63500" algn="l">
                        <a:lnSpc>
                          <a:spcPct val="100000"/>
                        </a:lnSpc>
                        <a:spcBef>
                          <a:spcPts val="500"/>
                        </a:spcBef>
                        <a:spcAft>
                          <a:spcPts val="500"/>
                        </a:spcAft>
                        <a:buNone/>
                      </a:pPr>
                      <a:r>
                        <a:rPr sz="12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Job Seekers Allowance rate (16-64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Fuel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Life expectancy (Female)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Life expectancy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Estimated smoking prevalence (QOF)</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Year 6: Prevalence of overweight (including obesity)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Admission episodes for alcohol-specific conditions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Total number of prescribed antibiotic items per STAR-PU</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Breast cancer screening coverage (females aged 50-70)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Cervical cancer screening coverage (females aged 25-49)</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Bowel cancer screening coverage (persons aged 60-74)</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Emergency hospital admissions for asthma (&lt; 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Hospital admissions as a result of self-harm (10-24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CHD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1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1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1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dirty="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5555E6">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19</a:t>
            </a:r>
          </a:p>
        </p:txBody>
      </p:sp>
      <p:pic>
        <p:nvPicPr>
          <p:cNvPr id="4" name="Content" descr="The stacked bar plot shows the Index of Multiple Deprivation (IMD 2019) for Maidstone South PCN, as well the 7 domains of deprivation which combine to create the IMD 2019. For overall deprivation (IMD 2019), 21.7% of LSOAs in Maidstone South PCN are in the most deprived 20% in England. For the Income Domain, 26.1% of LSOAs in Maidstone South PCN are in the most deprived 20% in England. For the Employment Domain, 30.4% of LSOAs in Maidstone South PCN are in the most deprived 20% in England. For the Education, Skills and Training Domain, 34.8% of LSOAs in Maidstone South PCN are in the most deprived 20% in England. For the Health Deprivation and Disability Domain, 0% of LSOAs in Maidstone South PCN are in the most deprived 20% in England. For the Crime Domain, 26.1% of LSOAs in Maidstone South PCN are in the most deprived 20% in England. For the Barriers to Housing and Services Domain, 13% of LSOAs in Maidstone South PCN are in the most deprived 20% in England. For the Living Environment Domain, 8.7% of LSOAs in Maidstone South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6"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Job Seekers Allowance rate (16-64 years)</a:t>
            </a:r>
          </a:p>
        </p:txBody>
      </p:sp>
      <p:sp>
        <p:nvSpPr>
          <p:cNvPr id="3" name="Slide Number"/>
          <p:cNvSpPr>
            <a:spLocks noGrp="1"/>
          </p:cNvSpPr>
          <p:nvPr>
            <p:ph type="body" sz="quarter" idx="10"/>
          </p:nvPr>
        </p:nvSpPr>
        <p:spPr>
          <a:xfrm>
            <a:off x="0" y="0"/>
            <a:ext cx="576263" cy="576263"/>
          </a:xfrm>
        </p:spPr>
        <p:txBody>
          <a:bodyPr/>
          <a:lstStyle/>
          <a:p>
            <a:r>
              <a:t>20</a:t>
            </a:r>
          </a:p>
        </p:txBody>
      </p:sp>
      <p:pic>
        <p:nvPicPr>
          <p:cNvPr id="4" name="lollipop_box" descr="The lollipop plot shows the indicator values for the PCN, peer group, HCP and ICS for April 2022 and compares these values to the England average. The value for England was 2.6. The value for Maidstone South PCN was 2.7, which is similar compared to England. The value for peer group was 2.8, which is higher compared to England. The value for West Kent HCP was 2.2, which is lower compared to England. The value for Kent and Medway ICS was 2.7,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Lower layer Super Output Areas (LSOAs) in Maidstone South PCN in April 2022. The value for England was 2.6. There are 16 LSOAs in the 0.2 - 2.6 value range. There are 4 LSOAs in the 2.6 - 4.8 value range. There are 2 LSOAs in the 4.8 - 7.6 value range. There is 1 LSOA in the 7.6 - 12.8 value range. There are 0 LSOAs in the 12.8 - 21.6 value range.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065 LSOAs in Kent and Medway ICS. There is 1 LSOA that is an outlier in Maidstone South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Maidstone South PCN and England over the last 12 quarters, up to April 2022. In Maidstone South PCN, the value was 5.2 in July 2019 and 2.7 in April 2022. In England, the value was 4.7 in July 2019 and 2.6 in April 2022.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Maidstone South PCN is similar to England.
Value type: Rate per 1,000 residents aged 16-64.
Latest time period: Apr 2022.
Source: Nomis, Office for National Statistics.
PCN average type: Mean.
PCN RAG method: Confidence interval (95%) - Byar's method.
Small area type: LSOA.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21</a:t>
            </a:r>
          </a:p>
        </p:txBody>
      </p:sp>
      <p:pic>
        <p:nvPicPr>
          <p:cNvPr id="4" name="lollipop_box" descr="The lollipop plot shows the indicator values for the PCN, peer group, HCP and ICS for 2018. These values cannot be compared to the England average. The value for England was 10. The value for Maidstone South PCN was  8. The value for peer group was  9. The value for West Kent HCP was  8. The value for Kent and Medway ICS was  9.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Maidstone South PCN in 2018. The value for England was 10.  The value for Boughton Monchelsea and Chart Sutton ward was 10. The value for Coxheath and Hunton ward was 8. The value for Loose ward was 7. The value for Park Wood ward was 7. The value for Shepway North ward was 10. The value for Shepway South ward was 8. The value for South ward was 6.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Maidstone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sp>
        <p:nvSpPr>
          <p:cNvPr id="7" name="trend_box"/>
          <p:cNvSpPr>
            <a:spLocks noGrp="1"/>
          </p:cNvSpPr>
          <p:nvPr>
            <p:ph sz="quarter" idx="16"/>
          </p:nvPr>
        </p:nvSpPr>
        <p:spPr>
          <a:xfrm>
            <a:off x="179512" y="4797422"/>
            <a:ext cx="3528391" cy="1799930"/>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8" name="notes_box"/>
          <p:cNvSpPr>
            <a:spLocks noGrp="1"/>
          </p:cNvSpPr>
          <p:nvPr>
            <p:ph type="body" sz="quarter" idx="15"/>
          </p:nvPr>
        </p:nvSpPr>
        <p:spPr>
          <a:xfrm>
            <a:off x="3851920" y="4797152"/>
            <a:ext cx="5184576" cy="1944216"/>
          </a:xfrm>
        </p:spPr>
        <p:txBody>
          <a:bodyPr/>
          <a:lstStyle/>
          <a:p>
            <a:r>
              <a:t>Maidstone South PCN cannot be compared to England statistically.
Value type: Percentage households.
Latest time period: 2018.
Source: Public Health England. Fingertips. Indicator ID: 93280. Office for National Statistics, © Crown Copyright.
PCN average type: Mean.
PCN RAG method: None applied.
Small area type: Ward.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23</a:t>
            </a:r>
          </a:p>
        </p:txBody>
      </p:sp>
      <p:pic>
        <p:nvPicPr>
          <p:cNvPr id="4" name="Content 1" descr="The thematic map shows the male values for wards in Maidstone South PCN in 2015 - 19. The value for England was 80.  The value for Boughton Monchelsea and Chart Sutton ward was 86, which is better compared to England. The value for Coxheath and Hunton ward was 80, which is similar compared to England. The value for Loose ward was 81, which is similar compared to England. The value for Park Wood ward was 77, which is similar compared to England. The value for Shepway North ward was 78, which is similar compared to England. The value for Shepway South ward was 75, which is worse compared to England. The value for South ward was 82, which is better compared to England. "/>
          <p:cNvPicPr>
            <a:picLocks noGrp="1"/>
          </p:cNvPicPr>
          <p:nvPr>
            <p:ph sz="half" idx="1"/>
          </p:nvPr>
        </p:nvPicPr>
        <p:blipFill>
          <a:blip r:embed="rId2" cstate="print"/>
          <a:stretch>
            <a:fillRect/>
          </a:stretch>
        </p:blipFill>
        <p:spPr>
          <a:xfrm>
            <a:off x="576263" y="1307560"/>
            <a:ext cx="3886819" cy="3777624"/>
          </a:xfrm>
          <a:prstGeom prst="rect">
            <a:avLst/>
          </a:prstGeom>
        </p:spPr>
      </p:pic>
      <p:sp>
        <p:nvSpPr>
          <p:cNvPr id="5" name="Text1"/>
          <p:cNvSpPr>
            <a:spLocks noGrp="1"/>
          </p:cNvSpPr>
          <p:nvPr>
            <p:ph type="body" sz="quarter" idx="13"/>
          </p:nvPr>
        </p:nvSpPr>
        <p:spPr>
          <a:xfrm>
            <a:off x="576263" y="5229200"/>
            <a:ext cx="3886819" cy="1445279"/>
          </a:xfrm>
        </p:spPr>
        <p:txBody>
          <a:bodyPr/>
          <a:lstStyle/>
          <a:p>
            <a:r>
              <a:t>The rate in Maidstone South PCN is similar to England.
Value type: Years.
Latest time period: 2015 - 19.
Source: Public Health England. Fingertips. Indicator ID: 93283. Office for National Statistics, © Crown Copyright.
PCN average type: Median.
PCN RAG method: England plus/minus 2%.
Small area type: Ward.</a:t>
            </a:r>
          </a:p>
        </p:txBody>
      </p:sp>
      <p:pic>
        <p:nvPicPr>
          <p:cNvPr id="6" name="Content 2" descr="The thematic map shows the female values for wards in Maidstone South PCN in 2015 - 19. The value for England was 83.  The value for Boughton Monchelsea and Chart Sutton ward was 87, which is better compared to England. The value for Coxheath and Hunton ward was 84, which is similar compared to England. The value for Loose ward was 84, which is similar compared to England. The value for Park Wood ward was 82, which is similar compared to England. The value for Shepway North ward was 83, which is similar compared to England. The value for Shepway South ward was 79, which is worse compared to England. The value for South ward was 86, which is better compared to England.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7" name="Text2"/>
          <p:cNvSpPr>
            <a:spLocks noGrp="1"/>
          </p:cNvSpPr>
          <p:nvPr>
            <p:ph type="body" sz="quarter" idx="14"/>
          </p:nvPr>
        </p:nvSpPr>
        <p:spPr>
          <a:xfrm>
            <a:off x="4644008" y="5229200"/>
            <a:ext cx="3886819" cy="1445279"/>
          </a:xfrm>
        </p:spPr>
        <p:txBody>
          <a:bodyPr/>
          <a:lstStyle/>
          <a:p>
            <a:r>
              <a:t>The rate in Maidstone South PCN is similar to England.
Value type: Years.
Latest time period: 2015 - 19.
Source: Public Health England. Fingertips. Indicator ID: 93283. Office for National Statistics, © Crown Copyright.
PCN average type: Median.
PCN RAG method: England plus/minus 2%.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24</a:t>
            </a:r>
          </a:p>
        </p:txBody>
      </p:sp>
      <p:pic>
        <p:nvPicPr>
          <p:cNvPr id="4" name="lollipop_box" descr="The lollipop plot shows the indicator values for the PCN, peer group, HCP and ICS for 2020/21 and compares these values to the England average. The value for England was 16. The value for Maidstone South PCN was 17, which is similar compared to England. The value for peer group was 17, which is higher compared to England. The value for West Kent HCP was 14, which is lower compared to England. The value for Kent and Medway ICS was 16,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Maidstone South PCN in 2020/21 compared to England. The value for England was 16. The value for Albion Place Medical Practice was 20, which is higher compared to England. The value for Greensands was 12, which is lower compared to England. The value for Mote was 18, which is higher compared to England. The value for Wallis Avenue was 22, which is high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Maidstone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Maidstone South PCN and England over the last 5 years, up to 2020/21. In Maidstone South PCN, the value was 18 in 2016/17 and 17 in 2020/21. In England, the value was 18 in 2016/17 and 16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Maidstone South PCN is similar to England.
Value type: Proportion - %.
Latest time period: 2020/21.
Source: Public Health England, Fingertips, Indicator ID: 91280.
PCN average type: Mean.
PCN RAG method: Confidence interval (99.8%) - Byar's method.
Small area type: Practice.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25</a:t>
            </a:r>
          </a:p>
        </p:txBody>
      </p:sp>
      <p:pic>
        <p:nvPicPr>
          <p:cNvPr id="4" name="lollipop_box" descr="The lollipop plot shows the indicator values for the PCN, peer group, HCP and ICS for 2017/18 - 19/20 and compares these values to the England average. The value for England was 35. The value for Maidstone South PCN was 33, which is similar compared to England. The value for peer group was 34, which is similar compared to England. The value for West Kent HCP was 29, which is better compared to England. The value for Kent and Medway ICS was 34,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Maidstone South PCN in 2017/18 - 19/20. The value for England was 35.  The value for Boughton Monchelsea and Chart Sutton ward was 29. The value for Coxheath and Hunton ward was 27. The value for Loose ward was 32. The value for Park Wood ward was 36. The value for Shepway North ward was 37. The value for Shepway South ward was 38. The value for South ward was 27.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Maidstone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Maidstone South PCN and England over the last 10 years, up to 2017/18 - 19/20. In Maidstone South PCN, the value was 34 in 2008/09 - 10/11 and 33 in 2017/18 - 19/20. In England, the value was 33 in 2008/09 - 10/11 and 35 in 2017/18 - 19/20.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Maidstone South PCN is similar to England.
Value type: Proportion - %.
Latest time period: 2017/18 - 19/20.
Source: Public Health England. Fingertips. Indicator ID: 93108. NHS Digital.
PCN average type: Mean.
PCN RAG method: Confidence interval (95%) - Wilson Score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_number"/>
          <p:cNvSpPr>
            <a:spLocks noGrp="1"/>
          </p:cNvSpPr>
          <p:nvPr>
            <p:ph type="body" sz="quarter" idx="10"/>
          </p:nvPr>
        </p:nvSpPr>
        <p:spPr>
          <a:xfrm>
            <a:off x="0" y="0"/>
            <a:ext cx="576263" cy="576263"/>
          </a:xfrm>
        </p:spPr>
        <p:txBody>
          <a:bodyPr/>
          <a:lstStyle/>
          <a:p>
            <a:r>
              <a:t>26</a:t>
            </a:r>
          </a:p>
        </p:txBody>
      </p:sp>
      <p:pic>
        <p:nvPicPr>
          <p:cNvPr id="4" name="lollipop_box" descr="The lollipop plot shows the indicator values for the PCN, peer group, HCP and ICS for 2020/21 and compares these values to the England average. The value for England was 586. The value for Maidstone South PCN was 577, which is similar compared to England. The value for peer group was 427, which is better compared to England. The value for West Kent HCP was 391, which is better compared to England. The value for Kent and Medway ICS was 416, which is better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Maidstone South PCN in 2020/21. The value for England was 586.  The value for Boughton Monchelsea and Chart Sutton ward was not compared to England. The value for Coxheath and Hunton ward was 396, which is better compared to England. The value for Loose ward was not compared to England. The value for Park Wood ward was 534, which is similar compared to England. The value for Shepway North ward was 408, which is better compared to England. The value for Shepway South ward was 996, which is worse compared to England. The value for South ward was 302, which is better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Maidstone South PCN and England over the last 5 years, up to 2020/21. In Maidstone South PCN, the value was 546 in 2016/17 and 577 in 2020/21. In England, the value was 563 in 2016/17 and 586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Maidstone South PCN is similar to England.
Value type: Directly standardised rate per 100,000.
Latest time period: 2020/21.
Source: Hospital Episode Statistics (HES), NHS Digital.
PCN average type: Mean.
PCN RAG method: Confidence interval (95%) - Dobson's method.
Small area type: LSOA.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27</a:t>
            </a:r>
          </a:p>
        </p:txBody>
      </p:sp>
      <p:pic>
        <p:nvPicPr>
          <p:cNvPr id="4" name="lollipop_box" descr="The lollipop plot shows the indicator values for the PCN, peer group, HCP and ICS for 2021 Q4 and compares these values to the England average. The value for England was 0.23. The value for Maidstone South PCN was 0.23, which is similar compared to England. The value for peer group was 0.23, which is similar compared to England. The value for West Kent HCP was 0.24, which is highe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Maidstone South PCN in 2021 Q4 compared to England. The value for England was 0.23. The value for Albion Place Medical Practice was 0.20, which is lower compared to England. The value for Greensands was 0.23, which is similar compared to England. The value for Mote was 0.23, which is similar compared to England. The value for Wallis Avenue was 0.25, which is high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Maidstone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Maidstone South PCN and England over the last 5 quarters, up to 2021 Q4. In Maidstone South PCN, the value was 0.20 in 2020 Q4 and 0.23 in 2021 Q4. In England, the value was 0.18 in 2020 Q4 and 0.23 in 2021 Q4.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Maidstone South PCN is similar to England.
Value type: Indirectly standardised ratio.
Latest time period: 2021 Q4.
Source: Public Health England, Fingertips, Indicator ID: 91900. © Crown Copyright.
PCN average type: Median.
PCN RAG method: England plus/minus 5%.
Small area type: Practice.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28</a:t>
            </a:r>
          </a:p>
        </p:txBody>
      </p:sp>
      <p:pic>
        <p:nvPicPr>
          <p:cNvPr id="4" name="lollipop_box" descr="The lollipop plot shows the indicator values for the PCN, peer group, HCP and ICS for 2020/21 and compares these values to the England average. The value for England was 61. The value for Maidstone South PCN was 71, which is better compared to England. The value for peer group was 61, which is similar compared to England. The value for West Kent HCP was 62, which is better compared to England. The value for Kent and Medway ICS was 63,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Maidstone South PCN in 2020/21 compared to England. The value for England was 61. The value for Albion Place Medical Practice was 70, which is better compared to England. The value for Greensands was 77, which is better compared to England. The value for Mote was 67, which is better compared to England. The value for Wallis Avenue was 60, which is simila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Maidstone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Maidstone South PCN and England over the last 5 years, up to 2020/21. In Maidstone South PCN, the value was 76 in 2016/17 and 71 in 2020/21. In England, the value was 72 in 2016/17 and 61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Maidstone South PCN is better than England.
Value type: Proportion - %.
Latest time period: 2020/21.
Source: Public Health England. Fingertips. Indicator ID: 91339.
PCN average type: Mean.
PCN RAG method: Confidence interval (99.8%) - Wilson Score method.
Small area type: Practice.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part 2: Maidstone South</a:t>
            </a:r>
          </a:p>
        </p:txBody>
      </p:sp>
      <p:sp>
        <p:nvSpPr>
          <p:cNvPr id="3" name="Slide Number"/>
          <p:cNvSpPr>
            <a:spLocks noGrp="1"/>
          </p:cNvSpPr>
          <p:nvPr>
            <p:ph type="body" sz="quarter" idx="10"/>
          </p:nvPr>
        </p:nvSpPr>
        <p:spPr>
          <a:xfrm>
            <a:off x="0" y="0"/>
            <a:ext cx="576263" cy="576263"/>
          </a:xfrm>
        </p:spPr>
        <p:txBody>
          <a:bodyPr/>
          <a:lstStyle/>
          <a:p>
            <a:r>
              <a:t>2</a:t>
            </a:r>
          </a:p>
        </p:txBody>
      </p:sp>
      <p:graphicFrame>
        <p:nvGraphicFramePr>
          <p:cNvPr id="4" name="Content"/>
          <p:cNvGraphicFramePr>
            <a:graphicFrameLocks noGrp="1"/>
          </p:cNvGraphicFramePr>
          <p:nvPr>
            <p:extLst>
              <p:ext uri="{D42A27DB-BD31-4B8C-83A1-F6EECF244321}">
                <p14:modId xmlns:p14="http://schemas.microsoft.com/office/powerpoint/2010/main" val="541496954"/>
              </p:ext>
            </p:extLst>
          </p:nvPr>
        </p:nvGraphicFramePr>
        <p:xfrm>
          <a:off x="395536" y="1124744"/>
          <a:ext cx="8229600" cy="3840480"/>
        </p:xfrm>
        <a:graphic>
          <a:graphicData uri="http://schemas.openxmlformats.org/drawingml/2006/table">
            <a:tbl>
              <a:tblPr firstRow="1"/>
              <a:tblGrid>
                <a:gridCol w="594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4320">
                <a:tc>
                  <a:txBody>
                    <a:bodyPr/>
                    <a:lstStyle/>
                    <a:p>
                      <a:pPr marL="63500" marR="63500" algn="l">
                        <a:lnSpc>
                          <a:spcPct val="100000"/>
                        </a:lnSpc>
                        <a:spcBef>
                          <a:spcPts val="500"/>
                        </a:spcBef>
                        <a:spcAft>
                          <a:spcPts val="500"/>
                        </a:spcAft>
                        <a:buNone/>
                      </a:pPr>
                      <a:r>
                        <a:rPr sz="12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8"/>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Premature mortality from all causes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Cancer mortality U75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CVD mortality U75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Osteoporosis prevalence 50+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1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Hip fracture adm 65+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29</a:t>
            </a:r>
          </a:p>
        </p:txBody>
      </p:sp>
      <p:pic>
        <p:nvPicPr>
          <p:cNvPr id="4" name="lollipop_box" descr="The lollipop plot shows the indicator values for the PCN, peer group, HCP and ICS for 2020/21 and compares these values to the England average. The value for England was 69. The value for Maidstone South PCN was 72, which is better compared to England. The value for peer group was 71, which is better compared to England. The value for West Kent HCP was 75, which is better compared to England. The value for Kent and Medway ICS was 72,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Maidstone South PCN in 2020/21 compared to England. The value for England was 69. The value for Albion Place Medical Practice was 66, which is similar compared to England. The value for Greensands was 77, which is better compared to England. The value for Mote was 74, which is better compared to England. The value for Wallis Avenue was 70, which is simila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Maidstone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Maidstone South PCN and England over the last 5 years, up to 2020/21. In Maidstone South PCN, the value was 73 in 2016/17 and 72 in 2020/21. In England, the value was 70 in 2016/17 and 69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Maidstone South PCN is better than England.
Value type: Proportion - %.
Latest time period: 2020/21.
Source: Public Health England. Fingertips. Indicator ID: 93725.
PCN average type: Mean.
PCN RAG method: Confidence interval (99.8%) - Wilson Score method.
Small area type: Practice.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30</a:t>
            </a:r>
          </a:p>
        </p:txBody>
      </p:sp>
      <p:pic>
        <p:nvPicPr>
          <p:cNvPr id="4" name="lollipop_box" descr="The lollipop plot shows the indicator values for the PCN, peer group, HCP and ICS for 2020/21 and compares these values to the England average. The value for England was 67. The value for Maidstone South PCN was 70, which is better compared to England. The value for peer group was 68, which is better compared to England. The value for West Kent HCP was 72, which is better compared to England. The value for Kent and Medway ICS was 69,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Maidstone South PCN in 2020/21 compared to England. The value for England was 67. The value for Albion Place Medical Practice was 67, which is similar compared to England. The value for Greensands was 75, which is better compared to England. The value for Mote was 69, which is similar compared to England. The value for Wallis Avenue was 63, which is simila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Maidstone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Maidstone South PCN and England over the last 5 years, up to 2020/21. In Maidstone South PCN, the value was 62 in 2016/17 and 70 in 2020/21. In England, the value was 59 in 2016/17 and 67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Maidstone South PCN is better than England.
Value type: Proportion - %.
Latest time period: 2020/21.
Source: Public Health England. Fingertips. Indicator ID: 92600.
PCN average type: Mean.
PCN RAG method: Confidence interval (99.8%) - Wilson Score method.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_number"/>
          <p:cNvSpPr>
            <a:spLocks noGrp="1"/>
          </p:cNvSpPr>
          <p:nvPr>
            <p:ph type="body" sz="quarter" idx="10"/>
          </p:nvPr>
        </p:nvSpPr>
        <p:spPr>
          <a:xfrm>
            <a:off x="0" y="0"/>
            <a:ext cx="576263" cy="576263"/>
          </a:xfrm>
        </p:spPr>
        <p:txBody>
          <a:bodyPr/>
          <a:lstStyle/>
          <a:p>
            <a:r>
              <a:t>32</a:t>
            </a:r>
          </a:p>
        </p:txBody>
      </p:sp>
      <p:pic>
        <p:nvPicPr>
          <p:cNvPr id="4" name="lollipop_box" descr="The lollipop plot shows the indicator values for the PCN, peer group, HCP and ICS for 2020/21 and compares these values to the England average. The value for England was 274. The value for Maidstone South PCN was 317, which is worse compared to England. The value for peer group was 311, which is worse compared to England. The value for West Kent HCP was 298, which is worse compared to England. The value for Kent and Medway ICS was 304, which is worse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Maidstone South PCN in 2020/21. The value for England was 274.  The value for Boughton Monchelsea and Chart Sutton ward was 391, which is worse compared to England. The value for Coxheath and Hunton ward was 327, which is worse compared to England. The value for Loose ward was 240, which is similar compared to England. The value for Park Wood ward was 301, which is similar compared to England. The value for Shepway North ward was 323, which is worse compared to England. The value for Shepway South ward was 353, which is worse compared to England. The value for South ward was 322, which is worse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Maidstone South PCN and England over the last 5 years, up to 2020/21. In Maidstone South PCN, the value was 486 in 2016/17 and 317 in 2020/21. In England, the value was 602 in 2016/17 and 274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Maidstone South PCN is worse than England.
Value type: Crude rate per 1,000.
Latest time period: 2020/21.
Source: Hospital Episode Statistics (HES).
PCN average type: Mean.
PCN RAG method: Confidence interval (95%) - Byar's method.
Small area type: LSOA.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Smoking at time of booking</a:t>
            </a:r>
          </a:p>
        </p:txBody>
      </p:sp>
      <p:sp>
        <p:nvSpPr>
          <p:cNvPr id="3" name="Slide Number"/>
          <p:cNvSpPr>
            <a:spLocks noGrp="1"/>
          </p:cNvSpPr>
          <p:nvPr>
            <p:ph type="body" sz="quarter" idx="10"/>
          </p:nvPr>
        </p:nvSpPr>
        <p:spPr>
          <a:xfrm>
            <a:off x="0" y="0"/>
            <a:ext cx="576263" cy="576263"/>
          </a:xfrm>
        </p:spPr>
        <p:txBody>
          <a:bodyPr/>
          <a:lstStyle/>
          <a:p>
            <a:r>
              <a:t>33</a:t>
            </a:r>
          </a:p>
        </p:txBody>
      </p:sp>
      <p:pic>
        <p:nvPicPr>
          <p:cNvPr id="4" name="barplot_box" descr="The bar plot shows the values for all maternity teams in West Kent HCP in 2020/21 in descending order. The value for Edenbridge maternity team was 12. The value for Maidstone maternity team was 11.3. The value for Leeds maternity team was 9.9. The value for Tonbridge maternity team was 9.2. The value for Malling maternity team was 8.6. The value for Tunbridge Wells maternity team was 8.5. The value for Hawkhurst and P Wood maternity team was 7.5. The value for Crowborough maternity team was 6.7. The value for Sevenoaks maternity team was 4.4. "/>
          <p:cNvPicPr>
            <a:picLocks noGrp="1"/>
          </p:cNvPicPr>
          <p:nvPr>
            <p:ph sz="quarter" idx="16"/>
          </p:nvPr>
        </p:nvPicPr>
        <p:blipFill>
          <a:blip r:embed="rId2" cstate="print"/>
          <a:stretch>
            <a:fillRect/>
          </a:stretch>
        </p:blipFill>
        <p:spPr>
          <a:xfrm>
            <a:off x="179512" y="1328911"/>
            <a:ext cx="3526082" cy="4908401"/>
          </a:xfrm>
          <a:prstGeom prst="rect">
            <a:avLst/>
          </a:prstGeom>
        </p:spPr>
      </p:pic>
      <p:pic>
        <p:nvPicPr>
          <p:cNvPr id="5" name="lollipop_box" descr="The lollipop plot shows the indicator values for Kent and Medway ICS and each of the HCPs for 2020/21. The value for Kent and Medway ICS was 12.6. The value for Dartford, Gravesham and Swanley HCP was 10.7. The value for East Kent HCP was 15.3. The value for Medway and Swale HCP was 15.1. The value for West Kent HCP was 8.7. "/>
          <p:cNvPicPr>
            <a:picLocks noGrp="1"/>
          </p:cNvPicPr>
          <p:nvPr>
            <p:ph sz="quarter" idx="13"/>
          </p:nvPr>
        </p:nvPicPr>
        <p:blipFill>
          <a:blip r:embed="rId3" cstate="print"/>
          <a:stretch>
            <a:fillRect/>
          </a:stretch>
        </p:blipFill>
        <p:spPr>
          <a:xfrm>
            <a:off x="4355976" y="1344495"/>
            <a:ext cx="4032448" cy="2999659"/>
          </a:xfrm>
          <a:prstGeom prst="rect">
            <a:avLst/>
          </a:prstGeom>
        </p:spPr>
      </p:pic>
      <p:sp>
        <p:nvSpPr>
          <p:cNvPr id="6" name="notes_box"/>
          <p:cNvSpPr>
            <a:spLocks noGrp="1"/>
          </p:cNvSpPr>
          <p:nvPr>
            <p:ph type="body" sz="quarter" idx="15"/>
          </p:nvPr>
        </p:nvSpPr>
        <p:spPr>
          <a:xfrm>
            <a:off x="3851920" y="4797152"/>
            <a:ext cx="5184576" cy="1944216"/>
          </a:xfrm>
        </p:spPr>
        <p:txBody>
          <a:bodyPr/>
          <a:lstStyle/>
          <a:p>
            <a:r>
              <a:t>England level data is currently unavailable, as it is derived from SNOMED codes and is still being developed by NHS Digital.
West Kent HCP cannot be compared to England statistically.
Value type: Proportion - %.
Latest time period: 2020/21.
Source: Unofficial data from smoking in pregnancy midwives.
HCP average type: Mean.
HCP RAG method: None applied.
Small area type: Maternity team.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_number"/>
          <p:cNvSpPr>
            <a:spLocks noGrp="1"/>
          </p:cNvSpPr>
          <p:nvPr>
            <p:ph type="body" sz="quarter" idx="10"/>
          </p:nvPr>
        </p:nvSpPr>
        <p:spPr>
          <a:xfrm>
            <a:off x="0" y="0"/>
            <a:ext cx="576263" cy="576263"/>
          </a:xfrm>
        </p:spPr>
        <p:txBody>
          <a:bodyPr/>
          <a:lstStyle/>
          <a:p>
            <a:r>
              <a:t>34</a:t>
            </a:r>
          </a:p>
        </p:txBody>
      </p:sp>
      <p:pic>
        <p:nvPicPr>
          <p:cNvPr id="4" name="lollipop_box" descr="The lollipop plot shows the indicator values for the PCN, peer group, HCP and ICS for 2018/19 - 20/21 and compares these values to the England average. The value for England was 138. The value for Maidstone South PCN was 109, which is similar compared to England. The value for peer group was 119, which is better compared to England. The value for West Kent HCP was  71, which is better compared to England. The value for Kent and Medway ICS was 118, which is better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Maidstone South PCN in 2018/19 - 20/21. The value for England was 138.  The value for Boughton Monchelsea and Chart Sutton ward was not compared to England. The value for Coxheath and Hunton ward was not compared to England. The value for Loose ward was not compared to England. The value for Park Wood ward was 159, which is similar compared to England. The value for Shepway North ward was 137, which is similar compared to England. The value for Shepway South ward was not compared to England. The value for South ward was not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Maidstone South PCN and England over the last 5 years, up to 2018/19 - 20/21. In Maidstone South PCN, the value was  69 in 2014/15 - 16/17 and 109 in 2018/19 - 20/21. In England, the value was 207 in 2014/15 - 16/17 and 138 in 2018/19 - 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Maidstone South PCN is similar to England.
Value type: Crude rate per 100,000.
Latest time period: 2018/19 - 20/21.
Source: Hospital Episode Statistics (HES), NHS Digital.
PCN average type: Mean.
PCN RAG method: Confidence interval (95%) - Byar's method.
Small area type: LSOA to PCN.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_number"/>
          <p:cNvSpPr>
            <a:spLocks noGrp="1"/>
          </p:cNvSpPr>
          <p:nvPr>
            <p:ph type="body" sz="quarter" idx="10"/>
          </p:nvPr>
        </p:nvSpPr>
        <p:spPr>
          <a:xfrm>
            <a:off x="0" y="0"/>
            <a:ext cx="576263" cy="576263"/>
          </a:xfrm>
        </p:spPr>
        <p:txBody>
          <a:bodyPr/>
          <a:lstStyle/>
          <a:p>
            <a:r>
              <a:t>35</a:t>
            </a:r>
          </a:p>
        </p:txBody>
      </p:sp>
      <p:pic>
        <p:nvPicPr>
          <p:cNvPr id="4" name="lollipop_box" descr="The lollipop plot shows the indicator values for the PCN, peer group, HCP and ICS for 2020/21 and compares these values to the England average. The value for England was 422. The value for Maidstone South PCN was 610, which is worse compared to England. The value for peer group was 521, which is worse compared to England. The value for West Kent HCP was 489, which is worse compared to England. The value for Kent and Medway ICS was 503, which is worse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Maidstone South PCN in 2020/21. The value for England was 422.  The value for Boughton Monchelsea and Chart Sutton ward was not compared to England. The value for Coxheath and Hunton ward was not compared to England. The value for Loose ward was not compared to England. The value for Park Wood ward was 548, which is similar compared to England. The value for Shepway North ward was not compared to England. The value for Shepway South ward was not compared to England. The value for South ward was 733, which is similar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Maidstone South PCN and England over the last 5 years, up to 2020/21. In Maidstone South PCN, the value was 629 in 2016/17 and 610 in 2020/21. In England, the value was 407 in 2016/17 and 422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Maidstone South PCN is worse than England.
Value type: Age standardised rate - per 100,000.
Latest time period: 2020/21.
Source: Hospital Episode Statistics (HES), NHS Digital.
PCN average type: Mean.
PCN RAG method: Confidence interval (95%) - Dobson's method.
Small area type: LSOA to PCN.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36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37</a:t>
            </a:r>
          </a:p>
        </p:txBody>
      </p:sp>
      <p:pic>
        <p:nvPicPr>
          <p:cNvPr id="4" name="Content" descr="The scatter plot shows the values for practices in Maidstone South PCN for several indicators. Indicator 1. CHD (all ages). In 2020/21, the value for Maidstone South PCN was 2.4 and the value for England was 3.0. The value for Albion Place Medical Practice was 2.0, which is lower compared to England. The value for Greensands was 3.0, which is similar compared to England. The value for Mote was 2.5, which is similar compared to England. The value for Wallis Avenue was 1.5, which is lower compared to England.   Indicator 2. Stroke (all ages). In 2020/21, the value for Maidstone South PCN was 1.5 and the value for England was 1.8. The value for Albion Place Medical Practice was 1.0, which is lower compared to England. The value for Greensands was 1.9, which is similar compared to England. The value for Mote was 1.6, which is similar compared to England. The value for Wallis Avenue was 1.3, which is similar compared to England.   Indicator 3. PAD (all ages). In 2020/21, the value for Maidstone South PCN was 0.4 and the value for England was 0.6. The value for Albion Place Medical Practice was 0.2, which is lower compared to England. The value for Greensands was 0.4, which is similar compared to England. The value for Mote was 0.5, which is similar compared to England. The value for Wallis Avenue was 0.5, which is similar compared to England.   Indicator 4. Heart failure (all ages). In 2020/21, the value for Maidstone South PCN was 0.7 and the value for England was 0.9. The value for Albion Place Medical Practice was 0.4, which is lower compared to England. The value for Greensands was 0.9, which is similar compared to England. The value for Mote was 0.9, which is similar compared to England. The value for Wallis Avenue was 0.6, which is similar compared to England.   Indicator 5. Atrial fibrillation (all ages). In 2020/21, the value for Maidstone South PCN was 1.8 and the value for England was 2.0. The value for Albion Place Medical Practice was 1.4, which is lower compared to England. The value for Greensands was 2.4, which is similar compared to England. The value for Mote was 1.6, which is similar compared to England. The value for Wallis Avenue was 1.1, which is lower compared to England.   Indicator 6. Hypertension (all ages). In 2020/21, the value for Maidstone South PCN was 13.0 and the value for England was 13.9. The value for Albion Place Medical Practice was 11.2, which is lower compared to England. The value for Greensands was 14.8, which is similar compared to England. The value for Mote was 13.9, which is similar compared to England. The value for Wallis Avenue was 10.6, which is lower compared to England.   Indicator 7. Smoking (15+). In 2020/21, the value for Maidstone South PCN was 16.6 and the value for England was 15.9. The value for Albion Place Medical Practice was 19.6, which is higher compared to England. The value for Greensands was 11.5, which is lower compared to England. The value for Mote was 17.7, which is higher compared to England. The value for Wallis Avenue was 21.6, which is highe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273; 212; 92590; 262; 280; 219; 91280</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38</a:t>
            </a:r>
          </a:p>
        </p:txBody>
      </p:sp>
      <p:pic>
        <p:nvPicPr>
          <p:cNvPr id="4" name="Content" descr="The scatter plot shows the values for practices in Maidstone South PCN for several indicators. Indicator 1. Cancer (all ages). In 20/21, the value for Maidstone South PCN was 3.2 and the value for England was 3.2. The value for Albion Place Medical Practice was 2.6, which is lower compared to England. The value for Greensands was 4.2, which is higher compared to England. The value for Mote was 3.2, which is similar compared to England. The value for Wallis Avenue was 2.0, which is lower compared to England.   Indicator 2. Diabetes (17+). In 20/21, the value for Maidstone South PCN was 7.0 and the value for England was 7.1. The value for Albion Place Medical Practice was 6.5, which is similar compared to England. The value for Greensands was 6.6, which is similar compared to England. The value for Mote was 8.2, which is higher compared to England. The value for Wallis Avenue was 7.4, which is similar compared to England.   Indicator 3. COPD (all ages). In 20/21, the value for Maidstone South PCN was 1.9 and the value for England was 1.9. The value for Albion Place Medical Practice was 1.4, which is lower compared to England. The value for Greensands was 1.8, which is similar compared to England. The value for Mote was 2.4, which is higher compared to England. The value for Wallis Avenue was 2.5, which is simila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276; 241; 253</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Content"/>
          <p:cNvSpPr>
            <a:spLocks noGrp="1"/>
          </p:cNvSpPr>
          <p:nvPr>
            <p:ph idx="1"/>
          </p:nvPr>
        </p:nvSpPr>
        <p:spPr>
          <a:xfrm>
            <a:off x="395536" y="1124744"/>
            <a:ext cx="8352928" cy="936104"/>
          </a:xfrm>
        </p:spPr>
        <p:txBody>
          <a:bodyPr/>
          <a:lstStyle/>
          <a:p>
            <a:r>
              <a:t>If you have any questions or would like further information about these profiles, please contact either:</a:t>
            </a:r>
          </a:p>
        </p:txBody>
      </p:sp>
      <p:sp>
        <p:nvSpPr>
          <p:cNvPr id="5" name="Contact1"/>
          <p:cNvSpPr>
            <a:spLocks noGrp="1"/>
          </p:cNvSpPr>
          <p:nvPr>
            <p:ph sz="quarter" idx="12"/>
          </p:nvPr>
        </p:nvSpPr>
        <p:spPr>
          <a:xfrm>
            <a:off x="379488" y="2348880"/>
            <a:ext cx="4023296" cy="4081483"/>
          </a:xfrm>
        </p:spPr>
        <p:txBody>
          <a:bodyPr/>
          <a:lstStyle/>
          <a:p>
            <a:r>
              <a:t>Dr Natalie Goldring
Senior Public Health Intelligence Manager
Public Health
Medway Council
natalie.goldring@medway.gov.uk
01634 337271</a:t>
            </a:r>
          </a:p>
        </p:txBody>
      </p:sp>
      <p:sp>
        <p:nvSpPr>
          <p:cNvPr id="6" name="Contact2"/>
          <p:cNvSpPr>
            <a:spLocks noGrp="1"/>
          </p:cNvSpPr>
          <p:nvPr>
            <p:ph sz="quarter" idx="13"/>
          </p:nvPr>
        </p:nvSpPr>
        <p:spPr>
          <a:xfrm>
            <a:off x="4725168" y="2348880"/>
            <a:ext cx="4023296" cy="4081483"/>
          </a:xfrm>
        </p:spPr>
        <p:txBody>
          <a:bodyPr/>
          <a:lstStyle/>
          <a:p>
            <a:r>
              <a:t>Mark Chambers
Head of Health Intelligence
Kent Public Health Observatory
Kent County Council
mark.chambers@kent.gov.uk
03000 422 794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39</a:t>
            </a:r>
          </a:p>
        </p:txBody>
      </p:sp>
      <p:pic>
        <p:nvPicPr>
          <p:cNvPr id="4" name="Content" descr="The scatter plot shows the values for practices in Maidstone South PCN for several indicators. Indicator 1. Serious Mental Illness (all ages). In 20/21, the value for Maidstone South PCN was 0.9 and the value for England was 0.9. The value for Albion Place Medical Practice was 1.1, which is similar compared to England. The value for Greensands was 0.7, which is similar compared to England. The value for Mote was 0.7, which is similar compared to England. The value for Wallis Avenue was 1.1, which is similar compared to England.   Indicator 2. Depression (aged 18+). In 20/21, the value for Maidstone South PCN was 14.0 and the value for England was 12.3. The value for Albion Place Medical Practice was 9.5, which is lower compared to England. The value for Greensands was 12.9, which is similar compared to England. The value for Mote was 13.0, which is similar compared to England. The value for Wallis Avenue was 29.3, which is higher compared to England.   Indicator 3. Dementia (all ages). In 20/21, the value for Maidstone South PCN was 0.5 and the value for England was 0.7. The value for Albion Place Medical Practice was 0.3, which is lower compared to England. The value for Greensands was 0.7, which is similar compared to England. The value for Mote was 0.3, which is lower compared to England. The value for Wallis Avenue was 0.8, which is simila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90581; 848; 247</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40</a:t>
            </a:r>
          </a:p>
        </p:txBody>
      </p:sp>
      <p:pic>
        <p:nvPicPr>
          <p:cNvPr id="4" name="lollipop_box" descr="The lollipop plot shows the indicator values for the PCN, peer group, HCP and ICS for 2015 - 19 and compares these values to the England average. The value for England was 100. The value for Maidstone South PCN was  97, which is similar compared to England. The value for peer group was 102, which is worse compared to England. The value for West Kent HCP was  83, which is better compared to England. The value for Kent and Medway ICS was  98,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Maidstone South PCN in 2015 - 19. The value for England was 100.  The value for Boughton Monchelsea and Chart Sutton ward was 51. The value for Coxheath and Hunton ward was 89. The value for Loose ward was 67. The value for Park Wood ward was 125. The value for Shepway North ward was 98. The value for Shepway South ward was 155. The value for South ward was 76.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Maidstone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sp>
        <p:nvSpPr>
          <p:cNvPr id="7" name="trend_box"/>
          <p:cNvSpPr>
            <a:spLocks noGrp="1"/>
          </p:cNvSpPr>
          <p:nvPr>
            <p:ph sz="quarter" idx="16"/>
          </p:nvPr>
        </p:nvSpPr>
        <p:spPr>
          <a:xfrm>
            <a:off x="179512" y="4797422"/>
            <a:ext cx="3528391" cy="1799930"/>
          </a:xfrm>
        </p:spPr>
        <p:txBody>
          <a:bodyPr/>
          <a:lstStyle/>
          <a:p>
            <a:r>
              <a:t>Trend data not available.</a:t>
            </a:r>
          </a:p>
        </p:txBody>
      </p:sp>
      <p:sp>
        <p:nvSpPr>
          <p:cNvPr id="8" name="notes_box"/>
          <p:cNvSpPr>
            <a:spLocks noGrp="1"/>
          </p:cNvSpPr>
          <p:nvPr>
            <p:ph type="body" sz="quarter" idx="15"/>
          </p:nvPr>
        </p:nvSpPr>
        <p:spPr>
          <a:xfrm>
            <a:off x="3851920" y="4797152"/>
            <a:ext cx="5184576" cy="1944216"/>
          </a:xfrm>
        </p:spPr>
        <p:txBody>
          <a:bodyPr/>
          <a:lstStyle/>
          <a:p>
            <a:r>
              <a:t>The rate in Maidstone South PCN is similar to England.
Value type: Age-standardised mortality ratio.
Latest time period: 2015 - 19.
Source: Public Health England. Fingertips. Indicator ID: 93252. Office for National Statistics, © Crown Copyright.
PCN average type: Mean.
PCN RAG method: Confidence interval (95%) - Byar's method.
Small area type: Ward.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pic>
        <p:nvPicPr>
          <p:cNvPr id="4" name="Content 1" descr="The thematic map shows the cancer values for wards in Maidstone South PCN in 2015 - 19. The value for England was 100.  The value for Boughton Monchelsea and Chart Sutton ward was 64. The value for Coxheath and Hunton ward was 111. The value for Loose ward was 74. The value for Park Wood ward was 116. The value for Shepway North ward was 96. The value for Shepway South ward was 115. The value for South ward was 99. "/>
          <p:cNvPicPr>
            <a:picLocks noGrp="1"/>
          </p:cNvPicPr>
          <p:nvPr>
            <p:ph sz="half" idx="1"/>
          </p:nvPr>
        </p:nvPicPr>
        <p:blipFill>
          <a:blip r:embed="rId2" cstate="print"/>
          <a:stretch>
            <a:fillRect/>
          </a:stretch>
        </p:blipFill>
        <p:spPr>
          <a:xfrm>
            <a:off x="576263" y="1307560"/>
            <a:ext cx="3886819" cy="3777624"/>
          </a:xfrm>
          <a:prstGeom prst="rect">
            <a:avLst/>
          </a:prstGeom>
        </p:spPr>
      </p:pic>
      <p:pic>
        <p:nvPicPr>
          <p:cNvPr id="5" name="Content 2" descr="The thematic map shows the cardiovascular disease values for wards in Maidstone South PCN in 2015 - 19. The value for England was 100.  The value for Boughton Monchelsea and Chart Sutton ward was 64. The value for Coxheath and Hunton ward was 111. The value for Loose ward was 74. The value for Park Wood ward was 116. The value for Shepway North ward was 96. The value for Shepway South ward was 115. The value for South ward was 99.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6" name="Text1"/>
          <p:cNvSpPr>
            <a:spLocks noGrp="1"/>
          </p:cNvSpPr>
          <p:nvPr>
            <p:ph type="body" sz="quarter" idx="13"/>
          </p:nvPr>
        </p:nvSpPr>
        <p:spPr>
          <a:xfrm>
            <a:off x="576263" y="5229200"/>
            <a:ext cx="3886819" cy="1445279"/>
          </a:xfrm>
        </p:spPr>
        <p:txBody>
          <a:bodyPr/>
          <a:lstStyle/>
          <a:p>
            <a:r>
              <a:t>The rate in Maidstone South PCN is similar to England.
Value type: Age-standardised mortality ratio.
Latest time period: 2015 - 19.
Source: Public Health England. Fingertips. Indicator ID: 93254. Office for National Statistics, © Crown Copyright.
PCN average type: Mean.
PCN RAG method: Confidence interval (95%) - Byar's method.
Small area type: Ward.</a:t>
            </a:r>
          </a:p>
        </p:txBody>
      </p:sp>
      <p:sp>
        <p:nvSpPr>
          <p:cNvPr id="7" name="Text2"/>
          <p:cNvSpPr>
            <a:spLocks noGrp="1"/>
          </p:cNvSpPr>
          <p:nvPr>
            <p:ph type="body" sz="quarter" idx="14"/>
          </p:nvPr>
        </p:nvSpPr>
        <p:spPr>
          <a:xfrm>
            <a:off x="4644008" y="5229200"/>
            <a:ext cx="3886819" cy="1445279"/>
          </a:xfrm>
        </p:spPr>
        <p:txBody>
          <a:bodyPr/>
          <a:lstStyle/>
          <a:p>
            <a:r>
              <a:t>The rate in Maidstone South PCN is similar to England.
Value type: Age-standardised mortality ratio.
Latest time period: 2015 - 19.
Source: Public Health England. Fingertips. Indicator ID: 93256. Office for National Statistics, © Crown Copyright..
PCN average type: Mean.
PCN RAG method: Confidence interval (95%) - Byar's method.
Small area type: Ward.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43</a:t>
            </a:r>
          </a:p>
        </p:txBody>
      </p:sp>
      <p:pic>
        <p:nvPicPr>
          <p:cNvPr id="4" name="Content 1" descr="The practice bubble map shows the osteoporosis prevalence values for GP practices in Maidstone South PCN in 2020/21 compared to England. The value for England was 0.8. The value for Albion Place Medical Practice was 0.2, which is lower compared to England. The value for Greensands was 0.5, which is similar compared to England. The value for Mote was 0.6, which is similar compared to England. The value for Wallis Avenue was 0.5, which is similar compared to England. "/>
          <p:cNvPicPr>
            <a:picLocks noGrp="1"/>
          </p:cNvPicPr>
          <p:nvPr>
            <p:ph sz="half" idx="1"/>
          </p:nvPr>
        </p:nvPicPr>
        <p:blipFill>
          <a:blip r:embed="rId2" cstate="print"/>
          <a:stretch>
            <a:fillRect/>
          </a:stretch>
        </p:blipFill>
        <p:spPr>
          <a:xfrm>
            <a:off x="576263" y="1307560"/>
            <a:ext cx="3886819" cy="3777624"/>
          </a:xfrm>
          <a:prstGeom prst="rect">
            <a:avLst/>
          </a:prstGeom>
        </p:spPr>
      </p:pic>
      <p:pic>
        <p:nvPicPr>
          <p:cNvPr id="5" name="Content 2" descr="The thematic map shows the hip fracture admissions values for wards in Maidstone South PCN in 2015/16 - 19/20. The value for England was 100.  The value for Boughton Monchelsea and Chart Sutton ward was 83. The value for Coxheath and Hunton ward was 111. The value for Loose ward was 95. The value for Park Wood ward was 119. The value for Shepway North ward was 126. The value for Shepway South ward was 145. The value for South ward was 91.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6" name="Text1"/>
          <p:cNvSpPr>
            <a:spLocks noGrp="1"/>
          </p:cNvSpPr>
          <p:nvPr>
            <p:ph type="body" sz="quarter" idx="13"/>
          </p:nvPr>
        </p:nvSpPr>
        <p:spPr>
          <a:xfrm>
            <a:off x="576263" y="5229200"/>
            <a:ext cx="3886819" cy="1445279"/>
          </a:xfrm>
        </p:spPr>
        <p:txBody>
          <a:bodyPr/>
          <a:lstStyle/>
          <a:p>
            <a:r>
              <a:t>The rate in Maidstone South PCN is lower than England.
Value type: Prevalence (%).
Latest time period: 2020/21.
Source: Public Health England. Fingertips. Indicator ID: 90443.
PCN average type: Mean.
PCN RAG method: Confidence interval (99.8%) - Wilson Score method.
Small area type: Practice.</a:t>
            </a:r>
          </a:p>
        </p:txBody>
      </p:sp>
      <p:sp>
        <p:nvSpPr>
          <p:cNvPr id="7" name="Text2"/>
          <p:cNvSpPr>
            <a:spLocks noGrp="1"/>
          </p:cNvSpPr>
          <p:nvPr>
            <p:ph type="body" sz="quarter" idx="14"/>
          </p:nvPr>
        </p:nvSpPr>
        <p:spPr>
          <a:xfrm>
            <a:off x="4644008" y="5229200"/>
            <a:ext cx="3886819" cy="1445279"/>
          </a:xfrm>
        </p:spPr>
        <p:txBody>
          <a:bodyPr/>
          <a:lstStyle/>
          <a:p>
            <a:r>
              <a:t>The rate in Maidstone South PCN is worse than England.
Value type: Age-standardised admission ratio.
Latest time period: 2015/16 - 19/20.
Source: Public Health England. Fingertips. Indicator ID: 93241..
PCN average type: Median.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41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pic>
        <p:nvPicPr>
          <p:cNvPr id="4" name="Content" descr="Maidstone South PCN is in West Kent HCP. The PCN is in the local authority district of Maidstone. The PCN covers the following wards: Boughton Monchelsea and Chart Sutton, Coxheath and Hunton, East, Loose, Park Wood, Shepway North, Shepway South, South, and High Street."/>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pic>
        <p:nvPicPr>
          <p:cNvPr id="4" name="Content" descr="There are 4 GP practices in Maidstone South PCN: Albion Place Medical Practice, Greensands, Mote, and Wallis Avenu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5"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Content"/>
          <p:cNvSpPr>
            <a:spLocks noGrp="1"/>
          </p:cNvSpPr>
          <p:nvPr>
            <p:ph idx="1"/>
          </p:nvPr>
        </p:nvSpPr>
        <p:spPr>
          <a:xfrm>
            <a:off x="395536" y="1124744"/>
            <a:ext cx="8352928" cy="5112568"/>
          </a:xfrm>
        </p:spPr>
        <p:txBody>
          <a:bodyPr/>
          <a:lstStyle/>
          <a:p>
            <a:r>
              <a:t>Data at several small area levels has been used as building blocks to calculate the PCN values: Lower layer Super Output Area (LSOA), ward, general practice and school.
LSOAs have a defined geographical boundary. On average the population is about 1,700 people so they can be thought of as representing a neighbourhood. There are 1,065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stp-theme</Template>
  <TotalTime>689</TotalTime>
  <Words>3391</Words>
  <Application>Microsoft Office PowerPoint</Application>
  <PresentationFormat>On-screen Show (4:3)</PresentationFormat>
  <Paragraphs>202</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stp-theme</vt:lpstr>
      <vt:lpstr>Maidstone South PCN</vt:lpstr>
      <vt:lpstr>Summary part 1: Maidstone South</vt:lpstr>
      <vt:lpstr>Summary part 2: Maidstone South</vt:lpstr>
      <vt:lpstr>Contact details</vt:lpstr>
      <vt:lpstr>Introduction</vt:lpstr>
      <vt:lpstr>Purpose and rationale</vt:lpstr>
      <vt:lpstr>Location of the PCN</vt:lpstr>
      <vt:lpstr>Practices in the PCN</vt:lpstr>
      <vt:lpstr>Small areas</vt:lpstr>
      <vt:lpstr>PCN value and RAG rating</vt:lpstr>
      <vt:lpstr>Peer groups</vt:lpstr>
      <vt:lpstr>Indicator slides explained</vt:lpstr>
      <vt:lpstr>Demographics</vt:lpstr>
      <vt:lpstr>Population</vt:lpstr>
      <vt:lpstr>General fertility rate</vt:lpstr>
      <vt:lpstr>Ethnicity and main language</vt:lpstr>
      <vt:lpstr>Ethnicity and main language (excluding White British and English)</vt:lpstr>
      <vt:lpstr>School ethnicity</vt:lpstr>
      <vt:lpstr>Deprivation</vt:lpstr>
      <vt:lpstr>Domains of deprivation</vt:lpstr>
      <vt:lpstr>Job Seekers Allowance rate (16-64 years)</vt:lpstr>
      <vt:lpstr>Fuel poverty</vt:lpstr>
      <vt:lpstr>Prevention and Health Inequalities</vt:lpstr>
      <vt:lpstr>Life expectancy</vt:lpstr>
      <vt:lpstr>Estimated smoking prevalence (QOF)</vt:lpstr>
      <vt:lpstr>Year 6: Prevalence of overweight (including obesity)</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A&amp;E attendances (0-4 years)</vt:lpstr>
      <vt:lpstr>Smoking at time of booking</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goldring, natalie</cp:lastModifiedBy>
  <cp:revision>208</cp:revision>
  <dcterms:created xsi:type="dcterms:W3CDTF">2016-07-22T08:30:09Z</dcterms:created>
  <dcterms:modified xsi:type="dcterms:W3CDTF">2022-05-25T16:00:39Z</dcterms:modified>
</cp:coreProperties>
</file>