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4"/>
  </p:notesMasterIdLst>
  <p:sldIdLst>
    <p:sldId id="256" r:id="rId6"/>
    <p:sldId id="275" r:id="rId7"/>
    <p:sldId id="257" r:id="rId8"/>
    <p:sldId id="261" r:id="rId9"/>
    <p:sldId id="258" r:id="rId10"/>
    <p:sldId id="259" r:id="rId11"/>
    <p:sldId id="274" r:id="rId12"/>
    <p:sldId id="260" r:id="rId13"/>
    <p:sldId id="262" r:id="rId14"/>
    <p:sldId id="272" r:id="rId15"/>
    <p:sldId id="265" r:id="rId16"/>
    <p:sldId id="263" r:id="rId17"/>
    <p:sldId id="266" r:id="rId18"/>
    <p:sldId id="264" r:id="rId19"/>
    <p:sldId id="267" r:id="rId20"/>
    <p:sldId id="276" r:id="rId21"/>
    <p:sldId id="268" r:id="rId22"/>
    <p:sldId id="273" r:id="rId23"/>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07AE4-498F-03DE-EC18-3EA9AD497868}" name="Mark Chambers  - CED SPRCA" initials="MCCS" userId="S::Mark.Chambers@kent.gov.uk::3c5c32b4-a19a-4a76-8ed3-a73f3c2aab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83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7C387C-D79F-4A2A-BC6A-ED0BF7033826}" v="6" dt="2023-10-16T14:15:24.4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6412" autoAdjust="0"/>
  </p:normalViewPr>
  <p:slideViewPr>
    <p:cSldViewPr>
      <p:cViewPr varScale="1">
        <p:scale>
          <a:sx n="56" d="100"/>
          <a:sy n="56" d="100"/>
        </p:scale>
        <p:origin x="450"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A9D851-49DF-41E2-A523-4FB67FEB861A}" type="datetimeFigureOut">
              <a:rPr lang="en-GB" smtClean="0"/>
              <a:t>09/12/2023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BC0B6-458E-47DA-A6C2-A5784864EB29}" type="slidenum">
              <a:rPr lang="en-GB" smtClean="0"/>
              <a:t>‹#›</a:t>
            </a:fld>
            <a:endParaRPr lang="en-GB"/>
          </a:p>
        </p:txBody>
      </p:sp>
    </p:spTree>
    <p:extLst>
      <p:ext uri="{BB962C8B-B14F-4D97-AF65-F5344CB8AC3E}">
        <p14:creationId xmlns:p14="http://schemas.microsoft.com/office/powerpoint/2010/main" val="861041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32868/uk-chief-medical-officers-physical-activity-guidelines.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file:///C:\Users\OjoA01\OneDrive%20-%20KENT%20COUNTY%20COUNCIL\Desktop\Physical%20activity\a-systems-based-approach-to-physical-activity-in-scotland.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activityalliance.org.uk/assets/000/004/364/Annual_Survey_full_research_report_2021-22_original.pdf?1654503444"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file:///C:\Users\OjoA01\OneDrive%20-%20KENT%20COUNTY%20COUNCIL\Desktop\Physical%20activity\Working_Together_to_Promote_Active_Travel_A_briefing_for_local_authorities.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assets.publishing.service.gov.uk/government/uploads/system/uploads/attachment_data/file/832868/uk-chief-medical-officers-physical-activity-guidelines.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Absolute projected population increases:</a:t>
            </a:r>
          </a:p>
          <a:p>
            <a:r>
              <a:rPr lang="en-GB" dirty="0"/>
              <a:t>Under 65: + 177,000</a:t>
            </a:r>
          </a:p>
          <a:p>
            <a:r>
              <a:rPr lang="en-GB" dirty="0"/>
              <a:t>65+: + 147,000</a:t>
            </a:r>
          </a:p>
          <a:p>
            <a:r>
              <a:rPr lang="en-GB" dirty="0"/>
              <a:t>85+: + 35,000</a:t>
            </a:r>
          </a:p>
        </p:txBody>
      </p:sp>
      <p:sp>
        <p:nvSpPr>
          <p:cNvPr id="4" name="Slide Number Placeholder 3"/>
          <p:cNvSpPr>
            <a:spLocks noGrp="1"/>
          </p:cNvSpPr>
          <p:nvPr>
            <p:ph type="sldNum" sz="quarter" idx="5"/>
          </p:nvPr>
        </p:nvSpPr>
        <p:spPr/>
        <p:txBody>
          <a:bodyPr/>
          <a:lstStyle/>
          <a:p>
            <a:fld id="{D7FBC0B6-458E-47DA-A6C2-A5784864EB29}" type="slidenum">
              <a:rPr lang="en-GB" smtClean="0"/>
              <a:t>5</a:t>
            </a:fld>
            <a:endParaRPr lang="en-GB"/>
          </a:p>
        </p:txBody>
      </p:sp>
    </p:spTree>
    <p:extLst>
      <p:ext uri="{BB962C8B-B14F-4D97-AF65-F5344CB8AC3E}">
        <p14:creationId xmlns:p14="http://schemas.microsoft.com/office/powerpoint/2010/main" val="292979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Built environment</a:t>
            </a:r>
          </a:p>
          <a:p>
            <a:r>
              <a:rPr lang="en-GB" dirty="0"/>
              <a:t>Natural environment</a:t>
            </a:r>
          </a:p>
          <a:p>
            <a:r>
              <a:rPr lang="en-GB" dirty="0"/>
              <a:t>Lifestyles</a:t>
            </a:r>
          </a:p>
          <a:p>
            <a:r>
              <a:rPr lang="en-GB" dirty="0"/>
              <a:t>Social connections</a:t>
            </a:r>
          </a:p>
        </p:txBody>
      </p:sp>
      <p:sp>
        <p:nvSpPr>
          <p:cNvPr id="4" name="Slide Number Placeholder 3"/>
          <p:cNvSpPr>
            <a:spLocks noGrp="1"/>
          </p:cNvSpPr>
          <p:nvPr>
            <p:ph type="sldNum" sz="quarter" idx="5"/>
          </p:nvPr>
        </p:nvSpPr>
        <p:spPr/>
        <p:txBody>
          <a:bodyPr/>
          <a:lstStyle/>
          <a:p>
            <a:fld id="{D7FBC0B6-458E-47DA-A6C2-A5784864EB29}" type="slidenum">
              <a:rPr lang="en-GB" smtClean="0"/>
              <a:t>6</a:t>
            </a:fld>
            <a:endParaRPr lang="en-GB"/>
          </a:p>
        </p:txBody>
      </p:sp>
    </p:spTree>
    <p:extLst>
      <p:ext uri="{BB962C8B-B14F-4D97-AF65-F5344CB8AC3E}">
        <p14:creationId xmlns:p14="http://schemas.microsoft.com/office/powerpoint/2010/main" val="2624650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200" dirty="0">
                <a:effectLst/>
                <a:latin typeface="Calibri" panose="020F0502020204030204" pitchFamily="34" charset="0"/>
                <a:ea typeface="Calibri" panose="020F0502020204030204" pitchFamily="34" charset="0"/>
              </a:rPr>
              <a:t>The UK Chief Medical Officer recommends that adults engage in moderate-intensity exercise for a minimum of 150 minutes per week, while children should engage in sport and physical activity for an average of 60 minutes per day. This affects not only individuals over their lifetimes and their families, but also health services and society as a whole. </a:t>
            </a:r>
          </a:p>
          <a:p>
            <a:r>
              <a:rPr lang="en-GB" sz="1200" u="sng" dirty="0">
                <a:solidFill>
                  <a:srgbClr val="0563C1"/>
                </a:solidFill>
                <a:effectLst/>
                <a:latin typeface="Calibri" panose="020F0502020204030204" pitchFamily="34" charset="0"/>
                <a:ea typeface="Calibri" panose="020F0502020204030204" pitchFamily="34" charset="0"/>
              </a:rPr>
              <a:t>Department of Health and Social Care (2019) UK Chief Medical Officers' Physical Available at: </a:t>
            </a:r>
            <a:r>
              <a:rPr lang="en-GB" sz="1200" u="sng" dirty="0">
                <a:solidFill>
                  <a:srgbClr val="0000FF"/>
                </a:solidFill>
                <a:effectLst/>
                <a:latin typeface="Calibri" panose="020F0502020204030204" pitchFamily="34" charset="0"/>
                <a:ea typeface="Calibri" panose="020F0502020204030204" pitchFamily="34" charset="0"/>
                <a:hlinkClick r:id="rId3"/>
              </a:rPr>
              <a:t>UK Chief Medical Officers' Physical Activity Guidelines (publishing.service.gov.uk)</a:t>
            </a:r>
            <a:endParaRPr lang="en-GB" sz="12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10</a:t>
            </a:fld>
            <a:endParaRPr lang="en-GB"/>
          </a:p>
        </p:txBody>
      </p:sp>
    </p:spTree>
    <p:extLst>
      <p:ext uri="{BB962C8B-B14F-4D97-AF65-F5344CB8AC3E}">
        <p14:creationId xmlns:p14="http://schemas.microsoft.com/office/powerpoint/2010/main" val="3578153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Public Health Scotland (2022) A systems-based approach to physical activity in Scotland A framework for action at a national and local level. Available at: </a:t>
            </a:r>
            <a:r>
              <a:rPr lang="en-GB" sz="1800" u="sng" dirty="0">
                <a:solidFill>
                  <a:srgbClr val="0000FF"/>
                </a:solidFill>
                <a:effectLst/>
                <a:latin typeface="Calibri" panose="020F0502020204030204" pitchFamily="34" charset="0"/>
                <a:ea typeface="Calibri" panose="020F0502020204030204" pitchFamily="34" charset="0"/>
                <a:hlinkClick r:id="rId3"/>
              </a:rPr>
              <a:t>a-systems-based-approach-to-physical-activity-in-scotland.pdf</a:t>
            </a:r>
            <a:endParaRPr lang="en-GB" sz="1800" dirty="0">
              <a:effectLst/>
              <a:latin typeface="Calibri" panose="020F0502020204030204" pitchFamily="34" charset="0"/>
              <a:ea typeface="Calibri" panose="020F0502020204030204" pitchFamily="34" charset="0"/>
            </a:endParaRPr>
          </a:p>
          <a:p>
            <a:r>
              <a:rPr lang="en-GB" sz="1800" kern="0" dirty="0">
                <a:effectLst/>
                <a:latin typeface="Calibri" panose="020F0502020204030204" pitchFamily="34" charset="0"/>
                <a:ea typeface="Calibri" panose="020F0502020204030204" pitchFamily="34" charset="0"/>
              </a:rPr>
              <a:t>Sport England (2022) Annual Disability and Activity Survey. Available at: </a:t>
            </a:r>
            <a:r>
              <a:rPr lang="en-GB" sz="1800" u="sng" kern="0" dirty="0">
                <a:solidFill>
                  <a:srgbClr val="0000FF"/>
                </a:solidFill>
                <a:effectLst/>
                <a:latin typeface="Calibri" panose="020F0502020204030204" pitchFamily="34" charset="0"/>
                <a:ea typeface="Calibri" panose="020F0502020204030204" pitchFamily="34" charset="0"/>
                <a:hlinkClick r:id="rId4"/>
              </a:rPr>
              <a:t>Annual Disability and Activity Survey: 2021-22 (activityalliance.org.uk)</a:t>
            </a:r>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11</a:t>
            </a:fld>
            <a:endParaRPr lang="en-GB"/>
          </a:p>
        </p:txBody>
      </p:sp>
    </p:spTree>
    <p:extLst>
      <p:ext uri="{BB962C8B-B14F-4D97-AF65-F5344CB8AC3E}">
        <p14:creationId xmlns:p14="http://schemas.microsoft.com/office/powerpoint/2010/main" val="2556945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200" dirty="0">
                <a:effectLst/>
                <a:latin typeface="Calibri" panose="020F0502020204030204" pitchFamily="34" charset="0"/>
                <a:ea typeface="Calibri" panose="020F0502020204030204" pitchFamily="34" charset="0"/>
              </a:rPr>
              <a:t>Physical activity has many positive effects on noncommunicable diseases, increases life expectancy, and contributes to the attainment of sustainable development goals. Individuals who meet physical activity recommendations can reduce all-cause mortality by 30%, risk of developing diabetes by 30 to 40%, risk of developing breast cancer by 20% and colon cancer by 30%, and risk of developing cardiovascular disease, coronary heart disease, and stroke by 20% to 35%.  </a:t>
            </a:r>
          </a:p>
          <a:p>
            <a:pPr marL="0" lvl="0" indent="0">
              <a:buFont typeface="Symbol" panose="05050102010706020507" pitchFamily="18" charset="2"/>
              <a:buNone/>
            </a:pPr>
            <a:r>
              <a:rPr lang="en-GB" sz="1200" dirty="0">
                <a:effectLst/>
                <a:latin typeface="Calibri" panose="020F0502020204030204" pitchFamily="34" charset="0"/>
                <a:ea typeface="Calibri" panose="020F0502020204030204" pitchFamily="34" charset="0"/>
              </a:rPr>
              <a:t>Physical activity also reduces the physical decline and limitation with older adults, including a 30% reduction in the rise of falls.  It has a positive effect on mental health by enhancing self-esteem, mood, and sleep quality, and reducing anxiety and fatigue levels. Additionally, it can reduce loneliness, social isolation, lower the risk of depression and dementia.</a:t>
            </a:r>
          </a:p>
          <a:p>
            <a:r>
              <a:rPr lang="en-GB" sz="1800" u="sng" dirty="0">
                <a:solidFill>
                  <a:srgbClr val="0563C1"/>
                </a:solidFill>
                <a:effectLst/>
                <a:latin typeface="Calibri" panose="020F0502020204030204" pitchFamily="34" charset="0"/>
                <a:ea typeface="Calibri" panose="020F0502020204030204" pitchFamily="34" charset="0"/>
              </a:rPr>
              <a:t>Public Health England (2016) Working together to promote active travel. Available at: </a:t>
            </a:r>
            <a:r>
              <a:rPr lang="en-GB" sz="1800" u="sng" dirty="0">
                <a:solidFill>
                  <a:srgbClr val="0000FF"/>
                </a:solidFill>
                <a:effectLst/>
                <a:latin typeface="Calibri" panose="020F0502020204030204" pitchFamily="34" charset="0"/>
                <a:ea typeface="Calibri" panose="020F0502020204030204" pitchFamily="34" charset="0"/>
                <a:hlinkClick r:id="rId3"/>
              </a:rPr>
              <a:t>Working_Together_to_Promote_Active_Travel_A_briefing_for_local_authorities.pdf</a:t>
            </a:r>
            <a:endParaRPr lang="en-GB" sz="1800" dirty="0">
              <a:effectLst/>
              <a:latin typeface="Calibri" panose="020F0502020204030204" pitchFamily="34" charset="0"/>
              <a:ea typeface="Calibri" panose="020F0502020204030204" pitchFamily="34" charset="0"/>
            </a:endParaRPr>
          </a:p>
          <a:p>
            <a:pPr marL="457200" lvl="1" indent="0">
              <a:buNone/>
            </a:pPr>
            <a:r>
              <a:rPr lang="en-GB" sz="1800" u="sng" kern="0" dirty="0">
                <a:solidFill>
                  <a:srgbClr val="0563C1"/>
                </a:solidFill>
                <a:effectLst/>
                <a:latin typeface="Calibri" panose="020F0502020204030204" pitchFamily="34" charset="0"/>
                <a:ea typeface="Calibri" panose="020F0502020204030204" pitchFamily="34" charset="0"/>
              </a:rPr>
              <a:t>Department of Health and Social Care (2019) UK Chief Medical Officers' Physical Available at: </a:t>
            </a:r>
            <a:r>
              <a:rPr lang="en-GB" sz="1800" u="sng" kern="0" dirty="0">
                <a:solidFill>
                  <a:srgbClr val="0000FF"/>
                </a:solidFill>
                <a:effectLst/>
                <a:latin typeface="Calibri" panose="020F0502020204030204" pitchFamily="34" charset="0"/>
                <a:ea typeface="Calibri" panose="020F0502020204030204" pitchFamily="34" charset="0"/>
                <a:hlinkClick r:id="rId4"/>
              </a:rPr>
              <a:t>UK Chief Medical Officers' Physical Activity Guidelines (publishing.service.gov.uk)</a:t>
            </a:r>
            <a:endParaRPr lang="en-GB" dirty="0"/>
          </a:p>
          <a:p>
            <a:pPr marL="0" lvl="0" indent="0">
              <a:buFont typeface="Symbol" panose="05050102010706020507" pitchFamily="18" charset="2"/>
              <a:buNone/>
            </a:pPr>
            <a:endParaRPr lang="en-GB" sz="12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12</a:t>
            </a:fld>
            <a:endParaRPr lang="en-GB"/>
          </a:p>
        </p:txBody>
      </p:sp>
    </p:spTree>
    <p:extLst>
      <p:ext uri="{BB962C8B-B14F-4D97-AF65-F5344CB8AC3E}">
        <p14:creationId xmlns:p14="http://schemas.microsoft.com/office/powerpoint/2010/main" val="3236735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0" dirty="0">
                <a:effectLst/>
                <a:latin typeface="Calibri" panose="020F0502020204030204" pitchFamily="34" charset="0"/>
                <a:ea typeface="Calibri" panose="020F0502020204030204" pitchFamily="34" charset="0"/>
              </a:rPr>
              <a:t>- creating active hospitals and workplaces</a:t>
            </a:r>
            <a:r>
              <a:rPr lang="en-GB" sz="1200" kern="0" dirty="0">
                <a:effectLst/>
                <a:latin typeface="Calibri" panose="020F0502020204030204" pitchFamily="34" charset="0"/>
                <a:ea typeface="Calibri" panose="020F0502020204030204" pitchFamily="34" charset="0"/>
              </a:rPr>
              <a:t> </a:t>
            </a:r>
          </a:p>
          <a:p>
            <a:r>
              <a:rPr lang="en-GB" sz="1200" kern="0" dirty="0">
                <a:effectLst/>
                <a:latin typeface="Calibri" panose="020F0502020204030204" pitchFamily="34" charset="0"/>
                <a:ea typeface="Calibri" panose="020F0502020204030204" pitchFamily="34" charset="0"/>
              </a:rPr>
              <a:t>- Embedding physical activity into </a:t>
            </a:r>
            <a:r>
              <a:rPr lang="en-GB" sz="1200" b="1" kern="0" dirty="0">
                <a:effectLst/>
                <a:latin typeface="Calibri" panose="020F0502020204030204" pitchFamily="34" charset="0"/>
                <a:ea typeface="Calibri" panose="020F0502020204030204" pitchFamily="34" charset="0"/>
              </a:rPr>
              <a:t>outpatient pathways</a:t>
            </a:r>
            <a:r>
              <a:rPr lang="en-GB" sz="1200" kern="0" dirty="0">
                <a:effectLst/>
                <a:latin typeface="Calibri" panose="020F0502020204030204" pitchFamily="34" charset="0"/>
                <a:ea typeface="Calibri" panose="020F0502020204030204" pitchFamily="34" charset="0"/>
              </a:rPr>
              <a:t> </a:t>
            </a:r>
            <a:endParaRPr lang="en-GB" sz="1200" kern="0" dirty="0">
              <a:latin typeface="Calibri" panose="020F0502020204030204" pitchFamily="34" charset="0"/>
              <a:ea typeface="Calibri" panose="020F0502020204030204" pitchFamily="34" charset="0"/>
            </a:endParaRPr>
          </a:p>
          <a:p>
            <a:r>
              <a:rPr lang="en-GB" sz="1200" kern="0" dirty="0">
                <a:effectLst/>
                <a:latin typeface="Calibri" panose="020F0502020204030204" pitchFamily="34" charset="0"/>
                <a:ea typeface="Calibri" panose="020F0502020204030204" pitchFamily="34" charset="0"/>
              </a:rPr>
              <a:t>- Encourage more health and social care professionals to complete </a:t>
            </a:r>
            <a:r>
              <a:rPr lang="en-GB" sz="1200" b="1" kern="0" dirty="0">
                <a:effectLst/>
                <a:latin typeface="Calibri" panose="020F0502020204030204" pitchFamily="34" charset="0"/>
                <a:ea typeface="Calibri" panose="020F0502020204030204" pitchFamily="34" charset="0"/>
              </a:rPr>
              <a:t>Make Every Contact training</a:t>
            </a:r>
            <a:r>
              <a:rPr lang="en-GB" sz="1200" kern="0" dirty="0">
                <a:effectLst/>
                <a:latin typeface="Calibri" panose="020F0502020204030204" pitchFamily="34" charset="0"/>
                <a:ea typeface="Calibri" panose="020F0502020204030204" pitchFamily="34" charset="0"/>
              </a:rPr>
              <a:t> will enable them to have more conversations about the physical, mental, and social advantages of being more active. </a:t>
            </a:r>
          </a:p>
          <a:p>
            <a:pPr marL="0" lvl="0" indent="0">
              <a:buFont typeface="Symbol" panose="05050102010706020507" pitchFamily="18" charset="2"/>
              <a:buNone/>
            </a:pPr>
            <a:r>
              <a:rPr lang="en-GB" sz="1200" b="1" dirty="0">
                <a:effectLst/>
                <a:latin typeface="Calibri" panose="020F0502020204030204" pitchFamily="34" charset="0"/>
                <a:ea typeface="Calibri" panose="020F0502020204030204" pitchFamily="34" charset="0"/>
              </a:rPr>
              <a:t>- social prescribing</a:t>
            </a:r>
            <a:r>
              <a:rPr lang="en-GB" sz="1200" dirty="0">
                <a:effectLst/>
                <a:latin typeface="Calibri" panose="020F0502020204030204" pitchFamily="34" charset="0"/>
                <a:ea typeface="Calibri" panose="020F0502020204030204" pitchFamily="34" charset="0"/>
              </a:rPr>
              <a:t>, which is part of whole system approach to get more people moving. Social prescribing can provide person-cantered management by referring individuals to parks, recreational fields, libraries, and other community services. </a:t>
            </a:r>
          </a:p>
          <a:p>
            <a:r>
              <a:rPr lang="en-GB" sz="1200" dirty="0">
                <a:effectLst/>
                <a:latin typeface="Calibri" panose="020F0502020204030204" pitchFamily="34" charset="0"/>
                <a:ea typeface="Calibri" panose="020F0502020204030204" pitchFamily="34" charset="0"/>
              </a:rPr>
              <a:t>- Enhanced travel route design and town planning</a:t>
            </a: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14</a:t>
            </a:fld>
            <a:endParaRPr lang="en-GB"/>
          </a:p>
        </p:txBody>
      </p:sp>
    </p:spTree>
    <p:extLst>
      <p:ext uri="{BB962C8B-B14F-4D97-AF65-F5344CB8AC3E}">
        <p14:creationId xmlns:p14="http://schemas.microsoft.com/office/powerpoint/2010/main" val="598944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18</a:t>
            </a:fld>
            <a:endParaRPr lang="en-GB"/>
          </a:p>
        </p:txBody>
      </p:sp>
    </p:spTree>
    <p:extLst>
      <p:ext uri="{BB962C8B-B14F-4D97-AF65-F5344CB8AC3E}">
        <p14:creationId xmlns:p14="http://schemas.microsoft.com/office/powerpoint/2010/main" val="1230045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about:blank"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Kent County Council Logo, kent.gov.uk">
            <a:extLst>
              <a:ext uri="{FF2B5EF4-FFF2-40B4-BE49-F238E27FC236}">
                <a16:creationId xmlns:a16="http://schemas.microsoft.com/office/drawing/2014/main" id="{88800E02-1059-6F95-444F-EA9C11A91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2464" y="5821363"/>
            <a:ext cx="1199869"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a:extLst>
              <a:ext uri="{FF2B5EF4-FFF2-40B4-BE49-F238E27FC236}">
                <a16:creationId xmlns:a16="http://schemas.microsoft.com/office/drawing/2014/main" id="{AE37357A-9FDF-7E9A-9230-0C663E369090}"/>
              </a:ext>
              <a:ext uri="{C183D7F6-B498-43B3-948B-1728B52AA6E4}">
                <adec:decorative xmlns:adec="http://schemas.microsoft.com/office/drawing/2017/decorative" val="1"/>
              </a:ext>
            </a:extLst>
          </p:cNvPr>
          <p:cNvCxnSpPr>
            <a:cxnSpLocks noChangeShapeType="1"/>
          </p:cNvCxnSpPr>
          <p:nvPr/>
        </p:nvCxnSpPr>
        <p:spPr bwMode="auto">
          <a:xfrm>
            <a:off x="719667" y="5661025"/>
            <a:ext cx="107039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ctrTitle"/>
          </p:nvPr>
        </p:nvSpPr>
        <p:spPr>
          <a:xfrm>
            <a:off x="914400" y="2130426"/>
            <a:ext cx="10363200" cy="1470025"/>
          </a:xfrm>
        </p:spPr>
        <p:txBody>
          <a:bodyPr>
            <a:normAutofit/>
          </a:bodyPr>
          <a:lstStyle>
            <a:lvl1pPr>
              <a:defRPr sz="3600" b="1">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982960"/>
          </a:xfrm>
        </p:spPr>
        <p:txBody>
          <a:bodyPr>
            <a:normAutofit/>
          </a:bodyPr>
          <a:lstStyle>
            <a:lvl1pPr marL="0" indent="0" algn="ctr">
              <a:buNone/>
              <a:defRPr sz="22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6" name="Date Placeholder 1">
            <a:extLst>
              <a:ext uri="{FF2B5EF4-FFF2-40B4-BE49-F238E27FC236}">
                <a16:creationId xmlns:a16="http://schemas.microsoft.com/office/drawing/2014/main" id="{6D550447-9422-4CD8-02CA-7B2F0F078651}"/>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B498C74D-2025-40CC-B2C4-E55B792FEA2B}" type="datetimeFigureOut">
              <a:rPr lang="en-GB"/>
              <a:pPr>
                <a:defRPr/>
              </a:pPr>
              <a:t>09/12/2023</a:t>
            </a:fld>
            <a:endParaRPr lang="en-GB" dirty="0"/>
          </a:p>
        </p:txBody>
      </p:sp>
      <p:sp>
        <p:nvSpPr>
          <p:cNvPr id="7" name="Footer Placeholder 2">
            <a:extLst>
              <a:ext uri="{FF2B5EF4-FFF2-40B4-BE49-F238E27FC236}">
                <a16:creationId xmlns:a16="http://schemas.microsoft.com/office/drawing/2014/main" id="{1C0A0944-CC4B-E567-AD29-08B48826B166}"/>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8" name="Slide Number Placeholder 3">
            <a:extLst>
              <a:ext uri="{FF2B5EF4-FFF2-40B4-BE49-F238E27FC236}">
                <a16:creationId xmlns:a16="http://schemas.microsoft.com/office/drawing/2014/main" id="{F5F12C0E-9560-DF0F-3CB8-F548D44CFBA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0C936A33-FE82-4471-BBC3-42C60E532790}" type="slidenum">
              <a:rPr lang="en-GB" altLang="en-US"/>
              <a:pPr/>
              <a:t>‹#›</a:t>
            </a:fld>
            <a:endParaRPr lang="en-GB" altLang="en-US"/>
          </a:p>
        </p:txBody>
      </p:sp>
    </p:spTree>
    <p:extLst>
      <p:ext uri="{BB962C8B-B14F-4D97-AF65-F5344CB8AC3E}">
        <p14:creationId xmlns:p14="http://schemas.microsoft.com/office/powerpoint/2010/main" val="4201174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766733" y="273051"/>
            <a:ext cx="6815667" cy="585311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B9C66A9-58F6-71AE-081E-E719D675CFD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6A413D7F-4111-415A-B63D-98C52590BBD3}" type="datetimeFigureOut">
              <a:rPr lang="en-GB"/>
              <a:pPr>
                <a:defRPr/>
              </a:pPr>
              <a:t>09/12/2023</a:t>
            </a:fld>
            <a:endParaRPr lang="en-GB"/>
          </a:p>
        </p:txBody>
      </p:sp>
      <p:sp>
        <p:nvSpPr>
          <p:cNvPr id="6" name="Footer Placeholder 5">
            <a:extLst>
              <a:ext uri="{FF2B5EF4-FFF2-40B4-BE49-F238E27FC236}">
                <a16:creationId xmlns:a16="http://schemas.microsoft.com/office/drawing/2014/main" id="{22362FF6-FD75-F7B2-E731-DF98F6BF13E9}"/>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3AC508B6-9F8D-6334-335A-FDBF261D5FD7}"/>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3110963-C46D-4074-840C-ACCBEC4A2CB6}" type="slidenum">
              <a:rPr lang="en-GB" altLang="en-US"/>
              <a:pPr/>
              <a:t>‹#›</a:t>
            </a:fld>
            <a:endParaRPr lang="en-GB" altLang="en-US"/>
          </a:p>
        </p:txBody>
      </p:sp>
    </p:spTree>
    <p:extLst>
      <p:ext uri="{BB962C8B-B14F-4D97-AF65-F5344CB8AC3E}">
        <p14:creationId xmlns:p14="http://schemas.microsoft.com/office/powerpoint/2010/main" val="1223984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itchFamily="34" charset="0"/>
                <a:cs typeface="Arial" pitchFamily="34" charset="0"/>
              </a:defRPr>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FABE26D-C838-46CE-30AE-7306072B7F4D}"/>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FA576426-7F03-48CF-B225-B4EEDF02E0C8}" type="datetimeFigureOut">
              <a:rPr lang="en-GB"/>
              <a:pPr>
                <a:defRPr/>
              </a:pPr>
              <a:t>09/12/2023</a:t>
            </a:fld>
            <a:endParaRPr lang="en-GB"/>
          </a:p>
        </p:txBody>
      </p:sp>
      <p:sp>
        <p:nvSpPr>
          <p:cNvPr id="6" name="Footer Placeholder 5">
            <a:extLst>
              <a:ext uri="{FF2B5EF4-FFF2-40B4-BE49-F238E27FC236}">
                <a16:creationId xmlns:a16="http://schemas.microsoft.com/office/drawing/2014/main" id="{DFDF4577-CA1C-112B-DC79-22C9479A7AEA}"/>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17792E72-0391-60B3-CDC7-9D0D3D750ED2}"/>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0F3A8DF-6B3C-4F0E-99A9-859345CAFEC4}" type="slidenum">
              <a:rPr lang="en-GB" altLang="en-US"/>
              <a:pPr/>
              <a:t>‹#›</a:t>
            </a:fld>
            <a:endParaRPr lang="en-GB" altLang="en-US"/>
          </a:p>
        </p:txBody>
      </p:sp>
    </p:spTree>
    <p:extLst>
      <p:ext uri="{BB962C8B-B14F-4D97-AF65-F5344CB8AC3E}">
        <p14:creationId xmlns:p14="http://schemas.microsoft.com/office/powerpoint/2010/main" val="214839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94B88-DC24-BE18-4BF5-802C8E094028}"/>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689C2397-DFE6-4F89-859A-4F4F2D47AC23}" type="datetimeFigureOut">
              <a:rPr lang="en-GB"/>
              <a:pPr>
                <a:defRPr/>
              </a:pPr>
              <a:t>09/12/2023</a:t>
            </a:fld>
            <a:endParaRPr lang="en-GB"/>
          </a:p>
        </p:txBody>
      </p:sp>
      <p:sp>
        <p:nvSpPr>
          <p:cNvPr id="5" name="Footer Placeholder 4">
            <a:extLst>
              <a:ext uri="{FF2B5EF4-FFF2-40B4-BE49-F238E27FC236}">
                <a16:creationId xmlns:a16="http://schemas.microsoft.com/office/drawing/2014/main" id="{EDE3BFC6-0564-A4BD-9C6A-0AAC869B4BCD}"/>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ACF65360-C1DD-E0C4-CCDD-CA639134F24B}"/>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4DC3C4EB-B20D-4383-8F81-6E5559925A00}" type="slidenum">
              <a:rPr lang="en-GB" altLang="en-US"/>
              <a:pPr/>
              <a:t>‹#›</a:t>
            </a:fld>
            <a:endParaRPr lang="en-GB" altLang="en-US"/>
          </a:p>
        </p:txBody>
      </p:sp>
    </p:spTree>
    <p:extLst>
      <p:ext uri="{BB962C8B-B14F-4D97-AF65-F5344CB8AC3E}">
        <p14:creationId xmlns:p14="http://schemas.microsoft.com/office/powerpoint/2010/main" val="1689526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66F42B-3877-2D70-1178-0CD69742FC31}"/>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8F07961C-7A43-4CBB-8470-B3AAB5FEEF18}" type="datetimeFigureOut">
              <a:rPr lang="en-GB"/>
              <a:pPr>
                <a:defRPr/>
              </a:pPr>
              <a:t>09/12/2023</a:t>
            </a:fld>
            <a:endParaRPr lang="en-GB"/>
          </a:p>
        </p:txBody>
      </p:sp>
      <p:sp>
        <p:nvSpPr>
          <p:cNvPr id="5" name="Footer Placeholder 4">
            <a:extLst>
              <a:ext uri="{FF2B5EF4-FFF2-40B4-BE49-F238E27FC236}">
                <a16:creationId xmlns:a16="http://schemas.microsoft.com/office/drawing/2014/main" id="{AA5B9FC8-77A6-7DE1-F3F8-31CB9A14FA9C}"/>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3591B3B7-0006-C63D-A74D-AB8B8B8D948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EFC1BD2-1401-4133-BA14-E655DC7A9F84}" type="slidenum">
              <a:rPr lang="en-GB" altLang="en-US"/>
              <a:pPr/>
              <a:t>‹#›</a:t>
            </a:fld>
            <a:endParaRPr lang="en-GB" altLang="en-US"/>
          </a:p>
        </p:txBody>
      </p:sp>
    </p:spTree>
    <p:extLst>
      <p:ext uri="{BB962C8B-B14F-4D97-AF65-F5344CB8AC3E}">
        <p14:creationId xmlns:p14="http://schemas.microsoft.com/office/powerpoint/2010/main" val="1093468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Kent County Council Logo, kent.gov.uk">
            <a:extLst>
              <a:ext uri="{FF2B5EF4-FFF2-40B4-BE49-F238E27FC236}">
                <a16:creationId xmlns:a16="http://schemas.microsoft.com/office/drawing/2014/main" id="{ECEC6907-E17F-44A1-18B4-3725471952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0576" y="6237288"/>
            <a:ext cx="86485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a:extLst>
              <a:ext uri="{FF2B5EF4-FFF2-40B4-BE49-F238E27FC236}">
                <a16:creationId xmlns:a16="http://schemas.microsoft.com/office/drawing/2014/main" id="{A4B19FED-39D8-F2CB-CB02-799FFED05317}"/>
              </a:ext>
              <a:ext uri="{C183D7F6-B498-43B3-948B-1728B52AA6E4}">
                <adec:decorative xmlns:adec="http://schemas.microsoft.com/office/drawing/2017/decorative" val="1"/>
              </a:ext>
            </a:extLst>
          </p:cNvPr>
          <p:cNvCxnSpPr>
            <a:cxnSpLocks noChangeShapeType="1"/>
          </p:cNvCxnSpPr>
          <p:nvPr/>
        </p:nvCxnSpPr>
        <p:spPr bwMode="auto">
          <a:xfrm>
            <a:off x="143934" y="6199188"/>
            <a:ext cx="1195281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1">
            <a:extLst>
              <a:ext uri="{FF2B5EF4-FFF2-40B4-BE49-F238E27FC236}">
                <a16:creationId xmlns:a16="http://schemas.microsoft.com/office/drawing/2014/main" id="{73CB507B-5BA9-A34A-A91A-BDF5C6A9ED80}"/>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10D9E3E5-3A04-4E20-95E6-5D1E909370CF}" type="datetimeFigureOut">
              <a:rPr lang="en-GB"/>
              <a:pPr>
                <a:defRPr/>
              </a:pPr>
              <a:t>09/12/2023</a:t>
            </a:fld>
            <a:endParaRPr lang="en-GB" dirty="0"/>
          </a:p>
        </p:txBody>
      </p:sp>
      <p:sp>
        <p:nvSpPr>
          <p:cNvPr id="7" name="Footer Placeholder 2">
            <a:extLst>
              <a:ext uri="{FF2B5EF4-FFF2-40B4-BE49-F238E27FC236}">
                <a16:creationId xmlns:a16="http://schemas.microsoft.com/office/drawing/2014/main" id="{3E048A20-35ED-7EC1-4268-1006DEB7C412}"/>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8" name="Slide Number Placeholder 3">
            <a:extLst>
              <a:ext uri="{FF2B5EF4-FFF2-40B4-BE49-F238E27FC236}">
                <a16:creationId xmlns:a16="http://schemas.microsoft.com/office/drawing/2014/main" id="{7B70B4FE-3030-9144-607D-528675F44833}"/>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D7701873-218C-42BD-AE78-16045D771DE3}" type="slidenum">
              <a:rPr lang="en-GB" altLang="en-US"/>
              <a:pPr/>
              <a:t>‹#›</a:t>
            </a:fld>
            <a:endParaRPr lang="en-GB" altLang="en-US" dirty="0"/>
          </a:p>
        </p:txBody>
      </p:sp>
    </p:spTree>
    <p:extLst>
      <p:ext uri="{BB962C8B-B14F-4D97-AF65-F5344CB8AC3E}">
        <p14:creationId xmlns:p14="http://schemas.microsoft.com/office/powerpoint/2010/main" val="214352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 Title and Content">
    <p:spTree>
      <p:nvGrpSpPr>
        <p:cNvPr id="1" name=""/>
        <p:cNvGrpSpPr/>
        <p:nvPr/>
      </p:nvGrpSpPr>
      <p:grpSpPr>
        <a:xfrm>
          <a:off x="0" y="0"/>
          <a:ext cx="0" cy="0"/>
          <a:chOff x="0" y="0"/>
          <a:chExt cx="0" cy="0"/>
        </a:xfrm>
      </p:grpSpPr>
      <p:pic>
        <p:nvPicPr>
          <p:cNvPr id="4" name="Picture 2" descr="Kent County Council Logo, kent.gov.uk">
            <a:extLst>
              <a:ext uri="{FF2B5EF4-FFF2-40B4-BE49-F238E27FC236}">
                <a16:creationId xmlns:a16="http://schemas.microsoft.com/office/drawing/2014/main" id="{ECEC6907-E17F-44A1-18B4-3725471952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0576" y="6237288"/>
            <a:ext cx="86485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a:extLst>
              <a:ext uri="{FF2B5EF4-FFF2-40B4-BE49-F238E27FC236}">
                <a16:creationId xmlns:a16="http://schemas.microsoft.com/office/drawing/2014/main" id="{A4B19FED-39D8-F2CB-CB02-799FFED05317}"/>
              </a:ext>
              <a:ext uri="{C183D7F6-B498-43B3-948B-1728B52AA6E4}">
                <adec:decorative xmlns:adec="http://schemas.microsoft.com/office/drawing/2017/decorative" val="1"/>
              </a:ext>
            </a:extLst>
          </p:cNvPr>
          <p:cNvCxnSpPr>
            <a:cxnSpLocks noChangeShapeType="1"/>
          </p:cNvCxnSpPr>
          <p:nvPr/>
        </p:nvCxnSpPr>
        <p:spPr bwMode="auto">
          <a:xfrm>
            <a:off x="143934" y="6199188"/>
            <a:ext cx="1195281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a:xfrm>
            <a:off x="609600" y="-10285"/>
            <a:ext cx="10972800" cy="5865510"/>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1">
            <a:extLst>
              <a:ext uri="{FF2B5EF4-FFF2-40B4-BE49-F238E27FC236}">
                <a16:creationId xmlns:a16="http://schemas.microsoft.com/office/drawing/2014/main" id="{73CB507B-5BA9-A34A-A91A-BDF5C6A9ED80}"/>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10D9E3E5-3A04-4E20-95E6-5D1E909370CF}" type="datetimeFigureOut">
              <a:rPr lang="en-GB"/>
              <a:pPr>
                <a:defRPr/>
              </a:pPr>
              <a:t>09/12/2023</a:t>
            </a:fld>
            <a:endParaRPr lang="en-GB" dirty="0"/>
          </a:p>
        </p:txBody>
      </p:sp>
      <p:sp>
        <p:nvSpPr>
          <p:cNvPr id="7" name="Footer Placeholder 2">
            <a:extLst>
              <a:ext uri="{FF2B5EF4-FFF2-40B4-BE49-F238E27FC236}">
                <a16:creationId xmlns:a16="http://schemas.microsoft.com/office/drawing/2014/main" id="{3E048A20-35ED-7EC1-4268-1006DEB7C412}"/>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8" name="Slide Number Placeholder 3">
            <a:extLst>
              <a:ext uri="{FF2B5EF4-FFF2-40B4-BE49-F238E27FC236}">
                <a16:creationId xmlns:a16="http://schemas.microsoft.com/office/drawing/2014/main" id="{7B70B4FE-3030-9144-607D-528675F44833}"/>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D7701873-218C-42BD-AE78-16045D771DE3}" type="slidenum">
              <a:rPr lang="en-GB" altLang="en-US"/>
              <a:pPr/>
              <a:t>‹#›</a:t>
            </a:fld>
            <a:endParaRPr lang="en-GB" altLang="en-US" dirty="0"/>
          </a:p>
        </p:txBody>
      </p:sp>
    </p:spTree>
    <p:extLst>
      <p:ext uri="{BB962C8B-B14F-4D97-AF65-F5344CB8AC3E}">
        <p14:creationId xmlns:p14="http://schemas.microsoft.com/office/powerpoint/2010/main" val="2286718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Arial" pitchFamily="34" charset="0"/>
                <a:cs typeface="Arial"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1">
            <a:extLst>
              <a:ext uri="{FF2B5EF4-FFF2-40B4-BE49-F238E27FC236}">
                <a16:creationId xmlns:a16="http://schemas.microsoft.com/office/drawing/2014/main" id="{1FC682E0-FCDC-7137-4638-487D2EA18E34}"/>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5816A144-FCEF-44E5-BF74-C5CE52F07084}" type="datetimeFigureOut">
              <a:rPr lang="en-GB"/>
              <a:pPr>
                <a:defRPr/>
              </a:pPr>
              <a:t>09/12/2023</a:t>
            </a:fld>
            <a:endParaRPr lang="en-GB"/>
          </a:p>
        </p:txBody>
      </p:sp>
      <p:sp>
        <p:nvSpPr>
          <p:cNvPr id="5" name="Footer Placeholder 2">
            <a:extLst>
              <a:ext uri="{FF2B5EF4-FFF2-40B4-BE49-F238E27FC236}">
                <a16:creationId xmlns:a16="http://schemas.microsoft.com/office/drawing/2014/main" id="{BB04D2EF-B56B-3760-20C3-FC38CFEBDEAC}"/>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3">
            <a:extLst>
              <a:ext uri="{FF2B5EF4-FFF2-40B4-BE49-F238E27FC236}">
                <a16:creationId xmlns:a16="http://schemas.microsoft.com/office/drawing/2014/main" id="{C00A1176-659C-F643-0D65-6447502CE2B5}"/>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147CE465-1520-48DE-B51F-67E2DC721CA9}" type="slidenum">
              <a:rPr lang="en-GB" altLang="en-US"/>
              <a:pPr/>
              <a:t>‹#›</a:t>
            </a:fld>
            <a:endParaRPr lang="en-GB" altLang="en-US"/>
          </a:p>
        </p:txBody>
      </p:sp>
    </p:spTree>
    <p:extLst>
      <p:ext uri="{BB962C8B-B14F-4D97-AF65-F5344CB8AC3E}">
        <p14:creationId xmlns:p14="http://schemas.microsoft.com/office/powerpoint/2010/main" val="371619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609600" y="1600201"/>
            <a:ext cx="53848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1">
            <a:extLst>
              <a:ext uri="{FF2B5EF4-FFF2-40B4-BE49-F238E27FC236}">
                <a16:creationId xmlns:a16="http://schemas.microsoft.com/office/drawing/2014/main" id="{D10E36CB-13BF-BD5A-9643-207B6FAF463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BB6B6461-1FE0-4CAB-B925-83DF513442C4}" type="datetimeFigureOut">
              <a:rPr lang="en-GB"/>
              <a:pPr>
                <a:defRPr/>
              </a:pPr>
              <a:t>09/12/2023</a:t>
            </a:fld>
            <a:endParaRPr lang="en-GB"/>
          </a:p>
        </p:txBody>
      </p:sp>
      <p:sp>
        <p:nvSpPr>
          <p:cNvPr id="6" name="Footer Placeholder 2">
            <a:extLst>
              <a:ext uri="{FF2B5EF4-FFF2-40B4-BE49-F238E27FC236}">
                <a16:creationId xmlns:a16="http://schemas.microsoft.com/office/drawing/2014/main" id="{E1207AD6-AAE3-9EED-A658-8C9F662F7F9A}"/>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3">
            <a:extLst>
              <a:ext uri="{FF2B5EF4-FFF2-40B4-BE49-F238E27FC236}">
                <a16:creationId xmlns:a16="http://schemas.microsoft.com/office/drawing/2014/main" id="{C4130EAB-B20A-5A49-F5FB-A6E6D1753FA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554689B8-0C69-4663-A80A-512E403AC900}" type="slidenum">
              <a:rPr lang="en-GB" altLang="en-US"/>
              <a:pPr/>
              <a:t>‹#›</a:t>
            </a:fld>
            <a:endParaRPr lang="en-GB" altLang="en-US"/>
          </a:p>
        </p:txBody>
      </p:sp>
    </p:spTree>
    <p:extLst>
      <p:ext uri="{BB962C8B-B14F-4D97-AF65-F5344CB8AC3E}">
        <p14:creationId xmlns:p14="http://schemas.microsoft.com/office/powerpoint/2010/main" val="4053762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1">
            <a:extLst>
              <a:ext uri="{FF2B5EF4-FFF2-40B4-BE49-F238E27FC236}">
                <a16:creationId xmlns:a16="http://schemas.microsoft.com/office/drawing/2014/main" id="{F7FA793F-9B1E-B57D-806E-71CD8DB4217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10ED0747-78B2-4513-904F-9DD50241462E}" type="datetimeFigureOut">
              <a:rPr lang="en-GB"/>
              <a:pPr>
                <a:defRPr/>
              </a:pPr>
              <a:t>09/12/2023</a:t>
            </a:fld>
            <a:endParaRPr lang="en-GB"/>
          </a:p>
        </p:txBody>
      </p:sp>
      <p:sp>
        <p:nvSpPr>
          <p:cNvPr id="8" name="Footer Placeholder 2">
            <a:extLst>
              <a:ext uri="{FF2B5EF4-FFF2-40B4-BE49-F238E27FC236}">
                <a16:creationId xmlns:a16="http://schemas.microsoft.com/office/drawing/2014/main" id="{B9470608-72C5-AA21-C3A4-5F585668DB5E}"/>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9" name="Slide Number Placeholder 3">
            <a:extLst>
              <a:ext uri="{FF2B5EF4-FFF2-40B4-BE49-F238E27FC236}">
                <a16:creationId xmlns:a16="http://schemas.microsoft.com/office/drawing/2014/main" id="{AF6FD266-3CCB-44ED-5FCD-EBE84FA1EBF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A377429-58E5-4981-91A3-971B2A8607AC}" type="slidenum">
              <a:rPr lang="en-GB" altLang="en-US"/>
              <a:pPr/>
              <a:t>‹#›</a:t>
            </a:fld>
            <a:endParaRPr lang="en-GB" altLang="en-US"/>
          </a:p>
        </p:txBody>
      </p:sp>
    </p:spTree>
    <p:extLst>
      <p:ext uri="{BB962C8B-B14F-4D97-AF65-F5344CB8AC3E}">
        <p14:creationId xmlns:p14="http://schemas.microsoft.com/office/powerpoint/2010/main" val="986052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dirty="0"/>
              <a:t>Click to edit Master title style</a:t>
            </a:r>
            <a:endParaRPr lang="en-GB" dirty="0"/>
          </a:p>
        </p:txBody>
      </p:sp>
      <p:sp>
        <p:nvSpPr>
          <p:cNvPr id="3" name="Date Placeholder 1">
            <a:extLst>
              <a:ext uri="{FF2B5EF4-FFF2-40B4-BE49-F238E27FC236}">
                <a16:creationId xmlns:a16="http://schemas.microsoft.com/office/drawing/2014/main" id="{70443E96-3F42-A98F-5E20-AE452CC01A8A}"/>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030AF6CD-CFF3-41AD-A803-AFBB0124F717}" type="datetimeFigureOut">
              <a:rPr lang="en-GB"/>
              <a:pPr>
                <a:defRPr/>
              </a:pPr>
              <a:t>09/12/2023</a:t>
            </a:fld>
            <a:endParaRPr lang="en-GB"/>
          </a:p>
        </p:txBody>
      </p:sp>
      <p:sp>
        <p:nvSpPr>
          <p:cNvPr id="4" name="Footer Placeholder 2">
            <a:extLst>
              <a:ext uri="{FF2B5EF4-FFF2-40B4-BE49-F238E27FC236}">
                <a16:creationId xmlns:a16="http://schemas.microsoft.com/office/drawing/2014/main" id="{4B0993DC-CCB6-54A4-88D9-759034D9733D}"/>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5" name="Slide Number Placeholder 3">
            <a:extLst>
              <a:ext uri="{FF2B5EF4-FFF2-40B4-BE49-F238E27FC236}">
                <a16:creationId xmlns:a16="http://schemas.microsoft.com/office/drawing/2014/main" id="{1553754A-BBED-6D54-44B3-AFA57BBF8C16}"/>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CC7523C-BE81-4233-A4BC-6538ADB6900B}" type="slidenum">
              <a:rPr lang="en-GB" altLang="en-US"/>
              <a:pPr/>
              <a:t>‹#›</a:t>
            </a:fld>
            <a:endParaRPr lang="en-GB" altLang="en-US"/>
          </a:p>
        </p:txBody>
      </p:sp>
    </p:spTree>
    <p:extLst>
      <p:ext uri="{BB962C8B-B14F-4D97-AF65-F5344CB8AC3E}">
        <p14:creationId xmlns:p14="http://schemas.microsoft.com/office/powerpoint/2010/main" val="1318601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WJ">
    <p:spTree>
      <p:nvGrpSpPr>
        <p:cNvPr id="1" name=""/>
        <p:cNvGrpSpPr/>
        <p:nvPr/>
      </p:nvGrpSpPr>
      <p:grpSpPr>
        <a:xfrm>
          <a:off x="0" y="0"/>
          <a:ext cx="0" cy="0"/>
          <a:chOff x="0" y="0"/>
          <a:chExt cx="0" cy="0"/>
        </a:xfrm>
      </p:grpSpPr>
      <p:sp>
        <p:nvSpPr>
          <p:cNvPr id="3" name="Date Placeholder 1">
            <a:extLst>
              <a:ext uri="{FF2B5EF4-FFF2-40B4-BE49-F238E27FC236}">
                <a16:creationId xmlns:a16="http://schemas.microsoft.com/office/drawing/2014/main" id="{70443E96-3F42-A98F-5E20-AE452CC01A8A}"/>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030AF6CD-CFF3-41AD-A803-AFBB0124F717}" type="datetimeFigureOut">
              <a:rPr lang="en-GB"/>
              <a:pPr>
                <a:defRPr/>
              </a:pPr>
              <a:t>09/12/2023</a:t>
            </a:fld>
            <a:endParaRPr lang="en-GB"/>
          </a:p>
        </p:txBody>
      </p:sp>
      <p:sp>
        <p:nvSpPr>
          <p:cNvPr id="4" name="Footer Placeholder 2">
            <a:extLst>
              <a:ext uri="{FF2B5EF4-FFF2-40B4-BE49-F238E27FC236}">
                <a16:creationId xmlns:a16="http://schemas.microsoft.com/office/drawing/2014/main" id="{4B0993DC-CCB6-54A4-88D9-759034D9733D}"/>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5" name="Slide Number Placeholder 3">
            <a:extLst>
              <a:ext uri="{FF2B5EF4-FFF2-40B4-BE49-F238E27FC236}">
                <a16:creationId xmlns:a16="http://schemas.microsoft.com/office/drawing/2014/main" id="{1553754A-BBED-6D54-44B3-AFA57BBF8C16}"/>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CC7523C-BE81-4233-A4BC-6538ADB6900B}" type="slidenum">
              <a:rPr lang="en-GB" altLang="en-US"/>
              <a:pPr/>
              <a:t>‹#›</a:t>
            </a:fld>
            <a:endParaRPr lang="en-GB" altLang="en-US"/>
          </a:p>
        </p:txBody>
      </p:sp>
      <p:pic>
        <p:nvPicPr>
          <p:cNvPr id="6" name="Content Placeholder 3">
            <a:extLst>
              <a:ext uri="{FF2B5EF4-FFF2-40B4-BE49-F238E27FC236}">
                <a16:creationId xmlns:a16="http://schemas.microsoft.com/office/drawing/2014/main" id="{86DB5234-A9CB-A8B8-2EB6-A4865B6F8084}"/>
              </a:ext>
            </a:extLst>
          </p:cNvPr>
          <p:cNvPicPr>
            <a:picLocks noGrp="1" noChangeAspect="1"/>
          </p:cNvPicPr>
          <p:nvPr userDrawn="1"/>
        </p:nvPicPr>
        <p:blipFill>
          <a:blip r:embed="rId2" r:link="rId3" cstate="print">
            <a:extLst>
              <a:ext uri="{28A0092B-C50C-407E-A947-70E740481C1C}">
                <a14:useLocalDpi xmlns:a14="http://schemas.microsoft.com/office/drawing/2010/main" val="0"/>
              </a:ext>
            </a:extLst>
          </a:blip>
          <a:stretch>
            <a:fillRect/>
          </a:stretch>
        </p:blipFill>
        <p:spPr bwMode="auto">
          <a:xfrm>
            <a:off x="1271464" y="1506536"/>
            <a:ext cx="10000168" cy="5214940"/>
          </a:xfrm>
          <a:prstGeom prst="rect">
            <a:avLst/>
          </a:prstGeom>
          <a:noFill/>
        </p:spPr>
      </p:pic>
      <p:sp>
        <p:nvSpPr>
          <p:cNvPr id="7" name="TextBox 6">
            <a:extLst>
              <a:ext uri="{FF2B5EF4-FFF2-40B4-BE49-F238E27FC236}">
                <a16:creationId xmlns:a16="http://schemas.microsoft.com/office/drawing/2014/main" id="{8C972F1F-BDCD-634B-C673-0DAE119EF893}"/>
              </a:ext>
            </a:extLst>
          </p:cNvPr>
          <p:cNvSpPr txBox="1"/>
          <p:nvPr userDrawn="1"/>
        </p:nvSpPr>
        <p:spPr>
          <a:xfrm>
            <a:off x="609600" y="548680"/>
            <a:ext cx="10972800" cy="1200329"/>
          </a:xfrm>
          <a:prstGeom prst="rect">
            <a:avLst/>
          </a:prstGeom>
          <a:noFill/>
        </p:spPr>
        <p:txBody>
          <a:bodyPr wrap="square" rtlCol="0">
            <a:spAutoFit/>
          </a:bodyPr>
          <a:lstStyle/>
          <a:p>
            <a:pPr algn="ctr"/>
            <a:r>
              <a:rPr kumimoji="0" lang="en-GB" sz="3600" b="1" i="0" u="none" strike="noStrike" kern="1200" cap="none" spc="0" normalizeH="0" baseline="0" noProof="0" dirty="0">
                <a:ln>
                  <a:noFill/>
                </a:ln>
                <a:solidFill>
                  <a:srgbClr val="4283C4"/>
                </a:solidFill>
                <a:effectLst/>
                <a:uLnTx/>
                <a:uFillTx/>
                <a:latin typeface="Arial" pitchFamily="34" charset="0"/>
                <a:ea typeface="+mj-ea"/>
                <a:cs typeface="Arial" pitchFamily="34" charset="0"/>
              </a:rPr>
              <a:t>We need to address ALL the wider determinants of health (WDH)</a:t>
            </a:r>
            <a:endParaRPr lang="en-GB" dirty="0"/>
          </a:p>
        </p:txBody>
      </p:sp>
    </p:spTree>
    <p:extLst>
      <p:ext uri="{BB962C8B-B14F-4D97-AF65-F5344CB8AC3E}">
        <p14:creationId xmlns:p14="http://schemas.microsoft.com/office/powerpoint/2010/main" val="4092787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96AFB6-DF4D-B03C-9CDE-51534DE0CB86}"/>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3DCC721B-4A0C-4D16-AB48-AD57D245B235}" type="datetimeFigureOut">
              <a:rPr lang="en-GB"/>
              <a:pPr>
                <a:defRPr/>
              </a:pPr>
              <a:t>09/12/2023</a:t>
            </a:fld>
            <a:endParaRPr lang="en-GB"/>
          </a:p>
        </p:txBody>
      </p:sp>
      <p:sp>
        <p:nvSpPr>
          <p:cNvPr id="3" name="Footer Placeholder 2">
            <a:extLst>
              <a:ext uri="{FF2B5EF4-FFF2-40B4-BE49-F238E27FC236}">
                <a16:creationId xmlns:a16="http://schemas.microsoft.com/office/drawing/2014/main" id="{09553BA5-6075-0B08-53F7-BBD5EEBB9036}"/>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4" name="Slide Number Placeholder 3">
            <a:extLst>
              <a:ext uri="{FF2B5EF4-FFF2-40B4-BE49-F238E27FC236}">
                <a16:creationId xmlns:a16="http://schemas.microsoft.com/office/drawing/2014/main" id="{434498C9-9BC2-7BB9-DC8B-5E1FF5820174}"/>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024A4D3-0173-4A95-812D-7CAD72B183EC}" type="slidenum">
              <a:rPr lang="en-GB" altLang="en-US"/>
              <a:pPr/>
              <a:t>‹#›</a:t>
            </a:fld>
            <a:endParaRPr lang="en-GB" altLang="en-US"/>
          </a:p>
        </p:txBody>
      </p:sp>
    </p:spTree>
    <p:extLst>
      <p:ext uri="{BB962C8B-B14F-4D97-AF65-F5344CB8AC3E}">
        <p14:creationId xmlns:p14="http://schemas.microsoft.com/office/powerpoint/2010/main" val="93954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78E6056-1F4E-676F-E19F-10546CCCF91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833A39A1-CBE5-6BD2-B7D9-262B73237676}"/>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BD11380A-59AE-B878-9E01-96F4410931CE}"/>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01C84B1-91BA-40E6-8402-F79CE5FB3E2C}" type="datetimeFigureOut">
              <a:rPr lang="en-GB"/>
              <a:pPr>
                <a:defRPr/>
              </a:pPr>
              <a:t>09/12/2023</a:t>
            </a:fld>
            <a:endParaRPr lang="en-GB"/>
          </a:p>
        </p:txBody>
      </p:sp>
      <p:sp>
        <p:nvSpPr>
          <p:cNvPr id="5" name="Footer Placeholder 4">
            <a:extLst>
              <a:ext uri="{FF2B5EF4-FFF2-40B4-BE49-F238E27FC236}">
                <a16:creationId xmlns:a16="http://schemas.microsoft.com/office/drawing/2014/main" id="{7361DA15-0E93-70C1-AE4A-49B070F1EDCE}"/>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D98587AC-80EA-E7AB-5717-A656DECB44B6}"/>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59738298-77FC-4383-B876-C5D40697178F}"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95" r:id="rId3"/>
    <p:sldLayoutId id="2147483684" r:id="rId4"/>
    <p:sldLayoutId id="2147483685" r:id="rId5"/>
    <p:sldLayoutId id="2147483686" r:id="rId6"/>
    <p:sldLayoutId id="2147483687" r:id="rId7"/>
    <p:sldLayoutId id="2147483694" r:id="rId8"/>
    <p:sldLayoutId id="2147483688" r:id="rId9"/>
    <p:sldLayoutId id="2147483689" r:id="rId10"/>
    <p:sldLayoutId id="2147483690" r:id="rId11"/>
    <p:sldLayoutId id="2147483691" r:id="rId12"/>
    <p:sldLayoutId id="2147483692" r:id="rId13"/>
  </p:sldLayoutIdLst>
  <p:txStyles>
    <p:title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26" Type="http://schemas.openxmlformats.org/officeDocument/2006/relationships/image" Target="../media/image34.sv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notesSlide" Target="../notesSlides/notesSlide3.xml"/><Relationship Id="rId16" Type="http://schemas.openxmlformats.org/officeDocument/2006/relationships/image" Target="../media/image24.svg"/><Relationship Id="rId20" Type="http://schemas.openxmlformats.org/officeDocument/2006/relationships/image" Target="../media/image28.svg"/><Relationship Id="rId1" Type="http://schemas.openxmlformats.org/officeDocument/2006/relationships/slideLayout" Target="../slideLayouts/slideLayout5.xml"/><Relationship Id="rId6" Type="http://schemas.openxmlformats.org/officeDocument/2006/relationships/image" Target="../media/image14.svg"/><Relationship Id="rId11" Type="http://schemas.openxmlformats.org/officeDocument/2006/relationships/image" Target="../media/image19.png"/><Relationship Id="rId24" Type="http://schemas.openxmlformats.org/officeDocument/2006/relationships/image" Target="../media/image32.sv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svg"/><Relationship Id="rId10" Type="http://schemas.openxmlformats.org/officeDocument/2006/relationships/image" Target="../media/image18.svg"/><Relationship Id="rId19" Type="http://schemas.openxmlformats.org/officeDocument/2006/relationships/image" Target="../media/image27.pn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 Id="rId22" Type="http://schemas.openxmlformats.org/officeDocument/2006/relationships/image" Target="../media/image30.svg"/><Relationship Id="rId27"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fingertips.phe.org.uk/"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18" Type="http://schemas.openxmlformats.org/officeDocument/2006/relationships/image" Target="../media/image54.sv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17" Type="http://schemas.openxmlformats.org/officeDocument/2006/relationships/image" Target="../media/image53.png"/><Relationship Id="rId2" Type="http://schemas.openxmlformats.org/officeDocument/2006/relationships/notesSlide" Target="../notesSlides/notesSlide6.xml"/><Relationship Id="rId16" Type="http://schemas.openxmlformats.org/officeDocument/2006/relationships/image" Target="../media/image52.svg"/><Relationship Id="rId1" Type="http://schemas.openxmlformats.org/officeDocument/2006/relationships/slideLayout" Target="../slideLayouts/slideLayout2.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 Id="rId14" Type="http://schemas.openxmlformats.org/officeDocument/2006/relationships/image" Target="../media/image50.svg"/></Relationships>
</file>

<file path=ppt/slides/_rels/slide1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kpho.org.u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about:blank"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dirty="0"/>
              <a:t>Move together conference October 2023</a:t>
            </a:r>
            <a:endParaRPr dirty="0"/>
          </a:p>
        </p:txBody>
      </p:sp>
      <p:sp>
        <p:nvSpPr>
          <p:cNvPr id="3" name="Subtitle 2"/>
          <p:cNvSpPr>
            <a:spLocks noGrp="1"/>
          </p:cNvSpPr>
          <p:nvPr>
            <p:ph type="subTitle" idx="1"/>
          </p:nvPr>
        </p:nvSpPr>
        <p:spPr>
          <a:xfrm>
            <a:off x="1828800" y="3886200"/>
            <a:ext cx="8534400" cy="982960"/>
          </a:xfrm>
        </p:spPr>
        <p:txBody>
          <a:bodyPr/>
          <a:lstStyle/>
          <a:p>
            <a:r>
              <a:rPr lang="en-GB" dirty="0"/>
              <a:t>Dr Anjan Ghosh</a:t>
            </a:r>
          </a:p>
          <a:p>
            <a:r>
              <a:rPr lang="en-GB" dirty="0"/>
              <a:t>Director of Public Health, Kent County Council</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16C2E1-6210-D366-1B48-49B2B9B11FBB}"/>
              </a:ext>
            </a:extLst>
          </p:cNvPr>
          <p:cNvSpPr>
            <a:spLocks noGrp="1"/>
          </p:cNvSpPr>
          <p:nvPr>
            <p:ph type="title"/>
          </p:nvPr>
        </p:nvSpPr>
        <p:spPr/>
        <p:txBody>
          <a:bodyPr/>
          <a:lstStyle/>
          <a:p>
            <a:r>
              <a:rPr lang="en-GB" dirty="0"/>
              <a:t>CMO guidance</a:t>
            </a:r>
          </a:p>
        </p:txBody>
      </p:sp>
      <p:sp>
        <p:nvSpPr>
          <p:cNvPr id="5" name="Content Placeholder 4">
            <a:extLst>
              <a:ext uri="{FF2B5EF4-FFF2-40B4-BE49-F238E27FC236}">
                <a16:creationId xmlns:a16="http://schemas.microsoft.com/office/drawing/2014/main" id="{B4C7D645-8616-4823-8436-B7502DC41FC9}"/>
              </a:ext>
            </a:extLst>
          </p:cNvPr>
          <p:cNvSpPr>
            <a:spLocks noGrp="1"/>
          </p:cNvSpPr>
          <p:nvPr>
            <p:ph sz="half" idx="1"/>
          </p:nvPr>
        </p:nvSpPr>
        <p:spPr>
          <a:xfrm>
            <a:off x="609600" y="1600201"/>
            <a:ext cx="6370052" cy="1828799"/>
          </a:xfrm>
        </p:spPr>
        <p:txBody>
          <a:bodyPr/>
          <a:lstStyle/>
          <a:p>
            <a:pPr marL="0" indent="0">
              <a:buNone/>
            </a:pPr>
            <a:r>
              <a:rPr lang="en-GB" sz="2800" dirty="0">
                <a:effectLst/>
                <a:latin typeface="+mn-lt"/>
                <a:ea typeface="Calibri" panose="020F0502020204030204" pitchFamily="34" charset="0"/>
              </a:rPr>
              <a:t>The UK Chief Medical Officer recommends that c</a:t>
            </a:r>
            <a:r>
              <a:rPr lang="en-GB" sz="2800" dirty="0">
                <a:latin typeface="+mn-lt"/>
              </a:rPr>
              <a:t>hildren should engage in sport and physical activity for an average of 60 minutes per day</a:t>
            </a:r>
          </a:p>
        </p:txBody>
      </p:sp>
      <p:grpSp>
        <p:nvGrpSpPr>
          <p:cNvPr id="8" name="Group 7" descr="Stopwatch showing 60">
            <a:extLst>
              <a:ext uri="{FF2B5EF4-FFF2-40B4-BE49-F238E27FC236}">
                <a16:creationId xmlns:a16="http://schemas.microsoft.com/office/drawing/2014/main" id="{D7D30720-AF71-D832-7904-0FD5F896F178}"/>
              </a:ext>
            </a:extLst>
          </p:cNvPr>
          <p:cNvGrpSpPr/>
          <p:nvPr/>
        </p:nvGrpSpPr>
        <p:grpSpPr>
          <a:xfrm>
            <a:off x="2380607" y="3512179"/>
            <a:ext cx="1548000" cy="1548000"/>
            <a:chOff x="1114068" y="3501008"/>
            <a:chExt cx="2755700" cy="2755700"/>
          </a:xfrm>
        </p:grpSpPr>
        <p:pic>
          <p:nvPicPr>
            <p:cNvPr id="3" name="Graphic 2" descr="Stopwatch 75% with solid fill">
              <a:extLst>
                <a:ext uri="{FF2B5EF4-FFF2-40B4-BE49-F238E27FC236}">
                  <a16:creationId xmlns:a16="http://schemas.microsoft.com/office/drawing/2014/main" id="{9A0C2D21-419E-FD00-0C85-38784DF875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4068" y="3501008"/>
              <a:ext cx="2755700" cy="2755700"/>
            </a:xfrm>
            <a:prstGeom prst="rect">
              <a:avLst/>
            </a:prstGeom>
          </p:spPr>
        </p:pic>
        <p:sp>
          <p:nvSpPr>
            <p:cNvPr id="7" name="TextBox 6">
              <a:extLst>
                <a:ext uri="{FF2B5EF4-FFF2-40B4-BE49-F238E27FC236}">
                  <a16:creationId xmlns:a16="http://schemas.microsoft.com/office/drawing/2014/main" id="{8CE1DEA2-21AD-9B87-4150-7A98BD0E60E1}"/>
                </a:ext>
              </a:extLst>
            </p:cNvPr>
            <p:cNvSpPr txBox="1"/>
            <p:nvPr/>
          </p:nvSpPr>
          <p:spPr>
            <a:xfrm>
              <a:off x="1979870" y="4834785"/>
              <a:ext cx="1152128" cy="741686"/>
            </a:xfrm>
            <a:prstGeom prst="rect">
              <a:avLst/>
            </a:prstGeom>
            <a:noFill/>
          </p:spPr>
          <p:txBody>
            <a:bodyPr wrap="square" rtlCol="0">
              <a:spAutoFit/>
            </a:bodyPr>
            <a:lstStyle/>
            <a:p>
              <a:r>
                <a:rPr lang="en-GB" sz="2800" b="1" dirty="0">
                  <a:solidFill>
                    <a:schemeClr val="bg1"/>
                  </a:solidFill>
                </a:rPr>
                <a:t>60</a:t>
              </a:r>
            </a:p>
          </p:txBody>
        </p:sp>
      </p:grpSp>
      <p:pic>
        <p:nvPicPr>
          <p:cNvPr id="51" name="Graphic 50" descr="Playground with solid fill">
            <a:extLst>
              <a:ext uri="{FF2B5EF4-FFF2-40B4-BE49-F238E27FC236}">
                <a16:creationId xmlns:a16="http://schemas.microsoft.com/office/drawing/2014/main" id="{F305A8D7-297D-ED7C-A648-B2AC1D0CB8A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080" y="4528498"/>
            <a:ext cx="1651646" cy="1651646"/>
          </a:xfrm>
          <a:prstGeom prst="rect">
            <a:avLst/>
          </a:prstGeom>
        </p:spPr>
      </p:pic>
      <p:pic>
        <p:nvPicPr>
          <p:cNvPr id="53" name="Graphic 52" descr="Tricycle with solid fill">
            <a:extLst>
              <a:ext uri="{FF2B5EF4-FFF2-40B4-BE49-F238E27FC236}">
                <a16:creationId xmlns:a16="http://schemas.microsoft.com/office/drawing/2014/main" id="{58178D3E-B458-ADB2-43D7-8B0CC091F6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33840" y="4701509"/>
            <a:ext cx="1651646" cy="1651646"/>
          </a:xfrm>
          <a:prstGeom prst="rect">
            <a:avLst/>
          </a:prstGeom>
        </p:spPr>
      </p:pic>
      <p:sp>
        <p:nvSpPr>
          <p:cNvPr id="31" name="Content Placeholder 4">
            <a:extLst>
              <a:ext uri="{FF2B5EF4-FFF2-40B4-BE49-F238E27FC236}">
                <a16:creationId xmlns:a16="http://schemas.microsoft.com/office/drawing/2014/main" id="{E60D98FD-D9EA-DC68-240B-B0B42B1A1004}"/>
              </a:ext>
            </a:extLst>
          </p:cNvPr>
          <p:cNvSpPr txBox="1">
            <a:spLocks/>
          </p:cNvSpPr>
          <p:nvPr/>
        </p:nvSpPr>
        <p:spPr bwMode="auto">
          <a:xfrm>
            <a:off x="5735960" y="5153288"/>
            <a:ext cx="5688632" cy="182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r">
              <a:buNone/>
            </a:pPr>
            <a:r>
              <a:rPr lang="en-GB" sz="2800" dirty="0">
                <a:latin typeface="Calibri" panose="020F0502020204030204" pitchFamily="34" charset="0"/>
                <a:ea typeface="Calibri" panose="020F0502020204030204" pitchFamily="34" charset="0"/>
              </a:rPr>
              <a:t>Adults should </a:t>
            </a:r>
            <a:r>
              <a:rPr lang="en-GB" sz="2800" dirty="0">
                <a:effectLst/>
                <a:latin typeface="Calibri" panose="020F0502020204030204" pitchFamily="34" charset="0"/>
                <a:ea typeface="Calibri" panose="020F0502020204030204" pitchFamily="34" charset="0"/>
              </a:rPr>
              <a:t>engage in moderate-intensity exercise for a minimum of 150 minutes per week</a:t>
            </a:r>
            <a:endParaRPr lang="en-GB" dirty="0"/>
          </a:p>
        </p:txBody>
      </p:sp>
      <p:pic>
        <p:nvPicPr>
          <p:cNvPr id="6" name="Content Placeholder 5" descr="Monthly calendar with solid fill and different activities on each day. It says Adults SHould be physically active everyday.">
            <a:extLst>
              <a:ext uri="{FF2B5EF4-FFF2-40B4-BE49-F238E27FC236}">
                <a16:creationId xmlns:a16="http://schemas.microsoft.com/office/drawing/2014/main" id="{042E4909-1FCF-4D28-A9CD-919AB6023FCE}"/>
              </a:ext>
            </a:extLst>
          </p:cNvPr>
          <p:cNvPicPr>
            <a:picLocks noGrp="1" noChangeAspect="1"/>
          </p:cNvPicPr>
          <p:nvPr>
            <p:ph sz="half" idx="2"/>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76071" y="1053777"/>
            <a:ext cx="4890637" cy="4693955"/>
          </a:xfrm>
        </p:spPr>
      </p:pic>
      <p:pic>
        <p:nvPicPr>
          <p:cNvPr id="9" name="Graphic 8">
            <a:extLst>
              <a:ext uri="{FF2B5EF4-FFF2-40B4-BE49-F238E27FC236}">
                <a16:creationId xmlns:a16="http://schemas.microsoft.com/office/drawing/2014/main" id="{8D7DA9F1-C374-ECB6-6696-1F26D353D2E3}"/>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03291" y="2608905"/>
            <a:ext cx="403802" cy="403802"/>
          </a:xfrm>
          <a:prstGeom prst="rect">
            <a:avLst/>
          </a:prstGeom>
        </p:spPr>
      </p:pic>
      <p:pic>
        <p:nvPicPr>
          <p:cNvPr id="11" name="Graphic 10">
            <a:extLst>
              <a:ext uri="{FF2B5EF4-FFF2-40B4-BE49-F238E27FC236}">
                <a16:creationId xmlns:a16="http://schemas.microsoft.com/office/drawing/2014/main" id="{7530F8F2-DADE-73FF-9238-3E6F13FA0CA5}"/>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005242" y="2619218"/>
            <a:ext cx="417640" cy="417640"/>
          </a:xfrm>
          <a:prstGeom prst="rect">
            <a:avLst/>
          </a:prstGeom>
        </p:spPr>
      </p:pic>
      <p:pic>
        <p:nvPicPr>
          <p:cNvPr id="13" name="Graphic 12">
            <a:extLst>
              <a:ext uri="{FF2B5EF4-FFF2-40B4-BE49-F238E27FC236}">
                <a16:creationId xmlns:a16="http://schemas.microsoft.com/office/drawing/2014/main" id="{0A387D22-9153-06FA-42A8-197EE3CBF042}"/>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254768" y="2625449"/>
            <a:ext cx="417640" cy="417640"/>
          </a:xfrm>
          <a:prstGeom prst="rect">
            <a:avLst/>
          </a:prstGeom>
        </p:spPr>
      </p:pic>
      <p:pic>
        <p:nvPicPr>
          <p:cNvPr id="15" name="Graphic 14">
            <a:extLst>
              <a:ext uri="{FF2B5EF4-FFF2-40B4-BE49-F238E27FC236}">
                <a16:creationId xmlns:a16="http://schemas.microsoft.com/office/drawing/2014/main" id="{1E1560C3-36CE-D5D7-67D6-BFAD7E2A54DC}"/>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665833" y="2652387"/>
            <a:ext cx="340851" cy="340851"/>
          </a:xfrm>
          <a:prstGeom prst="rect">
            <a:avLst/>
          </a:prstGeom>
        </p:spPr>
      </p:pic>
      <p:pic>
        <p:nvPicPr>
          <p:cNvPr id="17" name="Graphic 16">
            <a:extLst>
              <a:ext uri="{FF2B5EF4-FFF2-40B4-BE49-F238E27FC236}">
                <a16:creationId xmlns:a16="http://schemas.microsoft.com/office/drawing/2014/main" id="{A3837CF4-2A81-7359-A06B-F130CF40BA69}"/>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811538" y="3221607"/>
            <a:ext cx="343860" cy="343860"/>
          </a:xfrm>
          <a:prstGeom prst="rect">
            <a:avLst/>
          </a:prstGeom>
        </p:spPr>
      </p:pic>
      <p:pic>
        <p:nvPicPr>
          <p:cNvPr id="19" name="Graphic 18">
            <a:extLst>
              <a:ext uri="{FF2B5EF4-FFF2-40B4-BE49-F238E27FC236}">
                <a16:creationId xmlns:a16="http://schemas.microsoft.com/office/drawing/2014/main" id="{14AEB0D9-2676-CAF9-EEEA-C76F6AA4A34D}"/>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445353" y="3239996"/>
            <a:ext cx="343860" cy="343860"/>
          </a:xfrm>
          <a:prstGeom prst="rect">
            <a:avLst/>
          </a:prstGeom>
        </p:spPr>
      </p:pic>
      <p:pic>
        <p:nvPicPr>
          <p:cNvPr id="16" name="Graphic 15">
            <a:extLst>
              <a:ext uri="{FF2B5EF4-FFF2-40B4-BE49-F238E27FC236}">
                <a16:creationId xmlns:a16="http://schemas.microsoft.com/office/drawing/2014/main" id="{37E49712-F813-97D6-0A21-704D8FC4E569}"/>
              </a:ext>
              <a:ext uri="{C183D7F6-B498-43B3-948B-1728B52AA6E4}">
                <adec:decorative xmlns:adec="http://schemas.microsoft.com/office/drawing/2017/decorative" val="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059286" y="3220246"/>
            <a:ext cx="343860" cy="343860"/>
          </a:xfrm>
          <a:prstGeom prst="rect">
            <a:avLst/>
          </a:prstGeom>
        </p:spPr>
      </p:pic>
      <p:pic>
        <p:nvPicPr>
          <p:cNvPr id="20" name="Graphic 19">
            <a:extLst>
              <a:ext uri="{FF2B5EF4-FFF2-40B4-BE49-F238E27FC236}">
                <a16:creationId xmlns:a16="http://schemas.microsoft.com/office/drawing/2014/main" id="{6E352492-433B-21B5-DBA6-8EBBA30143DD}"/>
              </a:ext>
              <a:ext uri="{C183D7F6-B498-43B3-948B-1728B52AA6E4}">
                <adec:decorative xmlns:adec="http://schemas.microsoft.com/office/drawing/2017/decorative" val="1"/>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9660091" y="3245667"/>
            <a:ext cx="352334" cy="352334"/>
          </a:xfrm>
          <a:prstGeom prst="rect">
            <a:avLst/>
          </a:prstGeom>
        </p:spPr>
      </p:pic>
      <p:pic>
        <p:nvPicPr>
          <p:cNvPr id="22" name="Graphic 21">
            <a:extLst>
              <a:ext uri="{FF2B5EF4-FFF2-40B4-BE49-F238E27FC236}">
                <a16:creationId xmlns:a16="http://schemas.microsoft.com/office/drawing/2014/main" id="{D58EEC9C-60A3-9B61-76FC-B4A9C3416207}"/>
              </a:ext>
              <a:ext uri="{C183D7F6-B498-43B3-948B-1728B52AA6E4}">
                <adec:decorative xmlns:adec="http://schemas.microsoft.com/office/drawing/2017/decorative" val="1"/>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10291658" y="3239996"/>
            <a:ext cx="343860" cy="343860"/>
          </a:xfrm>
          <a:prstGeom prst="rect">
            <a:avLst/>
          </a:prstGeom>
        </p:spPr>
      </p:pic>
      <p:pic>
        <p:nvPicPr>
          <p:cNvPr id="23" name="Graphic 22">
            <a:extLst>
              <a:ext uri="{FF2B5EF4-FFF2-40B4-BE49-F238E27FC236}">
                <a16:creationId xmlns:a16="http://schemas.microsoft.com/office/drawing/2014/main" id="{57129056-3838-ED08-CF3E-B78F5BE4519A}"/>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811538" y="3785528"/>
            <a:ext cx="417640" cy="417640"/>
          </a:xfrm>
          <a:prstGeom prst="rect">
            <a:avLst/>
          </a:prstGeom>
        </p:spPr>
      </p:pic>
      <p:pic>
        <p:nvPicPr>
          <p:cNvPr id="24" name="Graphic 23">
            <a:extLst>
              <a:ext uri="{FF2B5EF4-FFF2-40B4-BE49-F238E27FC236}">
                <a16:creationId xmlns:a16="http://schemas.microsoft.com/office/drawing/2014/main" id="{B12E8607-19D3-2B98-4524-0082D3AEEEB4}"/>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03291" y="3799212"/>
            <a:ext cx="403802" cy="403802"/>
          </a:xfrm>
          <a:prstGeom prst="rect">
            <a:avLst/>
          </a:prstGeom>
        </p:spPr>
      </p:pic>
      <p:pic>
        <p:nvPicPr>
          <p:cNvPr id="25" name="Graphic 24">
            <a:extLst>
              <a:ext uri="{FF2B5EF4-FFF2-40B4-BE49-F238E27FC236}">
                <a16:creationId xmlns:a16="http://schemas.microsoft.com/office/drawing/2014/main" id="{F2659F3E-57F2-981C-19A3-012E3507895F}"/>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012569" y="3799986"/>
            <a:ext cx="417640" cy="417640"/>
          </a:xfrm>
          <a:prstGeom prst="rect">
            <a:avLst/>
          </a:prstGeom>
        </p:spPr>
      </p:pic>
      <p:pic>
        <p:nvPicPr>
          <p:cNvPr id="26" name="Graphic 25">
            <a:extLst>
              <a:ext uri="{FF2B5EF4-FFF2-40B4-BE49-F238E27FC236}">
                <a16:creationId xmlns:a16="http://schemas.microsoft.com/office/drawing/2014/main" id="{DF73CA01-A9D1-E177-DFFD-B18B50EEF8AE}"/>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660091" y="3822418"/>
            <a:ext cx="343860" cy="343860"/>
          </a:xfrm>
          <a:prstGeom prst="rect">
            <a:avLst/>
          </a:prstGeom>
        </p:spPr>
      </p:pic>
      <p:pic>
        <p:nvPicPr>
          <p:cNvPr id="27" name="Graphic 26">
            <a:extLst>
              <a:ext uri="{FF2B5EF4-FFF2-40B4-BE49-F238E27FC236}">
                <a16:creationId xmlns:a16="http://schemas.microsoft.com/office/drawing/2014/main" id="{177F11FA-8D31-9F87-E671-B08F3E362C36}"/>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268821" y="3833204"/>
            <a:ext cx="340851" cy="340851"/>
          </a:xfrm>
          <a:prstGeom prst="rect">
            <a:avLst/>
          </a:prstGeom>
        </p:spPr>
      </p:pic>
      <p:pic>
        <p:nvPicPr>
          <p:cNvPr id="28" name="Graphic 27">
            <a:extLst>
              <a:ext uri="{FF2B5EF4-FFF2-40B4-BE49-F238E27FC236}">
                <a16:creationId xmlns:a16="http://schemas.microsoft.com/office/drawing/2014/main" id="{88D25844-4D56-BE2C-927F-A2B54CA0563F}"/>
              </a:ext>
              <a:ext uri="{C183D7F6-B498-43B3-948B-1728B52AA6E4}">
                <adec:decorative xmlns:adec="http://schemas.microsoft.com/office/drawing/2017/decorative" val="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834911" y="4390128"/>
            <a:ext cx="355583" cy="355583"/>
          </a:xfrm>
          <a:prstGeom prst="rect">
            <a:avLst/>
          </a:prstGeom>
        </p:spPr>
      </p:pic>
      <p:pic>
        <p:nvPicPr>
          <p:cNvPr id="29" name="Graphic 28">
            <a:extLst>
              <a:ext uri="{FF2B5EF4-FFF2-40B4-BE49-F238E27FC236}">
                <a16:creationId xmlns:a16="http://schemas.microsoft.com/office/drawing/2014/main" id="{AC694523-489E-1E90-E723-ACD20A3B552C}"/>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042132" y="4424511"/>
            <a:ext cx="343860" cy="343860"/>
          </a:xfrm>
          <a:prstGeom prst="rect">
            <a:avLst/>
          </a:prstGeom>
        </p:spPr>
      </p:pic>
      <p:pic>
        <p:nvPicPr>
          <p:cNvPr id="30" name="Graphic 29">
            <a:extLst>
              <a:ext uri="{FF2B5EF4-FFF2-40B4-BE49-F238E27FC236}">
                <a16:creationId xmlns:a16="http://schemas.microsoft.com/office/drawing/2014/main" id="{4BB50817-168C-62DA-AA8F-44637A01BACE}"/>
              </a:ext>
              <a:ext uri="{C183D7F6-B498-43B3-948B-1728B52AA6E4}">
                <adec:decorative xmlns:adec="http://schemas.microsoft.com/office/drawing/2017/decorative" val="1"/>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8436024" y="4416037"/>
            <a:ext cx="352334" cy="352334"/>
          </a:xfrm>
          <a:prstGeom prst="rect">
            <a:avLst/>
          </a:prstGeom>
        </p:spPr>
      </p:pic>
      <p:grpSp>
        <p:nvGrpSpPr>
          <p:cNvPr id="34" name="Group 33">
            <a:extLst>
              <a:ext uri="{FF2B5EF4-FFF2-40B4-BE49-F238E27FC236}">
                <a16:creationId xmlns:a16="http://schemas.microsoft.com/office/drawing/2014/main" id="{E5E79D7A-997C-519B-0B99-1D865B78013B}"/>
              </a:ext>
              <a:ext uri="{C183D7F6-B498-43B3-948B-1728B52AA6E4}">
                <adec:decorative xmlns:adec="http://schemas.microsoft.com/office/drawing/2017/decorative" val="1"/>
              </a:ext>
            </a:extLst>
          </p:cNvPr>
          <p:cNvGrpSpPr/>
          <p:nvPr/>
        </p:nvGrpSpPr>
        <p:grpSpPr>
          <a:xfrm>
            <a:off x="7479033" y="1337111"/>
            <a:ext cx="3484715" cy="1194826"/>
            <a:chOff x="8227909" y="1153546"/>
            <a:chExt cx="3484715" cy="1019640"/>
          </a:xfrm>
        </p:grpSpPr>
        <p:sp>
          <p:nvSpPr>
            <p:cNvPr id="33" name="Rectangle 32">
              <a:extLst>
                <a:ext uri="{FF2B5EF4-FFF2-40B4-BE49-F238E27FC236}">
                  <a16:creationId xmlns:a16="http://schemas.microsoft.com/office/drawing/2014/main" id="{A7F6967E-0140-00C0-F0F3-02749694DA2E}"/>
                </a:ext>
              </a:extLst>
            </p:cNvPr>
            <p:cNvSpPr/>
            <p:nvPr/>
          </p:nvSpPr>
          <p:spPr>
            <a:xfrm>
              <a:off x="8227909" y="1153546"/>
              <a:ext cx="3484715" cy="683726"/>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Content Placeholder 4">
              <a:extLst>
                <a:ext uri="{FF2B5EF4-FFF2-40B4-BE49-F238E27FC236}">
                  <a16:creationId xmlns:a16="http://schemas.microsoft.com/office/drawing/2014/main" id="{1220C25A-256C-FA6A-C35A-7BF01D73041F}"/>
                </a:ext>
              </a:extLst>
            </p:cNvPr>
            <p:cNvSpPr txBox="1">
              <a:spLocks/>
            </p:cNvSpPr>
            <p:nvPr/>
          </p:nvSpPr>
          <p:spPr bwMode="auto">
            <a:xfrm>
              <a:off x="8315896" y="1184363"/>
              <a:ext cx="3328393" cy="988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GB" sz="2000" b="1" dirty="0">
                  <a:solidFill>
                    <a:schemeClr val="bg1"/>
                  </a:solidFill>
                  <a:latin typeface="Calibri" panose="020F0502020204030204" pitchFamily="34" charset="0"/>
                  <a:ea typeface="Calibri" panose="020F0502020204030204" pitchFamily="34" charset="0"/>
                </a:rPr>
                <a:t>Adults should be physically active everyday</a:t>
              </a:r>
              <a:endParaRPr lang="en-GB" sz="2000" b="1" dirty="0">
                <a:solidFill>
                  <a:schemeClr val="bg1"/>
                </a:solidFill>
              </a:endParaRPr>
            </a:p>
          </p:txBody>
        </p:sp>
      </p:grpSp>
      <p:sp>
        <p:nvSpPr>
          <p:cNvPr id="41" name="TextBox 40">
            <a:extLst>
              <a:ext uri="{FF2B5EF4-FFF2-40B4-BE49-F238E27FC236}">
                <a16:creationId xmlns:a16="http://schemas.microsoft.com/office/drawing/2014/main" id="{903A9621-5608-FCC9-6F7B-98DF34825012}"/>
              </a:ext>
              <a:ext uri="{C183D7F6-B498-43B3-948B-1728B52AA6E4}">
                <adec:decorative xmlns:adec="http://schemas.microsoft.com/office/drawing/2017/decorative" val="1"/>
              </a:ext>
            </a:extLst>
          </p:cNvPr>
          <p:cNvSpPr txBox="1"/>
          <p:nvPr/>
        </p:nvSpPr>
        <p:spPr>
          <a:xfrm>
            <a:off x="7777771" y="2339440"/>
            <a:ext cx="537070" cy="246221"/>
          </a:xfrm>
          <a:prstGeom prst="rect">
            <a:avLst/>
          </a:prstGeom>
          <a:noFill/>
        </p:spPr>
        <p:txBody>
          <a:bodyPr wrap="square" rtlCol="0">
            <a:spAutoFit/>
          </a:bodyPr>
          <a:lstStyle/>
          <a:p>
            <a:r>
              <a:rPr lang="en-GB" sz="1000" b="1" dirty="0">
                <a:solidFill>
                  <a:schemeClr val="bg1"/>
                </a:solidFill>
              </a:rPr>
              <a:t>Mon</a:t>
            </a:r>
          </a:p>
        </p:txBody>
      </p:sp>
      <p:sp>
        <p:nvSpPr>
          <p:cNvPr id="46" name="TextBox 45">
            <a:extLst>
              <a:ext uri="{FF2B5EF4-FFF2-40B4-BE49-F238E27FC236}">
                <a16:creationId xmlns:a16="http://schemas.microsoft.com/office/drawing/2014/main" id="{A8720461-08F9-F576-0913-F0B5129DECCC}"/>
              </a:ext>
              <a:ext uri="{C183D7F6-B498-43B3-948B-1728B52AA6E4}">
                <adec:decorative xmlns:adec="http://schemas.microsoft.com/office/drawing/2017/decorative" val="1"/>
              </a:ext>
            </a:extLst>
          </p:cNvPr>
          <p:cNvSpPr txBox="1"/>
          <p:nvPr/>
        </p:nvSpPr>
        <p:spPr>
          <a:xfrm>
            <a:off x="8384818" y="2339440"/>
            <a:ext cx="537070" cy="246221"/>
          </a:xfrm>
          <a:prstGeom prst="rect">
            <a:avLst/>
          </a:prstGeom>
          <a:noFill/>
        </p:spPr>
        <p:txBody>
          <a:bodyPr wrap="square" rtlCol="0">
            <a:spAutoFit/>
          </a:bodyPr>
          <a:lstStyle/>
          <a:p>
            <a:r>
              <a:rPr lang="en-GB" sz="1000" b="1" dirty="0">
                <a:solidFill>
                  <a:schemeClr val="bg1"/>
                </a:solidFill>
              </a:rPr>
              <a:t>Tue</a:t>
            </a:r>
          </a:p>
        </p:txBody>
      </p:sp>
      <p:sp>
        <p:nvSpPr>
          <p:cNvPr id="47" name="TextBox 46">
            <a:extLst>
              <a:ext uri="{FF2B5EF4-FFF2-40B4-BE49-F238E27FC236}">
                <a16:creationId xmlns:a16="http://schemas.microsoft.com/office/drawing/2014/main" id="{BCFD04B4-8CED-B543-19FD-AF2461624578}"/>
              </a:ext>
              <a:ext uri="{C183D7F6-B498-43B3-948B-1728B52AA6E4}">
                <adec:decorative xmlns:adec="http://schemas.microsoft.com/office/drawing/2017/decorative" val="1"/>
              </a:ext>
            </a:extLst>
          </p:cNvPr>
          <p:cNvSpPr txBox="1"/>
          <p:nvPr/>
        </p:nvSpPr>
        <p:spPr>
          <a:xfrm>
            <a:off x="8991865" y="2339440"/>
            <a:ext cx="537070" cy="246221"/>
          </a:xfrm>
          <a:prstGeom prst="rect">
            <a:avLst/>
          </a:prstGeom>
          <a:noFill/>
        </p:spPr>
        <p:txBody>
          <a:bodyPr wrap="square" rtlCol="0">
            <a:spAutoFit/>
          </a:bodyPr>
          <a:lstStyle/>
          <a:p>
            <a:r>
              <a:rPr lang="en-GB" sz="1000" b="1" dirty="0">
                <a:solidFill>
                  <a:schemeClr val="bg1"/>
                </a:solidFill>
              </a:rPr>
              <a:t>Wed</a:t>
            </a:r>
          </a:p>
        </p:txBody>
      </p:sp>
      <p:sp>
        <p:nvSpPr>
          <p:cNvPr id="48" name="TextBox 47">
            <a:extLst>
              <a:ext uri="{FF2B5EF4-FFF2-40B4-BE49-F238E27FC236}">
                <a16:creationId xmlns:a16="http://schemas.microsoft.com/office/drawing/2014/main" id="{98568CF2-4D7B-7C59-AFB8-BAA23FEA5797}"/>
              </a:ext>
              <a:ext uri="{C183D7F6-B498-43B3-948B-1728B52AA6E4}">
                <adec:decorative xmlns:adec="http://schemas.microsoft.com/office/drawing/2017/decorative" val="1"/>
              </a:ext>
            </a:extLst>
          </p:cNvPr>
          <p:cNvSpPr txBox="1"/>
          <p:nvPr/>
        </p:nvSpPr>
        <p:spPr>
          <a:xfrm>
            <a:off x="9598912" y="2339440"/>
            <a:ext cx="537070" cy="246221"/>
          </a:xfrm>
          <a:prstGeom prst="rect">
            <a:avLst/>
          </a:prstGeom>
          <a:noFill/>
        </p:spPr>
        <p:txBody>
          <a:bodyPr wrap="square" rtlCol="0">
            <a:spAutoFit/>
          </a:bodyPr>
          <a:lstStyle/>
          <a:p>
            <a:r>
              <a:rPr lang="en-GB" sz="1000" b="1" dirty="0">
                <a:solidFill>
                  <a:schemeClr val="bg1"/>
                </a:solidFill>
              </a:rPr>
              <a:t>Thu</a:t>
            </a:r>
          </a:p>
        </p:txBody>
      </p:sp>
      <p:sp>
        <p:nvSpPr>
          <p:cNvPr id="49" name="TextBox 48">
            <a:extLst>
              <a:ext uri="{FF2B5EF4-FFF2-40B4-BE49-F238E27FC236}">
                <a16:creationId xmlns:a16="http://schemas.microsoft.com/office/drawing/2014/main" id="{96E58CC6-0431-C439-87B4-366A5FD81B76}"/>
              </a:ext>
              <a:ext uri="{C183D7F6-B498-43B3-948B-1728B52AA6E4}">
                <adec:decorative xmlns:adec="http://schemas.microsoft.com/office/drawing/2017/decorative" val="1"/>
              </a:ext>
            </a:extLst>
          </p:cNvPr>
          <p:cNvSpPr txBox="1"/>
          <p:nvPr/>
        </p:nvSpPr>
        <p:spPr>
          <a:xfrm>
            <a:off x="10205959" y="2339440"/>
            <a:ext cx="537070" cy="246221"/>
          </a:xfrm>
          <a:prstGeom prst="rect">
            <a:avLst/>
          </a:prstGeom>
          <a:noFill/>
        </p:spPr>
        <p:txBody>
          <a:bodyPr wrap="square" rtlCol="0">
            <a:spAutoFit/>
          </a:bodyPr>
          <a:lstStyle/>
          <a:p>
            <a:r>
              <a:rPr lang="en-GB" sz="1000" b="1" dirty="0">
                <a:solidFill>
                  <a:schemeClr val="bg1"/>
                </a:solidFill>
              </a:rPr>
              <a:t>Fri</a:t>
            </a:r>
          </a:p>
        </p:txBody>
      </p:sp>
    </p:spTree>
    <p:extLst>
      <p:ext uri="{BB962C8B-B14F-4D97-AF65-F5344CB8AC3E}">
        <p14:creationId xmlns:p14="http://schemas.microsoft.com/office/powerpoint/2010/main" val="4091043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777EE-6DAA-EAAA-1C8E-90EE0D17A5E7}"/>
              </a:ext>
            </a:extLst>
          </p:cNvPr>
          <p:cNvSpPr>
            <a:spLocks noGrp="1"/>
          </p:cNvSpPr>
          <p:nvPr>
            <p:ph type="title"/>
          </p:nvPr>
        </p:nvSpPr>
        <p:spPr>
          <a:xfrm>
            <a:off x="609600" y="274638"/>
            <a:ext cx="10972800" cy="1143000"/>
          </a:xfrm>
        </p:spPr>
        <p:txBody>
          <a:bodyPr wrap="square" anchor="ctr">
            <a:normAutofit/>
          </a:bodyPr>
          <a:lstStyle/>
          <a:p>
            <a:r>
              <a:rPr lang="en-GB" dirty="0"/>
              <a:t>Physical Activity &amp; Inactivity in Kent</a:t>
            </a:r>
          </a:p>
        </p:txBody>
      </p:sp>
      <p:pic>
        <p:nvPicPr>
          <p:cNvPr id="5" name="Picture 4" descr="Map of physical activity levels in adults between April 2021 and March 2022. District councils and unitary authority boundaries in Kent and Medway and immediate surrounding areas. The map is shaded red, amber and green depending on how the area compares statistically with the England average. Gravesham Borough Council and Folkestone &amp; Hythe District Council are shown as red (worse). Canterbury, Maidstone, and Tunbridge Wells are green (better). All the other districts in Kent and Medway Council are similar to the England average.">
            <a:extLst>
              <a:ext uri="{FF2B5EF4-FFF2-40B4-BE49-F238E27FC236}">
                <a16:creationId xmlns:a16="http://schemas.microsoft.com/office/drawing/2014/main" id="{257B2D2F-6F2C-4CD0-CEE9-92CE818DFB5D}"/>
              </a:ext>
            </a:extLst>
          </p:cNvPr>
          <p:cNvPicPr>
            <a:picLocks noChangeAspect="1"/>
          </p:cNvPicPr>
          <p:nvPr/>
        </p:nvPicPr>
        <p:blipFill>
          <a:blip r:embed="rId3"/>
          <a:stretch>
            <a:fillRect/>
          </a:stretch>
        </p:blipFill>
        <p:spPr>
          <a:xfrm>
            <a:off x="609600" y="1556792"/>
            <a:ext cx="5384800" cy="3473195"/>
          </a:xfrm>
          <a:prstGeom prst="rect">
            <a:avLst/>
          </a:prstGeom>
          <a:noFill/>
        </p:spPr>
      </p:pic>
      <p:sp>
        <p:nvSpPr>
          <p:cNvPr id="3" name="Content Placeholder 2">
            <a:extLst>
              <a:ext uri="{FF2B5EF4-FFF2-40B4-BE49-F238E27FC236}">
                <a16:creationId xmlns:a16="http://schemas.microsoft.com/office/drawing/2014/main" id="{1344CB1C-2E0F-6E93-EF3B-033045646A07}"/>
              </a:ext>
            </a:extLst>
          </p:cNvPr>
          <p:cNvSpPr>
            <a:spLocks noGrp="1"/>
          </p:cNvSpPr>
          <p:nvPr>
            <p:ph sz="half" idx="2"/>
          </p:nvPr>
        </p:nvSpPr>
        <p:spPr>
          <a:xfrm>
            <a:off x="6197600" y="1600201"/>
            <a:ext cx="5384800" cy="4525963"/>
          </a:xfrm>
        </p:spPr>
        <p:txBody>
          <a:bodyPr wrap="square" anchor="t">
            <a:normAutofit fontScale="92500" lnSpcReduction="20000"/>
          </a:bodyPr>
          <a:lstStyle/>
          <a:p>
            <a:r>
              <a:rPr lang="en-GB" dirty="0"/>
              <a:t>In Kent, 68% of adults were physically active similar to England average (67%)</a:t>
            </a:r>
          </a:p>
          <a:p>
            <a:r>
              <a:rPr lang="en-GB" dirty="0"/>
              <a:t>Gravesham and Folkestone &amp; Hythe significantly lower than England average (~62%)</a:t>
            </a:r>
          </a:p>
          <a:p>
            <a:r>
              <a:rPr lang="en-GB" dirty="0"/>
              <a:t>Association of lower levels of physical activity with age and deprivation</a:t>
            </a:r>
          </a:p>
          <a:p>
            <a:r>
              <a:rPr lang="en-GB" dirty="0"/>
              <a:t>Men (70%) more active than women (59%)</a:t>
            </a:r>
          </a:p>
          <a:p>
            <a:r>
              <a:rPr lang="en-GB" dirty="0"/>
              <a:t>Disabled people half as likely to be active</a:t>
            </a:r>
          </a:p>
          <a:p>
            <a:endParaRPr lang="en-GB" dirty="0"/>
          </a:p>
          <a:p>
            <a:pPr lvl="1"/>
            <a:endParaRPr lang="en-GB" sz="2700" dirty="0"/>
          </a:p>
        </p:txBody>
      </p:sp>
      <p:sp>
        <p:nvSpPr>
          <p:cNvPr id="6" name="TextBox 5">
            <a:extLst>
              <a:ext uri="{FF2B5EF4-FFF2-40B4-BE49-F238E27FC236}">
                <a16:creationId xmlns:a16="http://schemas.microsoft.com/office/drawing/2014/main" id="{C1856E0C-4E5E-4421-8663-27591556146B}"/>
              </a:ext>
            </a:extLst>
          </p:cNvPr>
          <p:cNvSpPr txBox="1"/>
          <p:nvPr/>
        </p:nvSpPr>
        <p:spPr>
          <a:xfrm>
            <a:off x="609600" y="5163463"/>
            <a:ext cx="5384800" cy="646331"/>
          </a:xfrm>
          <a:prstGeom prst="rect">
            <a:avLst/>
          </a:prstGeom>
          <a:noFill/>
        </p:spPr>
        <p:txBody>
          <a:bodyPr wrap="square" rtlCol="0">
            <a:spAutoFit/>
          </a:bodyPr>
          <a:lstStyle/>
          <a:p>
            <a:r>
              <a:rPr lang="en-GB" sz="1400" dirty="0"/>
              <a:t>Physically active adults 2021/22 by district and unitary authority</a:t>
            </a:r>
          </a:p>
          <a:p>
            <a:r>
              <a:rPr lang="en-GB" sz="1100" dirty="0"/>
              <a:t>Source: </a:t>
            </a:r>
            <a:r>
              <a:rPr lang="en-GB" sz="1100" b="0" i="0" dirty="0">
                <a:solidFill>
                  <a:srgbClr val="0B0C0C"/>
                </a:solidFill>
                <a:effectLst/>
                <a:latin typeface="Arial" panose="020B0604020202020204" pitchFamily="34" charset="0"/>
              </a:rPr>
              <a:t>Office for Health Improvement &amp; Disparities. Public Health Profiles. [2023-10-13] </a:t>
            </a:r>
            <a:r>
              <a:rPr lang="en-GB" sz="1100" b="0" i="0" u="sng" dirty="0">
                <a:solidFill>
                  <a:srgbClr val="2E3191"/>
                </a:solidFill>
                <a:effectLst/>
                <a:latin typeface="Arial" panose="020B0604020202020204" pitchFamily="34" charset="0"/>
                <a:hlinkClick r:id="rId4"/>
              </a:rPr>
              <a:t>https://fingertips.phe.org.uk</a:t>
            </a:r>
            <a:r>
              <a:rPr lang="en-GB" sz="1100" b="0" i="0" dirty="0">
                <a:solidFill>
                  <a:srgbClr val="0B0C0C"/>
                </a:solidFill>
                <a:effectLst/>
                <a:latin typeface="Arial" panose="020B0604020202020204" pitchFamily="34" charset="0"/>
              </a:rPr>
              <a:t> © Crown copyright [2023]</a:t>
            </a:r>
            <a:endParaRPr lang="en-GB" sz="1100" dirty="0"/>
          </a:p>
        </p:txBody>
      </p:sp>
    </p:spTree>
    <p:extLst>
      <p:ext uri="{BB962C8B-B14F-4D97-AF65-F5344CB8AC3E}">
        <p14:creationId xmlns:p14="http://schemas.microsoft.com/office/powerpoint/2010/main" val="2228800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E4B4-F69F-D720-AE51-86ED4816436E}"/>
              </a:ext>
            </a:extLst>
          </p:cNvPr>
          <p:cNvSpPr>
            <a:spLocks noGrp="1"/>
          </p:cNvSpPr>
          <p:nvPr>
            <p:ph type="title"/>
          </p:nvPr>
        </p:nvSpPr>
        <p:spPr/>
        <p:txBody>
          <a:bodyPr/>
          <a:lstStyle/>
          <a:p>
            <a:r>
              <a:rPr lang="en-GB" dirty="0"/>
              <a:t>Benefits of physical activity</a:t>
            </a:r>
          </a:p>
        </p:txBody>
      </p:sp>
      <p:sp>
        <p:nvSpPr>
          <p:cNvPr id="12" name="TextBox 11">
            <a:extLst>
              <a:ext uri="{FF2B5EF4-FFF2-40B4-BE49-F238E27FC236}">
                <a16:creationId xmlns:a16="http://schemas.microsoft.com/office/drawing/2014/main" id="{F8AB3FCF-9503-483D-BA95-D1A6EC5890D2}"/>
              </a:ext>
            </a:extLst>
          </p:cNvPr>
          <p:cNvSpPr txBox="1"/>
          <p:nvPr/>
        </p:nvSpPr>
        <p:spPr>
          <a:xfrm>
            <a:off x="335360" y="1650550"/>
            <a:ext cx="2535916" cy="461665"/>
          </a:xfrm>
          <a:prstGeom prst="rect">
            <a:avLst/>
          </a:prstGeom>
          <a:noFill/>
        </p:spPr>
        <p:txBody>
          <a:bodyPr wrap="square" rtlCol="0">
            <a:spAutoFit/>
          </a:bodyPr>
          <a:lstStyle/>
          <a:p>
            <a:r>
              <a:rPr lang="en-GB" sz="2400" dirty="0"/>
              <a:t>Mental health</a:t>
            </a:r>
          </a:p>
        </p:txBody>
      </p:sp>
      <p:sp>
        <p:nvSpPr>
          <p:cNvPr id="13" name="TextBox 12">
            <a:extLst>
              <a:ext uri="{FF2B5EF4-FFF2-40B4-BE49-F238E27FC236}">
                <a16:creationId xmlns:a16="http://schemas.microsoft.com/office/drawing/2014/main" id="{EF7D1EA9-B569-8CC0-F6C1-EC1F8389CE79}"/>
              </a:ext>
            </a:extLst>
          </p:cNvPr>
          <p:cNvSpPr txBox="1"/>
          <p:nvPr/>
        </p:nvSpPr>
        <p:spPr>
          <a:xfrm>
            <a:off x="843110" y="2224919"/>
            <a:ext cx="2952328" cy="400110"/>
          </a:xfrm>
          <a:prstGeom prst="rect">
            <a:avLst/>
          </a:prstGeom>
          <a:noFill/>
        </p:spPr>
        <p:txBody>
          <a:bodyPr wrap="square" rtlCol="0">
            <a:spAutoFit/>
          </a:bodyPr>
          <a:lstStyle/>
          <a:p>
            <a:r>
              <a:rPr lang="en-GB" sz="2000" dirty="0"/>
              <a:t>Self-esteem and mood</a:t>
            </a:r>
          </a:p>
        </p:txBody>
      </p:sp>
      <p:sp>
        <p:nvSpPr>
          <p:cNvPr id="14" name="TextBox 13">
            <a:extLst>
              <a:ext uri="{FF2B5EF4-FFF2-40B4-BE49-F238E27FC236}">
                <a16:creationId xmlns:a16="http://schemas.microsoft.com/office/drawing/2014/main" id="{53758E26-81E9-CFA7-F11E-F8E3B82174B8}"/>
              </a:ext>
            </a:extLst>
          </p:cNvPr>
          <p:cNvSpPr txBox="1"/>
          <p:nvPr/>
        </p:nvSpPr>
        <p:spPr>
          <a:xfrm>
            <a:off x="843110" y="2687517"/>
            <a:ext cx="2952328" cy="400110"/>
          </a:xfrm>
          <a:prstGeom prst="rect">
            <a:avLst/>
          </a:prstGeom>
          <a:noFill/>
        </p:spPr>
        <p:txBody>
          <a:bodyPr wrap="square" rtlCol="0">
            <a:spAutoFit/>
          </a:bodyPr>
          <a:lstStyle/>
          <a:p>
            <a:r>
              <a:rPr lang="en-GB" sz="2000" dirty="0"/>
              <a:t>Sleep quality</a:t>
            </a:r>
          </a:p>
        </p:txBody>
      </p:sp>
      <p:sp>
        <p:nvSpPr>
          <p:cNvPr id="15" name="TextBox 14">
            <a:extLst>
              <a:ext uri="{FF2B5EF4-FFF2-40B4-BE49-F238E27FC236}">
                <a16:creationId xmlns:a16="http://schemas.microsoft.com/office/drawing/2014/main" id="{64196299-F42A-A64B-4413-22C558667A67}"/>
              </a:ext>
            </a:extLst>
          </p:cNvPr>
          <p:cNvSpPr txBox="1"/>
          <p:nvPr/>
        </p:nvSpPr>
        <p:spPr>
          <a:xfrm>
            <a:off x="843110" y="4011161"/>
            <a:ext cx="2952328" cy="707886"/>
          </a:xfrm>
          <a:prstGeom prst="rect">
            <a:avLst/>
          </a:prstGeom>
          <a:noFill/>
        </p:spPr>
        <p:txBody>
          <a:bodyPr wrap="square" rtlCol="0">
            <a:spAutoFit/>
          </a:bodyPr>
          <a:lstStyle/>
          <a:p>
            <a:r>
              <a:rPr lang="en-GB" sz="2000" dirty="0"/>
              <a:t>Loneliness and social isolation</a:t>
            </a:r>
          </a:p>
        </p:txBody>
      </p:sp>
      <p:sp>
        <p:nvSpPr>
          <p:cNvPr id="21" name="TextBox 20">
            <a:extLst>
              <a:ext uri="{FF2B5EF4-FFF2-40B4-BE49-F238E27FC236}">
                <a16:creationId xmlns:a16="http://schemas.microsoft.com/office/drawing/2014/main" id="{8F123D63-3434-9E02-A960-F857A85B8CBF}"/>
              </a:ext>
            </a:extLst>
          </p:cNvPr>
          <p:cNvSpPr txBox="1"/>
          <p:nvPr/>
        </p:nvSpPr>
        <p:spPr>
          <a:xfrm>
            <a:off x="843110" y="4705738"/>
            <a:ext cx="1724498" cy="400110"/>
          </a:xfrm>
          <a:prstGeom prst="rect">
            <a:avLst/>
          </a:prstGeom>
          <a:noFill/>
        </p:spPr>
        <p:txBody>
          <a:bodyPr wrap="square" rtlCol="0">
            <a:spAutoFit/>
          </a:bodyPr>
          <a:lstStyle/>
          <a:p>
            <a:r>
              <a:rPr lang="en-GB" sz="2000" dirty="0"/>
              <a:t>Anxiety</a:t>
            </a:r>
          </a:p>
        </p:txBody>
      </p:sp>
      <p:sp>
        <p:nvSpPr>
          <p:cNvPr id="19" name="TextBox 18">
            <a:extLst>
              <a:ext uri="{FF2B5EF4-FFF2-40B4-BE49-F238E27FC236}">
                <a16:creationId xmlns:a16="http://schemas.microsoft.com/office/drawing/2014/main" id="{A7593A75-092D-E997-2D9F-809AA73E17A7}"/>
              </a:ext>
            </a:extLst>
          </p:cNvPr>
          <p:cNvSpPr txBox="1"/>
          <p:nvPr/>
        </p:nvSpPr>
        <p:spPr>
          <a:xfrm>
            <a:off x="843110" y="5154019"/>
            <a:ext cx="2952328" cy="400110"/>
          </a:xfrm>
          <a:prstGeom prst="rect">
            <a:avLst/>
          </a:prstGeom>
          <a:noFill/>
        </p:spPr>
        <p:txBody>
          <a:bodyPr wrap="square" rtlCol="0">
            <a:spAutoFit/>
          </a:bodyPr>
          <a:lstStyle/>
          <a:p>
            <a:r>
              <a:rPr lang="en-GB" sz="2000" dirty="0"/>
              <a:t>Depression</a:t>
            </a:r>
          </a:p>
        </p:txBody>
      </p:sp>
      <p:grpSp>
        <p:nvGrpSpPr>
          <p:cNvPr id="36" name="Group 35" descr="Arrow pointing down and says -30% all-cause mortality">
            <a:extLst>
              <a:ext uri="{FF2B5EF4-FFF2-40B4-BE49-F238E27FC236}">
                <a16:creationId xmlns:a16="http://schemas.microsoft.com/office/drawing/2014/main" id="{274AAEBA-57D7-54AD-6CD6-A9D4D79A0691}"/>
              </a:ext>
            </a:extLst>
          </p:cNvPr>
          <p:cNvGrpSpPr/>
          <p:nvPr/>
        </p:nvGrpSpPr>
        <p:grpSpPr>
          <a:xfrm>
            <a:off x="4132783" y="1762413"/>
            <a:ext cx="2897636" cy="3563842"/>
            <a:chOff x="4355397" y="1885182"/>
            <a:chExt cx="3033476" cy="3468963"/>
          </a:xfrm>
        </p:grpSpPr>
        <p:sp>
          <p:nvSpPr>
            <p:cNvPr id="35" name="Arrow: Right 34">
              <a:extLst>
                <a:ext uri="{FF2B5EF4-FFF2-40B4-BE49-F238E27FC236}">
                  <a16:creationId xmlns:a16="http://schemas.microsoft.com/office/drawing/2014/main" id="{69A2747D-E18B-C519-474A-684354D56AE1}"/>
                </a:ext>
              </a:extLst>
            </p:cNvPr>
            <p:cNvSpPr/>
            <p:nvPr/>
          </p:nvSpPr>
          <p:spPr>
            <a:xfrm rot="5400000">
              <a:off x="4137653" y="2102926"/>
              <a:ext cx="3468963" cy="3033476"/>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9" name="TextBox 8">
              <a:extLst>
                <a:ext uri="{FF2B5EF4-FFF2-40B4-BE49-F238E27FC236}">
                  <a16:creationId xmlns:a16="http://schemas.microsoft.com/office/drawing/2014/main" id="{33636EF4-86BE-9570-4B49-D46FBE1446FB}"/>
                </a:ext>
              </a:extLst>
            </p:cNvPr>
            <p:cNvSpPr txBox="1"/>
            <p:nvPr/>
          </p:nvSpPr>
          <p:spPr>
            <a:xfrm>
              <a:off x="4950597" y="2717046"/>
              <a:ext cx="1819466" cy="1815882"/>
            </a:xfrm>
            <a:prstGeom prst="rect">
              <a:avLst/>
            </a:prstGeom>
            <a:noFill/>
          </p:spPr>
          <p:txBody>
            <a:bodyPr wrap="square" rtlCol="0">
              <a:spAutoFit/>
            </a:bodyPr>
            <a:lstStyle/>
            <a:p>
              <a:pPr algn="ctr"/>
              <a:r>
                <a:rPr lang="en-GB" sz="2800" b="1" dirty="0">
                  <a:solidFill>
                    <a:schemeClr val="bg1"/>
                  </a:solidFill>
                </a:rPr>
                <a:t>-30% </a:t>
              </a:r>
            </a:p>
            <a:p>
              <a:pPr algn="ctr"/>
              <a:r>
                <a:rPr lang="en-GB" sz="2800" b="1" dirty="0">
                  <a:solidFill>
                    <a:schemeClr val="bg1"/>
                  </a:solidFill>
                </a:rPr>
                <a:t>all- </a:t>
              </a:r>
            </a:p>
            <a:p>
              <a:pPr algn="ctr"/>
              <a:r>
                <a:rPr lang="en-GB" sz="2800" b="1" dirty="0">
                  <a:solidFill>
                    <a:schemeClr val="bg1"/>
                  </a:solidFill>
                </a:rPr>
                <a:t>cause mortality</a:t>
              </a:r>
            </a:p>
          </p:txBody>
        </p:sp>
      </p:grpSp>
      <p:sp>
        <p:nvSpPr>
          <p:cNvPr id="6" name="TextBox 5">
            <a:extLst>
              <a:ext uri="{FF2B5EF4-FFF2-40B4-BE49-F238E27FC236}">
                <a16:creationId xmlns:a16="http://schemas.microsoft.com/office/drawing/2014/main" id="{5B822043-4053-CBD5-77F8-1695D44219DA}"/>
              </a:ext>
            </a:extLst>
          </p:cNvPr>
          <p:cNvSpPr txBox="1"/>
          <p:nvPr/>
        </p:nvSpPr>
        <p:spPr>
          <a:xfrm>
            <a:off x="7446677" y="1650550"/>
            <a:ext cx="3779366" cy="461665"/>
          </a:xfrm>
          <a:prstGeom prst="rect">
            <a:avLst/>
          </a:prstGeom>
          <a:noFill/>
        </p:spPr>
        <p:txBody>
          <a:bodyPr wrap="square" rtlCol="0">
            <a:spAutoFit/>
          </a:bodyPr>
          <a:lstStyle/>
          <a:p>
            <a:r>
              <a:rPr lang="en-GB" sz="2400" dirty="0"/>
              <a:t>Other long-term conditions</a:t>
            </a:r>
          </a:p>
        </p:txBody>
      </p:sp>
      <p:sp>
        <p:nvSpPr>
          <p:cNvPr id="16" name="TextBox 15">
            <a:extLst>
              <a:ext uri="{FF2B5EF4-FFF2-40B4-BE49-F238E27FC236}">
                <a16:creationId xmlns:a16="http://schemas.microsoft.com/office/drawing/2014/main" id="{8FBF4C2A-E734-A788-38EC-09F7608B92CA}"/>
              </a:ext>
            </a:extLst>
          </p:cNvPr>
          <p:cNvSpPr txBox="1"/>
          <p:nvPr/>
        </p:nvSpPr>
        <p:spPr>
          <a:xfrm>
            <a:off x="7968208" y="2177159"/>
            <a:ext cx="3779365" cy="400110"/>
          </a:xfrm>
          <a:prstGeom prst="rect">
            <a:avLst/>
          </a:prstGeom>
          <a:noFill/>
        </p:spPr>
        <p:txBody>
          <a:bodyPr wrap="square" rtlCol="0">
            <a:spAutoFit/>
          </a:bodyPr>
          <a:lstStyle/>
          <a:p>
            <a:r>
              <a:rPr lang="en-GB" sz="2000" dirty="0"/>
              <a:t>-30-40% risk of diabetes</a:t>
            </a:r>
          </a:p>
        </p:txBody>
      </p:sp>
      <p:sp>
        <p:nvSpPr>
          <p:cNvPr id="17" name="TextBox 16">
            <a:extLst>
              <a:ext uri="{FF2B5EF4-FFF2-40B4-BE49-F238E27FC236}">
                <a16:creationId xmlns:a16="http://schemas.microsoft.com/office/drawing/2014/main" id="{07B24BCD-14F1-ABEB-FE9C-AA7855CA789F}"/>
              </a:ext>
            </a:extLst>
          </p:cNvPr>
          <p:cNvSpPr txBox="1"/>
          <p:nvPr/>
        </p:nvSpPr>
        <p:spPr>
          <a:xfrm>
            <a:off x="7968208" y="2621573"/>
            <a:ext cx="3779365" cy="400110"/>
          </a:xfrm>
          <a:prstGeom prst="rect">
            <a:avLst/>
          </a:prstGeom>
          <a:noFill/>
        </p:spPr>
        <p:txBody>
          <a:bodyPr wrap="square" rtlCol="0">
            <a:spAutoFit/>
          </a:bodyPr>
          <a:lstStyle/>
          <a:p>
            <a:r>
              <a:rPr lang="en-GB" sz="2000" dirty="0"/>
              <a:t>-30% risk of colon cancer</a:t>
            </a:r>
          </a:p>
        </p:txBody>
      </p:sp>
      <p:sp>
        <p:nvSpPr>
          <p:cNvPr id="10" name="TextBox 9">
            <a:extLst>
              <a:ext uri="{FF2B5EF4-FFF2-40B4-BE49-F238E27FC236}">
                <a16:creationId xmlns:a16="http://schemas.microsoft.com/office/drawing/2014/main" id="{F348B2E3-0A15-1DAE-242F-1DCEFEC4E49F}"/>
              </a:ext>
            </a:extLst>
          </p:cNvPr>
          <p:cNvSpPr txBox="1"/>
          <p:nvPr/>
        </p:nvSpPr>
        <p:spPr>
          <a:xfrm>
            <a:off x="7968208" y="3065988"/>
            <a:ext cx="3600097" cy="400110"/>
          </a:xfrm>
          <a:prstGeom prst="rect">
            <a:avLst/>
          </a:prstGeom>
          <a:noFill/>
        </p:spPr>
        <p:txBody>
          <a:bodyPr wrap="square" rtlCol="0">
            <a:spAutoFit/>
          </a:bodyPr>
          <a:lstStyle/>
          <a:p>
            <a:r>
              <a:rPr lang="en-GB" sz="2000" dirty="0"/>
              <a:t>-20% risk of breast cancer</a:t>
            </a:r>
          </a:p>
        </p:txBody>
      </p:sp>
      <p:sp>
        <p:nvSpPr>
          <p:cNvPr id="18" name="TextBox 17">
            <a:extLst>
              <a:ext uri="{FF2B5EF4-FFF2-40B4-BE49-F238E27FC236}">
                <a16:creationId xmlns:a16="http://schemas.microsoft.com/office/drawing/2014/main" id="{8ABBB4ED-4890-4032-A595-72ACD58A16D5}"/>
              </a:ext>
            </a:extLst>
          </p:cNvPr>
          <p:cNvSpPr txBox="1"/>
          <p:nvPr/>
        </p:nvSpPr>
        <p:spPr>
          <a:xfrm>
            <a:off x="7968208" y="3507656"/>
            <a:ext cx="3909590" cy="1015663"/>
          </a:xfrm>
          <a:prstGeom prst="rect">
            <a:avLst/>
          </a:prstGeom>
          <a:noFill/>
        </p:spPr>
        <p:txBody>
          <a:bodyPr wrap="square" rtlCol="0">
            <a:spAutoFit/>
          </a:bodyPr>
          <a:lstStyle/>
          <a:p>
            <a:r>
              <a:rPr lang="en-GB" sz="2000" dirty="0"/>
              <a:t>-20-35% risk of cardiovascular disease, coronary heart disease, stroke</a:t>
            </a:r>
          </a:p>
        </p:txBody>
      </p:sp>
      <p:sp>
        <p:nvSpPr>
          <p:cNvPr id="20" name="TextBox 19">
            <a:extLst>
              <a:ext uri="{FF2B5EF4-FFF2-40B4-BE49-F238E27FC236}">
                <a16:creationId xmlns:a16="http://schemas.microsoft.com/office/drawing/2014/main" id="{C1BB5EC3-C9F2-83B8-04BF-AD8D93105CB6}"/>
              </a:ext>
            </a:extLst>
          </p:cNvPr>
          <p:cNvSpPr txBox="1"/>
          <p:nvPr/>
        </p:nvSpPr>
        <p:spPr>
          <a:xfrm>
            <a:off x="7968208" y="4830281"/>
            <a:ext cx="2952328" cy="400110"/>
          </a:xfrm>
          <a:prstGeom prst="rect">
            <a:avLst/>
          </a:prstGeom>
          <a:noFill/>
        </p:spPr>
        <p:txBody>
          <a:bodyPr wrap="square" rtlCol="0">
            <a:spAutoFit/>
          </a:bodyPr>
          <a:lstStyle/>
          <a:p>
            <a:r>
              <a:rPr lang="en-GB" sz="2000" dirty="0"/>
              <a:t>Dementia</a:t>
            </a:r>
          </a:p>
        </p:txBody>
      </p:sp>
      <p:sp>
        <p:nvSpPr>
          <p:cNvPr id="7" name="TextBox 6">
            <a:extLst>
              <a:ext uri="{FF2B5EF4-FFF2-40B4-BE49-F238E27FC236}">
                <a16:creationId xmlns:a16="http://schemas.microsoft.com/office/drawing/2014/main" id="{753563A9-FBB1-123F-F39E-1B8A367F1913}"/>
              </a:ext>
            </a:extLst>
          </p:cNvPr>
          <p:cNvSpPr txBox="1"/>
          <p:nvPr/>
        </p:nvSpPr>
        <p:spPr>
          <a:xfrm>
            <a:off x="7968208" y="5225644"/>
            <a:ext cx="2736304" cy="400110"/>
          </a:xfrm>
          <a:prstGeom prst="rect">
            <a:avLst/>
          </a:prstGeom>
          <a:noFill/>
        </p:spPr>
        <p:txBody>
          <a:bodyPr wrap="square" rtlCol="0">
            <a:spAutoFit/>
          </a:bodyPr>
          <a:lstStyle/>
          <a:p>
            <a:r>
              <a:rPr lang="en-GB" sz="2000" dirty="0"/>
              <a:t>-30% risk of falls</a:t>
            </a:r>
          </a:p>
        </p:txBody>
      </p:sp>
      <p:sp>
        <p:nvSpPr>
          <p:cNvPr id="5" name="TextBox 4">
            <a:extLst>
              <a:ext uri="{FF2B5EF4-FFF2-40B4-BE49-F238E27FC236}">
                <a16:creationId xmlns:a16="http://schemas.microsoft.com/office/drawing/2014/main" id="{AAA7845C-93B6-AA3C-1F0D-8F5F7C44B8A4}"/>
              </a:ext>
            </a:extLst>
          </p:cNvPr>
          <p:cNvSpPr txBox="1"/>
          <p:nvPr/>
        </p:nvSpPr>
        <p:spPr>
          <a:xfrm>
            <a:off x="7968208" y="5621007"/>
            <a:ext cx="2736304" cy="400110"/>
          </a:xfrm>
          <a:prstGeom prst="rect">
            <a:avLst/>
          </a:prstGeom>
          <a:noFill/>
        </p:spPr>
        <p:txBody>
          <a:bodyPr wrap="square" rtlCol="0">
            <a:spAutoFit/>
          </a:bodyPr>
          <a:lstStyle/>
          <a:p>
            <a:r>
              <a:rPr lang="en-GB" sz="2000" dirty="0"/>
              <a:t>Physical decline </a:t>
            </a:r>
          </a:p>
        </p:txBody>
      </p:sp>
      <p:sp>
        <p:nvSpPr>
          <p:cNvPr id="24" name="Arrow: Right 23">
            <a:extLst>
              <a:ext uri="{FF2B5EF4-FFF2-40B4-BE49-F238E27FC236}">
                <a16:creationId xmlns:a16="http://schemas.microsoft.com/office/drawing/2014/main" id="{A1C96A36-CF52-1E55-03EE-ED94BC8CC966}"/>
              </a:ext>
              <a:ext uri="{C183D7F6-B498-43B3-948B-1728B52AA6E4}">
                <adec:decorative xmlns:adec="http://schemas.microsoft.com/office/drawing/2017/decorative" val="1"/>
              </a:ext>
            </a:extLst>
          </p:cNvPr>
          <p:cNvSpPr/>
          <p:nvPr/>
        </p:nvSpPr>
        <p:spPr>
          <a:xfrm rot="16200000">
            <a:off x="58931" y="2759292"/>
            <a:ext cx="1252298" cy="24443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5" name="Arrow: Right 24">
            <a:extLst>
              <a:ext uri="{FF2B5EF4-FFF2-40B4-BE49-F238E27FC236}">
                <a16:creationId xmlns:a16="http://schemas.microsoft.com/office/drawing/2014/main" id="{6A17B25B-EAD9-3E89-BF80-DEF2F3AC4F00}"/>
              </a:ext>
              <a:ext uri="{C183D7F6-B498-43B3-948B-1728B52AA6E4}">
                <adec:decorative xmlns:adec="http://schemas.microsoft.com/office/drawing/2017/decorative" val="1"/>
              </a:ext>
            </a:extLst>
          </p:cNvPr>
          <p:cNvSpPr/>
          <p:nvPr/>
        </p:nvSpPr>
        <p:spPr>
          <a:xfrm rot="5400000">
            <a:off x="10482" y="4676669"/>
            <a:ext cx="1349193" cy="244433"/>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31" name="Arrow: Right 30">
            <a:extLst>
              <a:ext uri="{FF2B5EF4-FFF2-40B4-BE49-F238E27FC236}">
                <a16:creationId xmlns:a16="http://schemas.microsoft.com/office/drawing/2014/main" id="{3A6CD265-B79B-4DD7-02EF-CEDFF0828BB8}"/>
              </a:ext>
              <a:ext uri="{C183D7F6-B498-43B3-948B-1728B52AA6E4}">
                <adec:decorative xmlns:adec="http://schemas.microsoft.com/office/drawing/2017/decorative" val="1"/>
              </a:ext>
            </a:extLst>
          </p:cNvPr>
          <p:cNvSpPr/>
          <p:nvPr/>
        </p:nvSpPr>
        <p:spPr>
          <a:xfrm rot="5400000">
            <a:off x="6686266" y="3198771"/>
            <a:ext cx="2088232" cy="244433"/>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34" name="Arrow: Right 33">
            <a:extLst>
              <a:ext uri="{FF2B5EF4-FFF2-40B4-BE49-F238E27FC236}">
                <a16:creationId xmlns:a16="http://schemas.microsoft.com/office/drawing/2014/main" id="{80A7A9FD-0A66-76CB-AEFD-CAC1C1FB0887}"/>
              </a:ext>
              <a:ext uri="{C183D7F6-B498-43B3-948B-1728B52AA6E4}">
                <adec:decorative xmlns:adec="http://schemas.microsoft.com/office/drawing/2017/decorative" val="1"/>
              </a:ext>
            </a:extLst>
          </p:cNvPr>
          <p:cNvSpPr/>
          <p:nvPr/>
        </p:nvSpPr>
        <p:spPr>
          <a:xfrm rot="5400000">
            <a:off x="7171777" y="5310389"/>
            <a:ext cx="1108309" cy="244433"/>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38" name="Right Brace 37">
            <a:extLst>
              <a:ext uri="{FF2B5EF4-FFF2-40B4-BE49-F238E27FC236}">
                <a16:creationId xmlns:a16="http://schemas.microsoft.com/office/drawing/2014/main" id="{25A306B8-ADD8-9243-93C4-BB863F6BC1FC}"/>
              </a:ext>
            </a:extLst>
          </p:cNvPr>
          <p:cNvSpPr/>
          <p:nvPr/>
        </p:nvSpPr>
        <p:spPr>
          <a:xfrm>
            <a:off x="10078174" y="4830281"/>
            <a:ext cx="309832" cy="1190836"/>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39" name="TextBox 38">
            <a:extLst>
              <a:ext uri="{FF2B5EF4-FFF2-40B4-BE49-F238E27FC236}">
                <a16:creationId xmlns:a16="http://schemas.microsoft.com/office/drawing/2014/main" id="{0F45C056-1D76-153F-DA19-AEC688B307B7}"/>
              </a:ext>
            </a:extLst>
          </p:cNvPr>
          <p:cNvSpPr txBox="1"/>
          <p:nvPr/>
        </p:nvSpPr>
        <p:spPr>
          <a:xfrm>
            <a:off x="10604030" y="5078663"/>
            <a:ext cx="1388582" cy="707886"/>
          </a:xfrm>
          <a:prstGeom prst="rect">
            <a:avLst/>
          </a:prstGeom>
          <a:noFill/>
        </p:spPr>
        <p:txBody>
          <a:bodyPr wrap="square" rtlCol="0">
            <a:spAutoFit/>
          </a:bodyPr>
          <a:lstStyle/>
          <a:p>
            <a:r>
              <a:rPr lang="en-GB" sz="2000" dirty="0"/>
              <a:t>Older adults</a:t>
            </a:r>
          </a:p>
        </p:txBody>
      </p:sp>
      <p:sp>
        <p:nvSpPr>
          <p:cNvPr id="40" name="TextBox 39">
            <a:extLst>
              <a:ext uri="{FF2B5EF4-FFF2-40B4-BE49-F238E27FC236}">
                <a16:creationId xmlns:a16="http://schemas.microsoft.com/office/drawing/2014/main" id="{C334AAC3-7F37-C5A2-114B-FAA8AC0DD0F2}"/>
              </a:ext>
            </a:extLst>
          </p:cNvPr>
          <p:cNvSpPr txBox="1"/>
          <p:nvPr/>
        </p:nvSpPr>
        <p:spPr>
          <a:xfrm>
            <a:off x="834552" y="3144224"/>
            <a:ext cx="2952328" cy="400110"/>
          </a:xfrm>
          <a:prstGeom prst="rect">
            <a:avLst/>
          </a:prstGeom>
          <a:noFill/>
        </p:spPr>
        <p:txBody>
          <a:bodyPr wrap="square" rtlCol="0">
            <a:spAutoFit/>
          </a:bodyPr>
          <a:lstStyle/>
          <a:p>
            <a:r>
              <a:rPr lang="en-GB" sz="2000" dirty="0"/>
              <a:t>General energy levels</a:t>
            </a:r>
          </a:p>
        </p:txBody>
      </p:sp>
    </p:spTree>
    <p:extLst>
      <p:ext uri="{BB962C8B-B14F-4D97-AF65-F5344CB8AC3E}">
        <p14:creationId xmlns:p14="http://schemas.microsoft.com/office/powerpoint/2010/main" val="291673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kydivers make a formation above the clouds">
            <a:extLst>
              <a:ext uri="{FF2B5EF4-FFF2-40B4-BE49-F238E27FC236}">
                <a16:creationId xmlns:a16="http://schemas.microsoft.com/office/drawing/2014/main" id="{83258DC8-60E3-D373-45B2-E2B6ACA9E359}"/>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927168" y="0"/>
            <a:ext cx="10289512" cy="6858000"/>
          </a:xfrm>
          <a:prstGeom prst="rect">
            <a:avLst/>
          </a:prstGeom>
        </p:spPr>
      </p:pic>
      <p:sp>
        <p:nvSpPr>
          <p:cNvPr id="2" name="Title 1">
            <a:extLst>
              <a:ext uri="{FF2B5EF4-FFF2-40B4-BE49-F238E27FC236}">
                <a16:creationId xmlns:a16="http://schemas.microsoft.com/office/drawing/2014/main" id="{EE2FB42C-3588-E055-2887-C99722E619A9}"/>
              </a:ext>
            </a:extLst>
          </p:cNvPr>
          <p:cNvSpPr>
            <a:spLocks noGrp="1"/>
          </p:cNvSpPr>
          <p:nvPr>
            <p:ph type="title"/>
          </p:nvPr>
        </p:nvSpPr>
        <p:spPr/>
        <p:txBody>
          <a:bodyPr/>
          <a:lstStyle/>
          <a:p>
            <a:r>
              <a:rPr lang="en-GB" dirty="0"/>
              <a:t>opportunities</a:t>
            </a:r>
          </a:p>
        </p:txBody>
      </p:sp>
      <p:sp>
        <p:nvSpPr>
          <p:cNvPr id="3" name="Text Placeholder 2">
            <a:extLst>
              <a:ext uri="{FF2B5EF4-FFF2-40B4-BE49-F238E27FC236}">
                <a16:creationId xmlns:a16="http://schemas.microsoft.com/office/drawing/2014/main" id="{A0C16AF6-DD19-135F-DBC0-1717DC46B4F1}"/>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519964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CE480-ECB0-D9D1-CC65-39512369A792}"/>
              </a:ext>
            </a:extLst>
          </p:cNvPr>
          <p:cNvSpPr>
            <a:spLocks noGrp="1"/>
          </p:cNvSpPr>
          <p:nvPr>
            <p:ph type="title"/>
          </p:nvPr>
        </p:nvSpPr>
        <p:spPr/>
        <p:txBody>
          <a:bodyPr>
            <a:normAutofit fontScale="90000"/>
          </a:bodyPr>
          <a:lstStyle/>
          <a:p>
            <a:r>
              <a:rPr lang="en-GB" dirty="0"/>
              <a:t>Taking a ‘Whole system approach’</a:t>
            </a:r>
            <a:br>
              <a:rPr lang="en-GB" dirty="0"/>
            </a:br>
            <a:r>
              <a:rPr lang="en-GB" dirty="0"/>
              <a:t> to partnership working</a:t>
            </a:r>
          </a:p>
        </p:txBody>
      </p:sp>
      <p:sp>
        <p:nvSpPr>
          <p:cNvPr id="3" name="Content Placeholder 2">
            <a:extLst>
              <a:ext uri="{FF2B5EF4-FFF2-40B4-BE49-F238E27FC236}">
                <a16:creationId xmlns:a16="http://schemas.microsoft.com/office/drawing/2014/main" id="{4B3C2BAB-0A67-D74A-2370-7BB94233494A}"/>
              </a:ext>
            </a:extLst>
          </p:cNvPr>
          <p:cNvSpPr>
            <a:spLocks noGrp="1"/>
          </p:cNvSpPr>
          <p:nvPr>
            <p:ph idx="1"/>
          </p:nvPr>
        </p:nvSpPr>
        <p:spPr>
          <a:xfrm>
            <a:off x="609600" y="1600202"/>
            <a:ext cx="10972800" cy="923330"/>
          </a:xfrm>
        </p:spPr>
        <p:txBody>
          <a:bodyPr/>
          <a:lstStyle/>
          <a:p>
            <a:pPr marL="0" indent="0">
              <a:buNone/>
            </a:pPr>
            <a:r>
              <a:rPr lang="en-GB" sz="1800" dirty="0">
                <a:latin typeface="Calibri" panose="020F0502020204030204" pitchFamily="34" charset="0"/>
                <a:ea typeface="Calibri" panose="020F0502020204030204" pitchFamily="34" charset="0"/>
              </a:rPr>
              <a:t>P</a:t>
            </a:r>
            <a:r>
              <a:rPr lang="en-GB" sz="1800" dirty="0">
                <a:effectLst/>
                <a:latin typeface="Calibri" panose="020F0502020204030204" pitchFamily="34" charset="0"/>
                <a:ea typeface="Calibri" panose="020F0502020204030204" pitchFamily="34" charset="0"/>
              </a:rPr>
              <a:t>artners from Kent and Medway local authorities, the voluntary sector, community groups, health and social care, faith groups, the education sector and workplaces are required to work together in achieving the desired goals. </a:t>
            </a:r>
          </a:p>
          <a:p>
            <a:pPr marL="0" indent="0">
              <a:buNone/>
            </a:pPr>
            <a:r>
              <a:rPr lang="en-GB" sz="1800" dirty="0">
                <a:effectLst/>
                <a:latin typeface="Calibri" panose="020F0502020204030204" pitchFamily="34" charset="0"/>
                <a:ea typeface="Calibri" panose="020F0502020204030204" pitchFamily="34" charset="0"/>
              </a:rPr>
              <a:t>In addition, involvement from partners from transport, housing, planning, businesses, disability groups, and others is important. </a:t>
            </a:r>
            <a:endParaRPr lang="en-GB" dirty="0"/>
          </a:p>
        </p:txBody>
      </p:sp>
      <p:sp>
        <p:nvSpPr>
          <p:cNvPr id="4" name="TextBox 3">
            <a:extLst>
              <a:ext uri="{FF2B5EF4-FFF2-40B4-BE49-F238E27FC236}">
                <a16:creationId xmlns:a16="http://schemas.microsoft.com/office/drawing/2014/main" id="{21FA2086-6B58-9B5A-494C-18413AF432F5}"/>
              </a:ext>
            </a:extLst>
          </p:cNvPr>
          <p:cNvSpPr txBox="1"/>
          <p:nvPr/>
        </p:nvSpPr>
        <p:spPr>
          <a:xfrm>
            <a:off x="614849" y="3438136"/>
            <a:ext cx="2376264" cy="646331"/>
          </a:xfrm>
          <a:prstGeom prst="rect">
            <a:avLst/>
          </a:prstGeom>
          <a:noFill/>
        </p:spPr>
        <p:txBody>
          <a:bodyPr wrap="square" rtlCol="0">
            <a:spAutoFit/>
          </a:bodyPr>
          <a:lstStyle/>
          <a:p>
            <a:pPr algn="r"/>
            <a:r>
              <a:rPr lang="en-GB" dirty="0">
                <a:latin typeface="+mn-lt"/>
              </a:rPr>
              <a:t>Active hospitals and workplaces</a:t>
            </a:r>
          </a:p>
        </p:txBody>
      </p:sp>
      <p:sp>
        <p:nvSpPr>
          <p:cNvPr id="5" name="TextBox 4">
            <a:extLst>
              <a:ext uri="{FF2B5EF4-FFF2-40B4-BE49-F238E27FC236}">
                <a16:creationId xmlns:a16="http://schemas.microsoft.com/office/drawing/2014/main" id="{D26D7D2C-84C4-F743-6506-0058943F57A3}"/>
              </a:ext>
            </a:extLst>
          </p:cNvPr>
          <p:cNvSpPr txBox="1"/>
          <p:nvPr/>
        </p:nvSpPr>
        <p:spPr>
          <a:xfrm>
            <a:off x="808642" y="4422251"/>
            <a:ext cx="2819253" cy="646331"/>
          </a:xfrm>
          <a:prstGeom prst="rect">
            <a:avLst/>
          </a:prstGeom>
          <a:noFill/>
        </p:spPr>
        <p:txBody>
          <a:bodyPr wrap="square" rtlCol="0">
            <a:spAutoFit/>
          </a:bodyPr>
          <a:lstStyle/>
          <a:p>
            <a:pPr algn="r"/>
            <a:r>
              <a:rPr lang="en-GB" sz="1800" kern="0" dirty="0">
                <a:effectLst/>
                <a:latin typeface="Calibri" panose="020F0502020204030204" pitchFamily="34" charset="0"/>
                <a:ea typeface="Calibri" panose="020F0502020204030204" pitchFamily="34" charset="0"/>
              </a:rPr>
              <a:t>Embedding physical activity into outpatient pathways </a:t>
            </a:r>
            <a:endParaRPr lang="en-GB" sz="1800" kern="0" dirty="0">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8A2E1FDF-7986-F740-2643-5EB058676F0A}"/>
              </a:ext>
            </a:extLst>
          </p:cNvPr>
          <p:cNvSpPr txBox="1"/>
          <p:nvPr/>
        </p:nvSpPr>
        <p:spPr>
          <a:xfrm>
            <a:off x="9504217" y="4933487"/>
            <a:ext cx="2160240" cy="646331"/>
          </a:xfrm>
          <a:prstGeom prst="rect">
            <a:avLst/>
          </a:prstGeom>
          <a:noFill/>
        </p:spPr>
        <p:txBody>
          <a:bodyPr wrap="square" rtlCol="0">
            <a:spAutoFit/>
          </a:bodyPr>
          <a:lstStyle/>
          <a:p>
            <a:r>
              <a:rPr lang="en-GB" sz="1800" kern="0" dirty="0">
                <a:effectLst/>
                <a:latin typeface="Calibri" panose="020F0502020204030204" pitchFamily="34" charset="0"/>
                <a:ea typeface="Calibri" panose="020F0502020204030204" pitchFamily="34" charset="0"/>
              </a:rPr>
              <a:t>Make every contact count training</a:t>
            </a:r>
            <a:endParaRPr lang="en-GB" sz="1800" kern="0" dirty="0">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82DC2257-7622-D5D1-FA45-2D6811C3B741}"/>
              </a:ext>
            </a:extLst>
          </p:cNvPr>
          <p:cNvSpPr txBox="1"/>
          <p:nvPr/>
        </p:nvSpPr>
        <p:spPr>
          <a:xfrm>
            <a:off x="9176904" y="4280651"/>
            <a:ext cx="2160240" cy="369332"/>
          </a:xfrm>
          <a:prstGeom prst="rect">
            <a:avLst/>
          </a:prstGeom>
          <a:noFill/>
        </p:spPr>
        <p:txBody>
          <a:bodyPr wrap="square" rtlCol="0">
            <a:spAutoFit/>
          </a:bodyPr>
          <a:lstStyle/>
          <a:p>
            <a:r>
              <a:rPr lang="en-GB" sz="1800" kern="0" dirty="0">
                <a:effectLst/>
                <a:latin typeface="Calibri" panose="020F0502020204030204" pitchFamily="34" charset="0"/>
                <a:ea typeface="Calibri" panose="020F0502020204030204" pitchFamily="34" charset="0"/>
              </a:rPr>
              <a:t>Social prescribing</a:t>
            </a:r>
            <a:endParaRPr lang="en-GB" sz="1800" kern="0" dirty="0">
              <a:latin typeface="Calibri" panose="020F050202020403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E5A803A0-66C7-5A9E-BE9F-3B3D2FB83D98}"/>
              </a:ext>
            </a:extLst>
          </p:cNvPr>
          <p:cNvSpPr txBox="1"/>
          <p:nvPr/>
        </p:nvSpPr>
        <p:spPr>
          <a:xfrm>
            <a:off x="8581679" y="3327194"/>
            <a:ext cx="2592288" cy="646331"/>
          </a:xfrm>
          <a:prstGeom prst="rect">
            <a:avLst/>
          </a:prstGeom>
          <a:noFill/>
        </p:spPr>
        <p:txBody>
          <a:bodyPr wrap="square" rtlCol="0">
            <a:spAutoFit/>
          </a:bodyPr>
          <a:lstStyle/>
          <a:p>
            <a:r>
              <a:rPr lang="en-GB" sz="1800" kern="0" dirty="0">
                <a:effectLst/>
                <a:latin typeface="Calibri" panose="020F0502020204030204" pitchFamily="34" charset="0"/>
                <a:ea typeface="Calibri" panose="020F0502020204030204" pitchFamily="34" charset="0"/>
              </a:rPr>
              <a:t>Enhanced travel route design and town planning</a:t>
            </a:r>
            <a:endParaRPr lang="en-GB" sz="1800" kern="0" dirty="0">
              <a:latin typeface="Calibri" panose="020F0502020204030204" pitchFamily="34" charset="0"/>
              <a:ea typeface="Calibri" panose="020F0502020204030204" pitchFamily="34" charset="0"/>
            </a:endParaRPr>
          </a:p>
        </p:txBody>
      </p:sp>
      <p:grpSp>
        <p:nvGrpSpPr>
          <p:cNvPr id="53" name="Group 52" descr="Collection of pictograms showing the components of a whole system approach to obesity such as hospitals, workplaces, travel and town planning, social prescribing and training.">
            <a:extLst>
              <a:ext uri="{FF2B5EF4-FFF2-40B4-BE49-F238E27FC236}">
                <a16:creationId xmlns:a16="http://schemas.microsoft.com/office/drawing/2014/main" id="{2D417222-59CE-0627-4512-78803F40B353}"/>
              </a:ext>
            </a:extLst>
          </p:cNvPr>
          <p:cNvGrpSpPr/>
          <p:nvPr/>
        </p:nvGrpSpPr>
        <p:grpSpPr>
          <a:xfrm>
            <a:off x="3649303" y="2904938"/>
            <a:ext cx="5335443" cy="3071008"/>
            <a:chOff x="3208829" y="2682124"/>
            <a:chExt cx="5792428" cy="3457844"/>
          </a:xfrm>
        </p:grpSpPr>
        <p:pic>
          <p:nvPicPr>
            <p:cNvPr id="10" name="Graphic 9" descr="Architecture with solid fill">
              <a:extLst>
                <a:ext uri="{FF2B5EF4-FFF2-40B4-BE49-F238E27FC236}">
                  <a16:creationId xmlns:a16="http://schemas.microsoft.com/office/drawing/2014/main" id="{E69B9CFB-2DAC-59DE-41AD-FA3E45EC6F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75933" y="2710496"/>
              <a:ext cx="914400" cy="914400"/>
            </a:xfrm>
            <a:prstGeom prst="rect">
              <a:avLst/>
            </a:prstGeom>
          </p:spPr>
        </p:pic>
        <p:pic>
          <p:nvPicPr>
            <p:cNvPr id="12" name="Graphic 11" descr="Work from home desk with solid fill">
              <a:extLst>
                <a:ext uri="{FF2B5EF4-FFF2-40B4-BE49-F238E27FC236}">
                  <a16:creationId xmlns:a16="http://schemas.microsoft.com/office/drawing/2014/main" id="{A9D824E7-F3DC-69DA-EA58-019B057AE2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69225" y="2682124"/>
              <a:ext cx="914400" cy="914400"/>
            </a:xfrm>
            <a:prstGeom prst="rect">
              <a:avLst/>
            </a:prstGeom>
          </p:spPr>
        </p:pic>
        <p:pic>
          <p:nvPicPr>
            <p:cNvPr id="14" name="Graphic 13" descr="Bus with solid fill">
              <a:extLst>
                <a:ext uri="{FF2B5EF4-FFF2-40B4-BE49-F238E27FC236}">
                  <a16:creationId xmlns:a16="http://schemas.microsoft.com/office/drawing/2014/main" id="{C21FCAFC-0CBC-887F-961A-355F58D34C2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53617" y="3139324"/>
              <a:ext cx="914400" cy="914400"/>
            </a:xfrm>
            <a:prstGeom prst="rect">
              <a:avLst/>
            </a:prstGeom>
          </p:spPr>
        </p:pic>
        <p:pic>
          <p:nvPicPr>
            <p:cNvPr id="16" name="Graphic 15" descr="Hospital with solid fill">
              <a:extLst>
                <a:ext uri="{FF2B5EF4-FFF2-40B4-BE49-F238E27FC236}">
                  <a16:creationId xmlns:a16="http://schemas.microsoft.com/office/drawing/2014/main" id="{7589AB3A-7746-4F8F-AC2F-219D168ECB1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15513" y="3935660"/>
              <a:ext cx="914400" cy="914400"/>
            </a:xfrm>
            <a:prstGeom prst="rect">
              <a:avLst/>
            </a:prstGeom>
          </p:spPr>
        </p:pic>
        <p:pic>
          <p:nvPicPr>
            <p:cNvPr id="18" name="Graphic 17" descr="Dance steps with solid fill">
              <a:extLst>
                <a:ext uri="{FF2B5EF4-FFF2-40B4-BE49-F238E27FC236}">
                  <a16:creationId xmlns:a16="http://schemas.microsoft.com/office/drawing/2014/main" id="{8D43B5C9-D15D-997C-A77A-AD143C9B4E6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08829" y="5225568"/>
              <a:ext cx="914400" cy="914400"/>
            </a:xfrm>
            <a:prstGeom prst="rect">
              <a:avLst/>
            </a:prstGeom>
          </p:spPr>
        </p:pic>
        <p:pic>
          <p:nvPicPr>
            <p:cNvPr id="20" name="Graphic 19" descr="Rainy scene with solid fill">
              <a:extLst>
                <a:ext uri="{FF2B5EF4-FFF2-40B4-BE49-F238E27FC236}">
                  <a16:creationId xmlns:a16="http://schemas.microsoft.com/office/drawing/2014/main" id="{F58AE270-23F6-9E4B-F855-F66C6B22705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086857" y="5115900"/>
              <a:ext cx="914400" cy="914400"/>
            </a:xfrm>
            <a:prstGeom prst="rect">
              <a:avLst/>
            </a:prstGeom>
          </p:spPr>
        </p:pic>
        <p:pic>
          <p:nvPicPr>
            <p:cNvPr id="22" name="Graphic 21" descr="Social distancing with solid fill">
              <a:extLst>
                <a:ext uri="{FF2B5EF4-FFF2-40B4-BE49-F238E27FC236}">
                  <a16:creationId xmlns:a16="http://schemas.microsoft.com/office/drawing/2014/main" id="{F4E9C34B-492D-F822-1C01-C6FC5083C2A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665573" y="4624787"/>
              <a:ext cx="914400" cy="914400"/>
            </a:xfrm>
            <a:prstGeom prst="rect">
              <a:avLst/>
            </a:prstGeom>
          </p:spPr>
        </p:pic>
        <p:pic>
          <p:nvPicPr>
            <p:cNvPr id="24" name="Graphic 23" descr="For Sale with solid fill">
              <a:extLst>
                <a:ext uri="{FF2B5EF4-FFF2-40B4-BE49-F238E27FC236}">
                  <a16:creationId xmlns:a16="http://schemas.microsoft.com/office/drawing/2014/main" id="{6806D5E3-49A1-AA63-1FD6-699C9CD6B91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250161" y="3945970"/>
              <a:ext cx="914400" cy="914400"/>
            </a:xfrm>
            <a:prstGeom prst="rect">
              <a:avLst/>
            </a:prstGeom>
          </p:spPr>
        </p:pic>
        <p:cxnSp>
          <p:nvCxnSpPr>
            <p:cNvPr id="26" name="Straight Connector 25">
              <a:extLst>
                <a:ext uri="{FF2B5EF4-FFF2-40B4-BE49-F238E27FC236}">
                  <a16:creationId xmlns:a16="http://schemas.microsoft.com/office/drawing/2014/main" id="{9D1C65F0-03E2-B39B-3347-33D53E625DE1}"/>
                </a:ext>
                <a:ext uri="{C183D7F6-B498-43B3-948B-1728B52AA6E4}">
                  <adec:decorative xmlns:adec="http://schemas.microsoft.com/office/drawing/2017/decorative" val="1"/>
                </a:ext>
              </a:extLst>
            </p:cNvPr>
            <p:cNvCxnSpPr>
              <a:stCxn id="12" idx="2"/>
              <a:endCxn id="16" idx="0"/>
            </p:cNvCxnSpPr>
            <p:nvPr/>
          </p:nvCxnSpPr>
          <p:spPr>
            <a:xfrm>
              <a:off x="3926425" y="3596524"/>
              <a:ext cx="346288" cy="339136"/>
            </a:xfrm>
            <a:prstGeom prst="line">
              <a:avLst/>
            </a:prstGeom>
            <a:ln w="381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D0EB0734-D21E-87BD-5051-C09492835CEE}"/>
                </a:ext>
                <a:ext uri="{C183D7F6-B498-43B3-948B-1728B52AA6E4}">
                  <adec:decorative xmlns:adec="http://schemas.microsoft.com/office/drawing/2017/decorative" val="1"/>
                </a:ext>
              </a:extLst>
            </p:cNvPr>
            <p:cNvCxnSpPr>
              <a:cxnSpLocks/>
            </p:cNvCxnSpPr>
            <p:nvPr/>
          </p:nvCxnSpPr>
          <p:spPr>
            <a:xfrm flipH="1">
              <a:off x="6751867" y="4624787"/>
              <a:ext cx="498294" cy="281475"/>
            </a:xfrm>
            <a:prstGeom prst="line">
              <a:avLst/>
            </a:prstGeom>
            <a:ln w="38100"/>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A0CB96F3-40F8-D1B5-9480-91D7F83FA77B}"/>
                </a:ext>
                <a:ext uri="{C183D7F6-B498-43B3-948B-1728B52AA6E4}">
                  <adec:decorative xmlns:adec="http://schemas.microsoft.com/office/drawing/2017/decorative" val="1"/>
                </a:ext>
              </a:extLst>
            </p:cNvPr>
            <p:cNvCxnSpPr>
              <a:cxnSpLocks/>
            </p:cNvCxnSpPr>
            <p:nvPr/>
          </p:nvCxnSpPr>
          <p:spPr>
            <a:xfrm flipH="1">
              <a:off x="4792618" y="3885314"/>
              <a:ext cx="498294" cy="281475"/>
            </a:xfrm>
            <a:prstGeom prst="line">
              <a:avLst/>
            </a:prstGeom>
            <a:ln w="381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F48CF128-1F3B-A5B5-D49C-3A43BD3819C6}"/>
                </a:ext>
                <a:ext uri="{C183D7F6-B498-43B3-948B-1728B52AA6E4}">
                  <adec:decorative xmlns:adec="http://schemas.microsoft.com/office/drawing/2017/decorative" val="1"/>
                </a:ext>
              </a:extLst>
            </p:cNvPr>
            <p:cNvCxnSpPr>
              <a:cxnSpLocks/>
            </p:cNvCxnSpPr>
            <p:nvPr/>
          </p:nvCxnSpPr>
          <p:spPr>
            <a:xfrm flipH="1">
              <a:off x="6387773" y="3204999"/>
              <a:ext cx="868404" cy="257490"/>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4EB4CF77-4F5B-EB32-8162-2B5D16EAAFDB}"/>
                </a:ext>
                <a:ext uri="{C183D7F6-B498-43B3-948B-1728B52AA6E4}">
                  <adec:decorative xmlns:adec="http://schemas.microsoft.com/office/drawing/2017/decorative" val="1"/>
                </a:ext>
              </a:extLst>
            </p:cNvPr>
            <p:cNvCxnSpPr>
              <a:cxnSpLocks/>
            </p:cNvCxnSpPr>
            <p:nvPr/>
          </p:nvCxnSpPr>
          <p:spPr>
            <a:xfrm flipH="1" flipV="1">
              <a:off x="6322882" y="3790775"/>
              <a:ext cx="952281" cy="396796"/>
            </a:xfrm>
            <a:prstGeom prst="line">
              <a:avLst/>
            </a:prstGeom>
            <a:ln w="3810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54410D0F-85AA-D291-F7B5-590750C88DA3}"/>
                </a:ext>
                <a:ext uri="{C183D7F6-B498-43B3-948B-1728B52AA6E4}">
                  <adec:decorative xmlns:adec="http://schemas.microsoft.com/office/drawing/2017/decorative" val="1"/>
                </a:ext>
              </a:extLst>
            </p:cNvPr>
            <p:cNvCxnSpPr>
              <a:cxnSpLocks/>
            </p:cNvCxnSpPr>
            <p:nvPr/>
          </p:nvCxnSpPr>
          <p:spPr>
            <a:xfrm flipH="1" flipV="1">
              <a:off x="6732944" y="5220107"/>
              <a:ext cx="1225145" cy="319080"/>
            </a:xfrm>
            <a:prstGeom prst="line">
              <a:avLst/>
            </a:prstGeom>
            <a:ln w="381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BF272280-98D4-F969-DC5D-92E334AE35AE}"/>
                </a:ext>
                <a:ext uri="{C183D7F6-B498-43B3-948B-1728B52AA6E4}">
                  <adec:decorative xmlns:adec="http://schemas.microsoft.com/office/drawing/2017/decorative" val="1"/>
                </a:ext>
              </a:extLst>
            </p:cNvPr>
            <p:cNvCxnSpPr>
              <a:cxnSpLocks/>
            </p:cNvCxnSpPr>
            <p:nvPr/>
          </p:nvCxnSpPr>
          <p:spPr>
            <a:xfrm flipH="1">
              <a:off x="4158689" y="5077522"/>
              <a:ext cx="1332147" cy="439760"/>
            </a:xfrm>
            <a:prstGeom prst="line">
              <a:avLst/>
            </a:prstGeom>
            <a:ln w="381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9911C4D2-7E9C-FEA3-2C6E-928F4D4AB590}"/>
                </a:ext>
                <a:ext uri="{C183D7F6-B498-43B3-948B-1728B52AA6E4}">
                  <adec:decorative xmlns:adec="http://schemas.microsoft.com/office/drawing/2017/decorative" val="1"/>
                </a:ext>
              </a:extLst>
            </p:cNvPr>
            <p:cNvCxnSpPr>
              <a:cxnSpLocks/>
            </p:cNvCxnSpPr>
            <p:nvPr/>
          </p:nvCxnSpPr>
          <p:spPr>
            <a:xfrm flipH="1">
              <a:off x="4123229" y="4826680"/>
              <a:ext cx="110912" cy="350376"/>
            </a:xfrm>
            <a:prstGeom prst="line">
              <a:avLst/>
            </a:prstGeom>
            <a:ln w="381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BA5E706F-AF5E-F537-80B0-E88F936EE0D0}"/>
                </a:ext>
                <a:ext uri="{C183D7F6-B498-43B3-948B-1728B52AA6E4}">
                  <adec:decorative xmlns:adec="http://schemas.microsoft.com/office/drawing/2017/decorative" val="1"/>
                </a:ext>
              </a:extLst>
            </p:cNvPr>
            <p:cNvCxnSpPr>
              <a:cxnSpLocks/>
              <a:endCxn id="22" idx="0"/>
            </p:cNvCxnSpPr>
            <p:nvPr/>
          </p:nvCxnSpPr>
          <p:spPr>
            <a:xfrm>
              <a:off x="5848881" y="3952746"/>
              <a:ext cx="273892" cy="672041"/>
            </a:xfrm>
            <a:prstGeom prst="line">
              <a:avLst/>
            </a:prstGeom>
            <a:ln w="3810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BF682482-4783-3B23-290E-495D2A99DBF9}"/>
                </a:ext>
                <a:ext uri="{C183D7F6-B498-43B3-948B-1728B52AA6E4}">
                  <adec:decorative xmlns:adec="http://schemas.microsoft.com/office/drawing/2017/decorative" val="1"/>
                </a:ext>
              </a:extLst>
            </p:cNvPr>
            <p:cNvCxnSpPr>
              <a:cxnSpLocks/>
            </p:cNvCxnSpPr>
            <p:nvPr/>
          </p:nvCxnSpPr>
          <p:spPr>
            <a:xfrm>
              <a:off x="4462881" y="3087741"/>
              <a:ext cx="2775128"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B0FA6F06-4361-514F-079F-5BB4CAF56180}"/>
                </a:ext>
                <a:ext uri="{C183D7F6-B498-43B3-948B-1728B52AA6E4}">
                  <adec:decorative xmlns:adec="http://schemas.microsoft.com/office/drawing/2017/decorative" val="1"/>
                </a:ext>
              </a:extLst>
            </p:cNvPr>
            <p:cNvCxnSpPr>
              <a:cxnSpLocks/>
              <a:endCxn id="20" idx="0"/>
            </p:cNvCxnSpPr>
            <p:nvPr/>
          </p:nvCxnSpPr>
          <p:spPr>
            <a:xfrm>
              <a:off x="8106467" y="3620347"/>
              <a:ext cx="437590" cy="1495553"/>
            </a:xfrm>
            <a:prstGeom prst="line">
              <a:avLst/>
            </a:prstGeom>
            <a:ln w="38100"/>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298720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090BA-F117-9F56-DC21-17AECB99E274}"/>
              </a:ext>
            </a:extLst>
          </p:cNvPr>
          <p:cNvSpPr>
            <a:spLocks noGrp="1"/>
          </p:cNvSpPr>
          <p:nvPr>
            <p:ph type="title"/>
          </p:nvPr>
        </p:nvSpPr>
        <p:spPr>
          <a:xfrm>
            <a:off x="609600" y="198655"/>
            <a:ext cx="10972800" cy="1143000"/>
          </a:xfrm>
        </p:spPr>
        <p:txBody>
          <a:bodyPr/>
          <a:lstStyle/>
          <a:p>
            <a:r>
              <a:rPr lang="en-GB" dirty="0"/>
              <a:t>Current activities</a:t>
            </a:r>
          </a:p>
        </p:txBody>
      </p:sp>
      <p:sp>
        <p:nvSpPr>
          <p:cNvPr id="3" name="Content Placeholder 2">
            <a:extLst>
              <a:ext uri="{FF2B5EF4-FFF2-40B4-BE49-F238E27FC236}">
                <a16:creationId xmlns:a16="http://schemas.microsoft.com/office/drawing/2014/main" id="{EDB90A06-0BC0-5E94-9A73-B57D0BB3A854}"/>
              </a:ext>
            </a:extLst>
          </p:cNvPr>
          <p:cNvSpPr>
            <a:spLocks noGrp="1"/>
          </p:cNvSpPr>
          <p:nvPr>
            <p:ph idx="1"/>
          </p:nvPr>
        </p:nvSpPr>
        <p:spPr>
          <a:xfrm>
            <a:off x="609600" y="1600201"/>
            <a:ext cx="5846440" cy="4525963"/>
          </a:xfrm>
        </p:spPr>
        <p:txBody>
          <a:bodyPr/>
          <a:lstStyle/>
          <a:p>
            <a:r>
              <a:rPr lang="en-GB" dirty="0"/>
              <a:t>Daily mile (in schools)</a:t>
            </a:r>
          </a:p>
          <a:p>
            <a:r>
              <a:rPr lang="en-GB" dirty="0"/>
              <a:t>Park runs</a:t>
            </a:r>
          </a:p>
          <a:p>
            <a:r>
              <a:rPr lang="en-GB" dirty="0"/>
              <a:t>Holiday activity programme</a:t>
            </a:r>
          </a:p>
          <a:p>
            <a:r>
              <a:rPr lang="en-GB" dirty="0"/>
              <a:t>Cycle training</a:t>
            </a:r>
          </a:p>
          <a:p>
            <a:r>
              <a:rPr lang="en-GB" dirty="0"/>
              <a:t>Outdoor gyms</a:t>
            </a:r>
          </a:p>
          <a:p>
            <a:r>
              <a:rPr lang="en-GB" dirty="0"/>
              <a:t>This Girl can</a:t>
            </a:r>
          </a:p>
          <a:p>
            <a:r>
              <a:rPr lang="en-GB" dirty="0"/>
              <a:t>Education materials for employees to become physically active</a:t>
            </a:r>
          </a:p>
          <a:p>
            <a:pPr marL="0" indent="0">
              <a:buNone/>
            </a:pPr>
            <a:endParaRPr lang="en-GB" dirty="0"/>
          </a:p>
          <a:p>
            <a:endParaRPr lang="en-GB" dirty="0"/>
          </a:p>
        </p:txBody>
      </p:sp>
      <p:pic>
        <p:nvPicPr>
          <p:cNvPr id="1026" name="Picture 2" descr="This Girl Can Campaign Analysis – tomallenturnermedia">
            <a:extLst>
              <a:ext uri="{FF2B5EF4-FFF2-40B4-BE49-F238E27FC236}">
                <a16:creationId xmlns:a16="http://schemas.microsoft.com/office/drawing/2014/main" id="{4917102E-4DCD-08D4-B52E-9EC2317927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7644" y="3897958"/>
            <a:ext cx="2276872" cy="22768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Daily Mile! Combating childhood obesity one step at a time - BJSM ...">
            <a:extLst>
              <a:ext uri="{FF2B5EF4-FFF2-40B4-BE49-F238E27FC236}">
                <a16:creationId xmlns:a16="http://schemas.microsoft.com/office/drawing/2014/main" id="{907414FE-D629-B35E-938B-FA759C400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0995" y="275227"/>
            <a:ext cx="2151617" cy="21328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Kent cycle training logo">
            <a:extLst>
              <a:ext uri="{FF2B5EF4-FFF2-40B4-BE49-F238E27FC236}">
                <a16:creationId xmlns:a16="http://schemas.microsoft.com/office/drawing/2014/main" id="{D9051211-AC66-0B78-03EB-062CC951CA94}"/>
              </a:ext>
            </a:extLst>
          </p:cNvPr>
          <p:cNvPicPr>
            <a:picLocks noChangeAspect="1"/>
          </p:cNvPicPr>
          <p:nvPr/>
        </p:nvPicPr>
        <p:blipFill>
          <a:blip r:embed="rId4"/>
          <a:stretch>
            <a:fillRect/>
          </a:stretch>
        </p:blipFill>
        <p:spPr>
          <a:xfrm>
            <a:off x="9601457" y="2720182"/>
            <a:ext cx="2109247" cy="1143000"/>
          </a:xfrm>
          <a:prstGeom prst="rect">
            <a:avLst/>
          </a:prstGeom>
        </p:spPr>
      </p:pic>
      <p:pic>
        <p:nvPicPr>
          <p:cNvPr id="6" name="Picture 5" descr="Two images combined as one. Top one is enthusiastic female runners celebrating finish. Bottom image is children taking tennis lesson">
            <a:extLst>
              <a:ext uri="{FF2B5EF4-FFF2-40B4-BE49-F238E27FC236}">
                <a16:creationId xmlns:a16="http://schemas.microsoft.com/office/drawing/2014/main" id="{AB43F3F5-B20C-A359-16AE-DE9F1D7FDB8E}"/>
              </a:ext>
            </a:extLst>
          </p:cNvPr>
          <p:cNvPicPr>
            <a:picLocks noChangeAspect="1"/>
          </p:cNvPicPr>
          <p:nvPr/>
        </p:nvPicPr>
        <p:blipFill>
          <a:blip r:embed="rId5"/>
          <a:stretch>
            <a:fillRect/>
          </a:stretch>
        </p:blipFill>
        <p:spPr>
          <a:xfrm>
            <a:off x="6569187" y="1488288"/>
            <a:ext cx="2718348" cy="3881423"/>
          </a:xfrm>
          <a:prstGeom prst="rect">
            <a:avLst/>
          </a:prstGeom>
        </p:spPr>
      </p:pic>
    </p:spTree>
    <p:extLst>
      <p:ext uri="{BB962C8B-B14F-4D97-AF65-F5344CB8AC3E}">
        <p14:creationId xmlns:p14="http://schemas.microsoft.com/office/powerpoint/2010/main" val="1635585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4E8EC-7EB2-5E86-8DE8-077C455DB88C}"/>
              </a:ext>
            </a:extLst>
          </p:cNvPr>
          <p:cNvSpPr>
            <a:spLocks noGrp="1"/>
          </p:cNvSpPr>
          <p:nvPr>
            <p:ph type="title"/>
          </p:nvPr>
        </p:nvSpPr>
        <p:spPr/>
        <p:txBody>
          <a:bodyPr/>
          <a:lstStyle/>
          <a:p>
            <a:r>
              <a:rPr lang="en-GB" dirty="0"/>
              <a:t>Move Together Strategy </a:t>
            </a:r>
          </a:p>
        </p:txBody>
      </p:sp>
      <p:sp>
        <p:nvSpPr>
          <p:cNvPr id="3" name="Content Placeholder 2">
            <a:extLst>
              <a:ext uri="{FF2B5EF4-FFF2-40B4-BE49-F238E27FC236}">
                <a16:creationId xmlns:a16="http://schemas.microsoft.com/office/drawing/2014/main" id="{870CCB4B-D475-FDFA-4089-C96B1431A06E}"/>
              </a:ext>
            </a:extLst>
          </p:cNvPr>
          <p:cNvSpPr>
            <a:spLocks noGrp="1"/>
          </p:cNvSpPr>
          <p:nvPr>
            <p:ph idx="1"/>
          </p:nvPr>
        </p:nvSpPr>
        <p:spPr>
          <a:xfrm>
            <a:off x="609600" y="1600201"/>
            <a:ext cx="11175032" cy="4525963"/>
          </a:xfrm>
        </p:spPr>
        <p:txBody>
          <a:bodyPr/>
          <a:lstStyle/>
          <a:p>
            <a:pPr marL="342900" lvl="0" indent="-342900">
              <a:buFont typeface="Symbol" panose="05050102010706020507" pitchFamily="18" charset="2"/>
              <a:buChar char=""/>
            </a:pPr>
            <a:r>
              <a:rPr lang="en-GB" b="1" dirty="0">
                <a:effectLst/>
                <a:latin typeface="Calibri" panose="020F0502020204030204" pitchFamily="34" charset="0"/>
                <a:ea typeface="Calibri" panose="020F0502020204030204" pitchFamily="34" charset="0"/>
              </a:rPr>
              <a:t>Move Together Strategy</a:t>
            </a:r>
            <a:r>
              <a:rPr lang="en-GB" b="1" dirty="0">
                <a:latin typeface="Calibri" panose="020F0502020204030204" pitchFamily="34" charset="0"/>
                <a:ea typeface="Calibri" panose="020F0502020204030204" pitchFamily="34" charset="0"/>
              </a:rPr>
              <a:t> </a:t>
            </a:r>
            <a:r>
              <a:rPr lang="en-GB" dirty="0">
                <a:latin typeface="Calibri" panose="020F0502020204030204" pitchFamily="34" charset="0"/>
                <a:ea typeface="Calibri" panose="020F0502020204030204" pitchFamily="34" charset="0"/>
              </a:rPr>
              <a:t>is a call to action </a:t>
            </a:r>
            <a:r>
              <a:rPr lang="en-GB" dirty="0">
                <a:effectLst/>
                <a:latin typeface="Calibri" panose="020F0502020204030204" pitchFamily="34" charset="0"/>
                <a:ea typeface="Calibri" panose="020F0502020204030204" pitchFamily="34" charset="0"/>
              </a:rPr>
              <a:t>for stakeholders across sectors to work together to encourage more individuals to engage in physical activity. </a:t>
            </a:r>
            <a:br>
              <a:rPr lang="en-GB" dirty="0">
                <a:effectLst/>
                <a:latin typeface="Calibri" panose="020F0502020204030204" pitchFamily="34" charset="0"/>
                <a:ea typeface="Calibri" panose="020F0502020204030204" pitchFamily="34" charset="0"/>
              </a:rPr>
            </a:br>
            <a:endParaRPr lang="en-GB"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dirty="0">
                <a:effectLst/>
                <a:latin typeface="Calibri" panose="020F0502020204030204" pitchFamily="34" charset="0"/>
                <a:ea typeface="Calibri" panose="020F0502020204030204" pitchFamily="34" charset="0"/>
              </a:rPr>
              <a:t>Partners are invited to </a:t>
            </a:r>
            <a:r>
              <a:rPr lang="en-GB" b="1" dirty="0">
                <a:effectLst/>
                <a:latin typeface="Calibri" panose="020F0502020204030204" pitchFamily="34" charset="0"/>
                <a:ea typeface="Calibri" panose="020F0502020204030204" pitchFamily="34" charset="0"/>
              </a:rPr>
              <a:t>pledge your support </a:t>
            </a:r>
            <a:r>
              <a:rPr lang="en-GB" dirty="0">
                <a:effectLst/>
                <a:latin typeface="Calibri" panose="020F0502020204030204" pitchFamily="34" charset="0"/>
                <a:ea typeface="Calibri" panose="020F0502020204030204" pitchFamily="34" charset="0"/>
              </a:rPr>
              <a:t>and contribute to the vision of More people, More Active, More Often by supporting and encouraging people to take part in sports and physical activity. </a:t>
            </a:r>
            <a:br>
              <a:rPr lang="en-GB" dirty="0">
                <a:effectLst/>
                <a:latin typeface="Calibri" panose="020F0502020204030204" pitchFamily="34" charset="0"/>
                <a:ea typeface="Calibri" panose="020F0502020204030204" pitchFamily="34" charset="0"/>
              </a:rPr>
            </a:br>
            <a:endParaRPr lang="en-GB"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b="1" dirty="0">
                <a:effectLst/>
                <a:latin typeface="Calibri" panose="020F0502020204030204" pitchFamily="34" charset="0"/>
                <a:ea typeface="Calibri" panose="020F0502020204030204" pitchFamily="34" charset="0"/>
              </a:rPr>
              <a:t>Everyday Active and Live Longer Better Network</a:t>
            </a:r>
            <a:r>
              <a:rPr lang="en-GB" dirty="0">
                <a:effectLst/>
                <a:latin typeface="Calibri" panose="020F0502020204030204" pitchFamily="34" charset="0"/>
                <a:ea typeface="Calibri" panose="020F0502020204030204" pitchFamily="34" charset="0"/>
              </a:rPr>
              <a:t> tools provide access to information about available activities </a:t>
            </a:r>
            <a:r>
              <a:rPr lang="en-GB">
                <a:effectLst/>
                <a:latin typeface="Calibri" panose="020F0502020204030204" pitchFamily="34" charset="0"/>
                <a:ea typeface="Calibri" panose="020F0502020204030204" pitchFamily="34" charset="0"/>
              </a:rPr>
              <a:t>with focus </a:t>
            </a:r>
            <a:r>
              <a:rPr lang="en-GB" dirty="0">
                <a:effectLst/>
                <a:latin typeface="Calibri" panose="020F0502020204030204" pitchFamily="34" charset="0"/>
                <a:ea typeface="Calibri" panose="020F0502020204030204" pitchFamily="34" charset="0"/>
              </a:rPr>
              <a:t>on people who could benefit most owning to health conditions and other personal circumstances. </a:t>
            </a:r>
          </a:p>
        </p:txBody>
      </p:sp>
    </p:spTree>
    <p:extLst>
      <p:ext uri="{BB962C8B-B14F-4D97-AF65-F5344CB8AC3E}">
        <p14:creationId xmlns:p14="http://schemas.microsoft.com/office/powerpoint/2010/main" val="952546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20F8D-D049-DC3F-5D31-F218AC595379}"/>
              </a:ext>
            </a:extLst>
          </p:cNvPr>
          <p:cNvSpPr>
            <a:spLocks noGrp="1"/>
          </p:cNvSpPr>
          <p:nvPr>
            <p:ph type="title"/>
          </p:nvPr>
        </p:nvSpPr>
        <p:spPr/>
        <p:txBody>
          <a:bodyPr>
            <a:normAutofit fontScale="90000"/>
          </a:bodyPr>
          <a:lstStyle/>
          <a:p>
            <a:r>
              <a:rPr lang="en-GB" dirty="0"/>
              <a:t>Our public health team can support – for example Research and Evaluation</a:t>
            </a:r>
          </a:p>
        </p:txBody>
      </p:sp>
      <p:sp>
        <p:nvSpPr>
          <p:cNvPr id="3" name="Content Placeholder 2">
            <a:extLst>
              <a:ext uri="{FF2B5EF4-FFF2-40B4-BE49-F238E27FC236}">
                <a16:creationId xmlns:a16="http://schemas.microsoft.com/office/drawing/2014/main" id="{8E6B2506-ED38-305C-44D5-624B0E9107D0}"/>
              </a:ext>
            </a:extLst>
          </p:cNvPr>
          <p:cNvSpPr>
            <a:spLocks noGrp="1"/>
          </p:cNvSpPr>
          <p:nvPr>
            <p:ph idx="1"/>
          </p:nvPr>
        </p:nvSpPr>
        <p:spPr/>
        <p:txBody>
          <a:bodyPr/>
          <a:lstStyle/>
          <a:p>
            <a:r>
              <a:rPr lang="en-GB" dirty="0"/>
              <a:t>Kent County Council has a Research Innovation and Improvement (RII) team whose function is to generate best available evidence to commission the highest quality services and deliver better health. The RII team:</a:t>
            </a:r>
          </a:p>
          <a:p>
            <a:pPr lvl="1"/>
            <a:r>
              <a:rPr lang="en-GB" dirty="0"/>
              <a:t>raises awareness about research opportunities</a:t>
            </a:r>
          </a:p>
          <a:p>
            <a:pPr lvl="1"/>
            <a:r>
              <a:rPr lang="en-GB" dirty="0"/>
              <a:t>promotes good practice and training</a:t>
            </a:r>
          </a:p>
          <a:p>
            <a:pPr lvl="1"/>
            <a:r>
              <a:rPr lang="en-GB" dirty="0"/>
              <a:t>support funding bid applications </a:t>
            </a:r>
          </a:p>
          <a:p>
            <a:pPr lvl="1"/>
            <a:endParaRPr lang="en-GB" dirty="0"/>
          </a:p>
          <a:p>
            <a:r>
              <a:rPr lang="en-GB" dirty="0"/>
              <a:t>The Kent Public Health Observatory can assist with population health analysis and designing project evaluation.</a:t>
            </a:r>
          </a:p>
        </p:txBody>
      </p:sp>
      <p:pic>
        <p:nvPicPr>
          <p:cNvPr id="4" name="Picture 3" descr="kpho-logo-TEAL-1600">
            <a:hlinkClick r:id="rId2"/>
            <a:extLst>
              <a:ext uri="{FF2B5EF4-FFF2-40B4-BE49-F238E27FC236}">
                <a16:creationId xmlns:a16="http://schemas.microsoft.com/office/drawing/2014/main" id="{CD74B339-2433-091B-A0A8-4E89367DB8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44025" y="5583239"/>
            <a:ext cx="2238375" cy="542925"/>
          </a:xfrm>
          <a:prstGeom prst="rect">
            <a:avLst/>
          </a:prstGeom>
          <a:noFill/>
          <a:ln>
            <a:noFill/>
          </a:ln>
        </p:spPr>
      </p:pic>
    </p:spTree>
    <p:extLst>
      <p:ext uri="{BB962C8B-B14F-4D97-AF65-F5344CB8AC3E}">
        <p14:creationId xmlns:p14="http://schemas.microsoft.com/office/powerpoint/2010/main" val="3528182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CF358-CC8F-FDE2-9EF7-703F43CE7E5A}"/>
              </a:ext>
            </a:extLst>
          </p:cNvPr>
          <p:cNvSpPr>
            <a:spLocks noGrp="1"/>
          </p:cNvSpPr>
          <p:nvPr>
            <p:ph type="title"/>
          </p:nvPr>
        </p:nvSpPr>
        <p:spPr>
          <a:xfrm>
            <a:off x="609600" y="274638"/>
            <a:ext cx="8366720" cy="778098"/>
          </a:xfrm>
        </p:spPr>
        <p:txBody>
          <a:bodyPr/>
          <a:lstStyle/>
          <a:p>
            <a:r>
              <a:rPr lang="en-GB" dirty="0"/>
              <a:t>Summary</a:t>
            </a:r>
          </a:p>
        </p:txBody>
      </p:sp>
      <p:sp>
        <p:nvSpPr>
          <p:cNvPr id="3" name="Content Placeholder 2">
            <a:extLst>
              <a:ext uri="{FF2B5EF4-FFF2-40B4-BE49-F238E27FC236}">
                <a16:creationId xmlns:a16="http://schemas.microsoft.com/office/drawing/2014/main" id="{9805FE0A-F4F8-814D-D04C-4F43EAC49E49}"/>
              </a:ext>
            </a:extLst>
          </p:cNvPr>
          <p:cNvSpPr>
            <a:spLocks noGrp="1"/>
          </p:cNvSpPr>
          <p:nvPr>
            <p:ph idx="1"/>
          </p:nvPr>
        </p:nvSpPr>
        <p:spPr>
          <a:xfrm>
            <a:off x="609600" y="1052736"/>
            <a:ext cx="8366720" cy="4525963"/>
          </a:xfrm>
        </p:spPr>
        <p:txBody>
          <a:bodyPr/>
          <a:lstStyle/>
          <a:p>
            <a:r>
              <a:rPr lang="en-GB" dirty="0"/>
              <a:t>Inequalities gap can be narrowed with concerted action across the social determinants of health</a:t>
            </a:r>
          </a:p>
          <a:p>
            <a:endParaRPr lang="en-GB" dirty="0"/>
          </a:p>
          <a:p>
            <a:r>
              <a:rPr lang="en-GB" dirty="0"/>
              <a:t>Average overall physical activity levels masks differences by age, sex, ethnicity, deprivation, disability and geography</a:t>
            </a:r>
          </a:p>
          <a:p>
            <a:endParaRPr lang="en-GB" dirty="0"/>
          </a:p>
          <a:p>
            <a:r>
              <a:rPr lang="en-GB" dirty="0"/>
              <a:t>Partnership action via a “Whole System approach” is needed </a:t>
            </a:r>
            <a:br>
              <a:rPr lang="en-GB" dirty="0"/>
            </a:br>
            <a:endParaRPr lang="en-GB" dirty="0"/>
          </a:p>
          <a:p>
            <a:r>
              <a:rPr lang="en-GB" dirty="0"/>
              <a:t>Move Together Strategy offers a good opportunity</a:t>
            </a:r>
          </a:p>
          <a:p>
            <a:pPr lvl="1"/>
            <a:endParaRPr lang="en-GB" dirty="0"/>
          </a:p>
          <a:p>
            <a:pPr lvl="1"/>
            <a:endParaRPr lang="en-GB" dirty="0"/>
          </a:p>
        </p:txBody>
      </p:sp>
      <p:pic>
        <p:nvPicPr>
          <p:cNvPr id="5" name="Picture 4" descr="Skydivers make a formation above the clouds">
            <a:extLst>
              <a:ext uri="{FF2B5EF4-FFF2-40B4-BE49-F238E27FC236}">
                <a16:creationId xmlns:a16="http://schemas.microsoft.com/office/drawing/2014/main" id="{963EA4DC-3DE3-2B8D-78A8-01DAB77F7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0888" y="4115342"/>
            <a:ext cx="2967656" cy="1977954"/>
          </a:xfrm>
          <a:prstGeom prst="rect">
            <a:avLst/>
          </a:prstGeom>
        </p:spPr>
      </p:pic>
      <p:pic>
        <p:nvPicPr>
          <p:cNvPr id="6" name="Picture 5" descr="People doing outdoor yoga">
            <a:extLst>
              <a:ext uri="{FF2B5EF4-FFF2-40B4-BE49-F238E27FC236}">
                <a16:creationId xmlns:a16="http://schemas.microsoft.com/office/drawing/2014/main" id="{1E06E5FF-329F-B9D4-1390-CF59C82CC77B}"/>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9120888" y="2171126"/>
            <a:ext cx="2967656" cy="1978805"/>
          </a:xfrm>
          <a:prstGeom prst="rect">
            <a:avLst/>
          </a:prstGeom>
        </p:spPr>
      </p:pic>
      <p:pic>
        <p:nvPicPr>
          <p:cNvPr id="8" name="Picture 7" descr="Paper chain people and their shadows">
            <a:extLst>
              <a:ext uri="{FF2B5EF4-FFF2-40B4-BE49-F238E27FC236}">
                <a16:creationId xmlns:a16="http://schemas.microsoft.com/office/drawing/2014/main" id="{29B46E57-74F8-9224-F668-362F795EE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336" y="192321"/>
            <a:ext cx="2968208" cy="1978805"/>
          </a:xfrm>
          <a:prstGeom prst="rect">
            <a:avLst/>
          </a:prstGeom>
        </p:spPr>
      </p:pic>
    </p:spTree>
    <p:extLst>
      <p:ext uri="{BB962C8B-B14F-4D97-AF65-F5344CB8AC3E}">
        <p14:creationId xmlns:p14="http://schemas.microsoft.com/office/powerpoint/2010/main" val="2420990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0547"/>
            <a:ext cx="10972800" cy="780281"/>
          </a:xfrm>
        </p:spPr>
        <p:txBody>
          <a:bodyPr/>
          <a:lstStyle/>
          <a:p>
            <a:r>
              <a:rPr lang="en-GB" dirty="0"/>
              <a:t>Content </a:t>
            </a:r>
            <a:endParaRPr dirty="0"/>
          </a:p>
        </p:txBody>
      </p:sp>
      <p:sp>
        <p:nvSpPr>
          <p:cNvPr id="3" name="Content Placeholder 2"/>
          <p:cNvSpPr>
            <a:spLocks noGrp="1"/>
          </p:cNvSpPr>
          <p:nvPr>
            <p:ph idx="1"/>
          </p:nvPr>
        </p:nvSpPr>
        <p:spPr>
          <a:xfrm>
            <a:off x="479376" y="1412776"/>
            <a:ext cx="10972800" cy="4824536"/>
          </a:xfrm>
        </p:spPr>
        <p:txBody>
          <a:bodyPr/>
          <a:lstStyle/>
          <a:p>
            <a:pPr>
              <a:buFont typeface="Wingdings" panose="05000000000000000000" pitchFamily="2" charset="2"/>
              <a:buChar char="Ø"/>
            </a:pPr>
            <a:r>
              <a:rPr lang="en-GB" sz="3200" dirty="0">
                <a:solidFill>
                  <a:srgbClr val="000000">
                    <a:alpha val="100000"/>
                  </a:srgbClr>
                </a:solidFill>
                <a:latin typeface="Arial"/>
                <a:cs typeface="Arial"/>
                <a:sym typeface="Arial"/>
              </a:rPr>
              <a:t> Our diverse and changing population</a:t>
            </a:r>
          </a:p>
          <a:p>
            <a:pPr>
              <a:buFont typeface="Wingdings" panose="05000000000000000000" pitchFamily="2" charset="2"/>
              <a:buChar char="Ø"/>
            </a:pPr>
            <a:r>
              <a:rPr lang="en-GB" sz="3200" dirty="0">
                <a:solidFill>
                  <a:srgbClr val="000000">
                    <a:alpha val="100000"/>
                  </a:srgbClr>
                </a:solidFill>
                <a:latin typeface="Arial"/>
                <a:cs typeface="Arial"/>
                <a:sym typeface="Arial"/>
              </a:rPr>
              <a:t> Physical activity and inactivity locally </a:t>
            </a:r>
          </a:p>
          <a:p>
            <a:pPr>
              <a:buFont typeface="Wingdings" panose="05000000000000000000" pitchFamily="2" charset="2"/>
              <a:buChar char="Ø"/>
            </a:pPr>
            <a:r>
              <a:rPr lang="en-GB" sz="3200" dirty="0">
                <a:solidFill>
                  <a:srgbClr val="000000">
                    <a:alpha val="100000"/>
                  </a:srgbClr>
                </a:solidFill>
                <a:latin typeface="Arial"/>
                <a:cs typeface="Arial"/>
                <a:sym typeface="Arial"/>
              </a:rPr>
              <a:t> Partnership working is key</a:t>
            </a:r>
          </a:p>
          <a:p>
            <a:pPr>
              <a:buFont typeface="Wingdings" panose="05000000000000000000" pitchFamily="2" charset="2"/>
              <a:buChar char="Ø"/>
            </a:pPr>
            <a:r>
              <a:rPr lang="en-GB" sz="3200" dirty="0">
                <a:solidFill>
                  <a:srgbClr val="000000">
                    <a:alpha val="100000"/>
                  </a:srgbClr>
                </a:solidFill>
                <a:latin typeface="Arial"/>
                <a:cs typeface="Arial"/>
                <a:sym typeface="Arial"/>
              </a:rPr>
              <a:t> Lots of good work is happening already across Kent</a:t>
            </a:r>
          </a:p>
          <a:p>
            <a:pPr>
              <a:buFont typeface="Wingdings" panose="05000000000000000000" pitchFamily="2" charset="2"/>
              <a:buChar char="Ø"/>
            </a:pPr>
            <a:r>
              <a:rPr lang="en-GB" sz="3200" dirty="0">
                <a:solidFill>
                  <a:srgbClr val="000000">
                    <a:alpha val="100000"/>
                  </a:srgbClr>
                </a:solidFill>
                <a:latin typeface="Arial"/>
                <a:cs typeface="Arial"/>
                <a:sym typeface="Arial"/>
              </a:rPr>
              <a:t> Move Together Strategy is an opportunity to build on this </a:t>
            </a:r>
          </a:p>
          <a:p>
            <a:endParaRPr lang="en-GB" sz="3200" dirty="0">
              <a:solidFill>
                <a:srgbClr val="000000">
                  <a:alpha val="100000"/>
                </a:srgbClr>
              </a:solidFill>
              <a:latin typeface="Arial"/>
              <a:cs typeface="Arial"/>
              <a:sym typeface="Arial"/>
            </a:endParaRPr>
          </a:p>
          <a:p>
            <a:endParaRPr lang="en-GB" sz="3200" dirty="0">
              <a:solidFill>
                <a:srgbClr val="000000">
                  <a:alpha val="100000"/>
                </a:srgbClr>
              </a:solidFill>
              <a:latin typeface="Arial"/>
              <a:cs typeface="Arial"/>
              <a:sym typeface="Arial"/>
            </a:endParaRPr>
          </a:p>
        </p:txBody>
      </p:sp>
    </p:spTree>
    <p:extLst>
      <p:ext uri="{BB962C8B-B14F-4D97-AF65-F5344CB8AC3E}">
        <p14:creationId xmlns:p14="http://schemas.microsoft.com/office/powerpoint/2010/main" val="1757984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0547"/>
            <a:ext cx="10972800" cy="780281"/>
          </a:xfrm>
        </p:spPr>
        <p:txBody>
          <a:bodyPr/>
          <a:lstStyle/>
          <a:p>
            <a:r>
              <a:rPr lang="en-GB" dirty="0"/>
              <a:t>Key messages</a:t>
            </a:r>
            <a:endParaRPr dirty="0"/>
          </a:p>
        </p:txBody>
      </p:sp>
      <p:sp>
        <p:nvSpPr>
          <p:cNvPr id="3" name="Content Placeholder 2"/>
          <p:cNvSpPr>
            <a:spLocks noGrp="1"/>
          </p:cNvSpPr>
          <p:nvPr>
            <p:ph idx="1"/>
          </p:nvPr>
        </p:nvSpPr>
        <p:spPr>
          <a:xfrm>
            <a:off x="479376" y="1412776"/>
            <a:ext cx="10972800" cy="4824536"/>
          </a:xfrm>
        </p:spPr>
        <p:txBody>
          <a:bodyPr/>
          <a:lstStyle/>
          <a:p>
            <a:r>
              <a:rPr lang="en-GB" sz="3200" b="0" i="0" u="none" cap="none" dirty="0">
                <a:solidFill>
                  <a:srgbClr val="000000">
                    <a:alpha val="100000"/>
                  </a:srgbClr>
                </a:solidFill>
                <a:latin typeface="Arial"/>
                <a:cs typeface="Arial"/>
                <a:sym typeface="Arial"/>
              </a:rPr>
              <a:t>Identify areas of disadvantage and underserved communities</a:t>
            </a:r>
          </a:p>
          <a:p>
            <a:endParaRPr lang="en-GB" sz="3200" b="0" i="0" u="none" cap="none" dirty="0">
              <a:solidFill>
                <a:srgbClr val="000000">
                  <a:alpha val="100000"/>
                </a:srgbClr>
              </a:solidFill>
              <a:latin typeface="Arial"/>
              <a:cs typeface="Arial"/>
              <a:sym typeface="Arial"/>
            </a:endParaRPr>
          </a:p>
          <a:p>
            <a:r>
              <a:rPr lang="en-GB" sz="3200" b="0" i="0" u="none" cap="none" dirty="0">
                <a:solidFill>
                  <a:srgbClr val="000000">
                    <a:alpha val="100000"/>
                  </a:srgbClr>
                </a:solidFill>
                <a:latin typeface="Arial"/>
                <a:cs typeface="Arial"/>
                <a:sym typeface="Arial"/>
              </a:rPr>
              <a:t>Partnership working and co-production</a:t>
            </a:r>
          </a:p>
          <a:p>
            <a:endParaRPr lang="en-GB" sz="3200" b="0" i="0" u="none" cap="none" dirty="0">
              <a:solidFill>
                <a:srgbClr val="000000">
                  <a:alpha val="100000"/>
                </a:srgbClr>
              </a:solidFill>
              <a:latin typeface="Arial"/>
              <a:cs typeface="Arial"/>
              <a:sym typeface="Arial"/>
            </a:endParaRPr>
          </a:p>
          <a:p>
            <a:r>
              <a:rPr lang="en-GB" sz="3200" dirty="0">
                <a:solidFill>
                  <a:srgbClr val="000000">
                    <a:alpha val="100000"/>
                  </a:srgbClr>
                </a:solidFill>
                <a:latin typeface="Arial"/>
                <a:cs typeface="Arial"/>
                <a:sym typeface="Arial"/>
              </a:rPr>
              <a:t>Evidence led but also learning by doing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per chain people and their shadows">
            <a:extLst>
              <a:ext uri="{FF2B5EF4-FFF2-40B4-BE49-F238E27FC236}">
                <a16:creationId xmlns:a16="http://schemas.microsoft.com/office/drawing/2014/main" id="{5276DCF4-B60B-F4FB-C2C1-7B57BE93BA1A}"/>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5B4659D-ABCC-79F7-020F-608D859DAFFE}"/>
              </a:ext>
            </a:extLst>
          </p:cNvPr>
          <p:cNvSpPr>
            <a:spLocks noGrp="1"/>
          </p:cNvSpPr>
          <p:nvPr>
            <p:ph type="title"/>
          </p:nvPr>
        </p:nvSpPr>
        <p:spPr/>
        <p:txBody>
          <a:bodyPr/>
          <a:lstStyle/>
          <a:p>
            <a:r>
              <a:rPr lang="en-GB" dirty="0"/>
              <a:t>Diverse, changing population</a:t>
            </a:r>
          </a:p>
        </p:txBody>
      </p:sp>
      <p:sp>
        <p:nvSpPr>
          <p:cNvPr id="3" name="Text Placeholder 2">
            <a:extLst>
              <a:ext uri="{FF2B5EF4-FFF2-40B4-BE49-F238E27FC236}">
                <a16:creationId xmlns:a16="http://schemas.microsoft.com/office/drawing/2014/main" id="{0DC7CEC2-A1EC-EB79-BC8A-08EB596B856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483520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7BE65-574D-E4A2-C9F5-5E96188462AF}"/>
              </a:ext>
            </a:extLst>
          </p:cNvPr>
          <p:cNvSpPr>
            <a:spLocks noGrp="1"/>
          </p:cNvSpPr>
          <p:nvPr>
            <p:ph type="title"/>
          </p:nvPr>
        </p:nvSpPr>
        <p:spPr/>
        <p:txBody>
          <a:bodyPr/>
          <a:lstStyle/>
          <a:p>
            <a:r>
              <a:rPr lang="en-GB" dirty="0"/>
              <a:t>Ageing and long-term conditions</a:t>
            </a:r>
          </a:p>
        </p:txBody>
      </p:sp>
      <p:sp>
        <p:nvSpPr>
          <p:cNvPr id="8" name="TextBox 7">
            <a:extLst>
              <a:ext uri="{FF2B5EF4-FFF2-40B4-BE49-F238E27FC236}">
                <a16:creationId xmlns:a16="http://schemas.microsoft.com/office/drawing/2014/main" id="{942F1A91-D89B-E1C9-6F35-D87C5523A993}"/>
              </a:ext>
            </a:extLst>
          </p:cNvPr>
          <p:cNvSpPr txBox="1"/>
          <p:nvPr/>
        </p:nvSpPr>
        <p:spPr>
          <a:xfrm>
            <a:off x="615378" y="5229199"/>
            <a:ext cx="5098144" cy="261610"/>
          </a:xfrm>
          <a:prstGeom prst="rect">
            <a:avLst/>
          </a:prstGeom>
          <a:noFill/>
        </p:spPr>
        <p:txBody>
          <a:bodyPr wrap="square" rtlCol="0">
            <a:spAutoFit/>
          </a:bodyPr>
          <a:lstStyle/>
          <a:p>
            <a:r>
              <a:rPr lang="en-GB" sz="1100" dirty="0"/>
              <a:t>Source:</a:t>
            </a:r>
            <a:r>
              <a:rPr lang="en-GB" sz="1100" baseline="0" dirty="0"/>
              <a:t> KCC Housing Led Forecasts, KPHO</a:t>
            </a:r>
            <a:endParaRPr lang="en-GB" sz="1100" dirty="0"/>
          </a:p>
        </p:txBody>
      </p:sp>
      <p:pic>
        <p:nvPicPr>
          <p:cNvPr id="13" name="Picture 12" descr="Line chart of multi-morbidity prevalence in Kent by deprivation decile (10% segments) and age group produced by Kent Public Health Observatory in 2018 using the Kent Integrated Dataset. Multimorbidity is defined as two or more long-term conditions. The graph shows a clear gap opening up from early adulthood to old age. The gap between most and least deprived deciles is widest among the 50 to 70 age groups.">
            <a:extLst>
              <a:ext uri="{FF2B5EF4-FFF2-40B4-BE49-F238E27FC236}">
                <a16:creationId xmlns:a16="http://schemas.microsoft.com/office/drawing/2014/main" id="{7B6926E5-3FAE-E7D7-7526-D6FA60E9D635}"/>
              </a:ext>
            </a:extLst>
          </p:cNvPr>
          <p:cNvPicPr>
            <a:picLocks noChangeAspect="1"/>
          </p:cNvPicPr>
          <p:nvPr/>
        </p:nvPicPr>
        <p:blipFill>
          <a:blip r:embed="rId3"/>
          <a:stretch>
            <a:fillRect/>
          </a:stretch>
        </p:blipFill>
        <p:spPr>
          <a:xfrm>
            <a:off x="6044163" y="1628800"/>
            <a:ext cx="5224283" cy="4176464"/>
          </a:xfrm>
          <a:prstGeom prst="rect">
            <a:avLst/>
          </a:prstGeom>
        </p:spPr>
      </p:pic>
      <p:sp>
        <p:nvSpPr>
          <p:cNvPr id="3" name="TextBox 2">
            <a:extLst>
              <a:ext uri="{FF2B5EF4-FFF2-40B4-BE49-F238E27FC236}">
                <a16:creationId xmlns:a16="http://schemas.microsoft.com/office/drawing/2014/main" id="{209A0F37-443D-6EB6-88E0-9D1BFC86842E}"/>
              </a:ext>
            </a:extLst>
          </p:cNvPr>
          <p:cNvSpPr txBox="1"/>
          <p:nvPr/>
        </p:nvSpPr>
        <p:spPr>
          <a:xfrm>
            <a:off x="6197602" y="5848680"/>
            <a:ext cx="5098144" cy="430887"/>
          </a:xfrm>
          <a:prstGeom prst="rect">
            <a:avLst/>
          </a:prstGeom>
          <a:noFill/>
        </p:spPr>
        <p:txBody>
          <a:bodyPr wrap="square" rtlCol="0">
            <a:spAutoFit/>
          </a:bodyPr>
          <a:lstStyle/>
          <a:p>
            <a:r>
              <a:rPr lang="en-GB" sz="1100" dirty="0"/>
              <a:t>Source:</a:t>
            </a:r>
            <a:r>
              <a:rPr lang="en-GB" sz="1100" baseline="0" dirty="0"/>
              <a:t> Kent Integrated Dataset (KID), prepared by KPHO (TG), March-2018</a:t>
            </a:r>
            <a:endParaRPr lang="en-GB" sz="1100" dirty="0"/>
          </a:p>
          <a:p>
            <a:endParaRPr lang="en-GB" sz="1100" dirty="0"/>
          </a:p>
        </p:txBody>
      </p:sp>
      <p:pic>
        <p:nvPicPr>
          <p:cNvPr id="5" name="Picture 4" descr="Line chart showing the projected percentage change in the 0-64, 65+ and 85+ populations in Kent between 2020 and 2040. The 0-64 population increases by 12%, the 65+ population increases by ~31% and the 85+ increases by ~45%.">
            <a:extLst>
              <a:ext uri="{FF2B5EF4-FFF2-40B4-BE49-F238E27FC236}">
                <a16:creationId xmlns:a16="http://schemas.microsoft.com/office/drawing/2014/main" id="{94D32FCC-2A74-DBA6-CD0A-0B6CFF6A9F16}"/>
              </a:ext>
            </a:extLst>
          </p:cNvPr>
          <p:cNvPicPr>
            <a:picLocks noChangeAspect="1"/>
          </p:cNvPicPr>
          <p:nvPr/>
        </p:nvPicPr>
        <p:blipFill>
          <a:blip r:embed="rId4"/>
          <a:stretch>
            <a:fillRect/>
          </a:stretch>
        </p:blipFill>
        <p:spPr>
          <a:xfrm>
            <a:off x="257129" y="1723419"/>
            <a:ext cx="5456393" cy="3511600"/>
          </a:xfrm>
          <a:prstGeom prst="rect">
            <a:avLst/>
          </a:prstGeom>
        </p:spPr>
      </p:pic>
    </p:spTree>
    <p:extLst>
      <p:ext uri="{BB962C8B-B14F-4D97-AF65-F5344CB8AC3E}">
        <p14:creationId xmlns:p14="http://schemas.microsoft.com/office/powerpoint/2010/main" val="1351296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839C4-E741-82DF-4E48-6C328B3B146D}"/>
              </a:ext>
            </a:extLst>
          </p:cNvPr>
          <p:cNvSpPr>
            <a:spLocks noGrp="1"/>
          </p:cNvSpPr>
          <p:nvPr>
            <p:ph type="title"/>
          </p:nvPr>
        </p:nvSpPr>
        <p:spPr/>
        <p:txBody>
          <a:bodyPr/>
          <a:lstStyle/>
          <a:p>
            <a:r>
              <a:rPr lang="en-GB" dirty="0"/>
              <a:t>Social gradient of health</a:t>
            </a:r>
          </a:p>
        </p:txBody>
      </p:sp>
      <p:pic>
        <p:nvPicPr>
          <p:cNvPr id="11" name="Picture 10" descr="All age all cause mortality rate by deprivation decile in Kent 2022 calendar year. Directly age-standardised rates per 100,000 population calculated by Kent Public Health Observatory using Primary Care Mortality Database. Graph shows a clear gradient with the highest mortality rates among those living in most deprived areas of Kent.">
            <a:extLst>
              <a:ext uri="{FF2B5EF4-FFF2-40B4-BE49-F238E27FC236}">
                <a16:creationId xmlns:a16="http://schemas.microsoft.com/office/drawing/2014/main" id="{9145BA45-C7FD-E7C9-F7AA-0C50BA30A5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704" y="1494624"/>
            <a:ext cx="5221235" cy="4166624"/>
          </a:xfrm>
          <a:prstGeom prst="rect">
            <a:avLst/>
          </a:prstGeom>
        </p:spPr>
      </p:pic>
      <p:sp>
        <p:nvSpPr>
          <p:cNvPr id="12" name="TextBox 11">
            <a:extLst>
              <a:ext uri="{FF2B5EF4-FFF2-40B4-BE49-F238E27FC236}">
                <a16:creationId xmlns:a16="http://schemas.microsoft.com/office/drawing/2014/main" id="{C2CA731E-E71C-0E8C-0DAD-6CC8CA5D0C56}"/>
              </a:ext>
            </a:extLst>
          </p:cNvPr>
          <p:cNvSpPr txBox="1"/>
          <p:nvPr/>
        </p:nvSpPr>
        <p:spPr>
          <a:xfrm>
            <a:off x="3719736" y="5733256"/>
            <a:ext cx="4882754" cy="430887"/>
          </a:xfrm>
          <a:prstGeom prst="rect">
            <a:avLst/>
          </a:prstGeom>
          <a:noFill/>
        </p:spPr>
        <p:txBody>
          <a:bodyPr wrap="square" rtlCol="0">
            <a:spAutoFit/>
          </a:bodyPr>
          <a:lstStyle/>
          <a:p>
            <a:r>
              <a:rPr lang="en-GB" sz="1100" dirty="0"/>
              <a:t>All-age all-cause mortality rate by Kent deprivation decile, 2022</a:t>
            </a:r>
          </a:p>
          <a:p>
            <a:r>
              <a:rPr lang="en-GB" sz="1100" dirty="0"/>
              <a:t>Source: Primary Care Mortality Database, KPHO</a:t>
            </a:r>
          </a:p>
        </p:txBody>
      </p:sp>
      <p:pic>
        <p:nvPicPr>
          <p:cNvPr id="4" name="Picture 3" descr="Two images combined as one. Top one is houses in an area for built environment. Bottom image is sunrise in the field for natural environment">
            <a:extLst>
              <a:ext uri="{FF2B5EF4-FFF2-40B4-BE49-F238E27FC236}">
                <a16:creationId xmlns:a16="http://schemas.microsoft.com/office/drawing/2014/main" id="{ED4491F1-B476-2294-ADA7-6A2E3442EAE2}"/>
              </a:ext>
            </a:extLst>
          </p:cNvPr>
          <p:cNvPicPr>
            <a:picLocks noChangeAspect="1"/>
          </p:cNvPicPr>
          <p:nvPr/>
        </p:nvPicPr>
        <p:blipFill>
          <a:blip r:embed="rId4"/>
          <a:stretch>
            <a:fillRect/>
          </a:stretch>
        </p:blipFill>
        <p:spPr>
          <a:xfrm>
            <a:off x="335360" y="1276832"/>
            <a:ext cx="3096344" cy="4304335"/>
          </a:xfrm>
          <a:prstGeom prst="rect">
            <a:avLst/>
          </a:prstGeom>
        </p:spPr>
      </p:pic>
      <p:pic>
        <p:nvPicPr>
          <p:cNvPr id="6" name="Picture 5" descr="Two images combined as one. Top image is group of people lifting weights for lifestyle. Bottom image is women embracing in doorway for social connections.">
            <a:extLst>
              <a:ext uri="{FF2B5EF4-FFF2-40B4-BE49-F238E27FC236}">
                <a16:creationId xmlns:a16="http://schemas.microsoft.com/office/drawing/2014/main" id="{15ED5BA1-E0DA-44D0-0985-4506121490CF}"/>
              </a:ext>
            </a:extLst>
          </p:cNvPr>
          <p:cNvPicPr>
            <a:picLocks noChangeAspect="1"/>
          </p:cNvPicPr>
          <p:nvPr/>
        </p:nvPicPr>
        <p:blipFill>
          <a:blip r:embed="rId5"/>
          <a:stretch>
            <a:fillRect/>
          </a:stretch>
        </p:blipFill>
        <p:spPr>
          <a:xfrm>
            <a:off x="8602489" y="1052736"/>
            <a:ext cx="3289161" cy="4304335"/>
          </a:xfrm>
          <a:prstGeom prst="rect">
            <a:avLst/>
          </a:prstGeom>
        </p:spPr>
      </p:pic>
    </p:spTree>
    <p:extLst>
      <p:ext uri="{BB962C8B-B14F-4D97-AF65-F5344CB8AC3E}">
        <p14:creationId xmlns:p14="http://schemas.microsoft.com/office/powerpoint/2010/main" val="813177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3F922-EB48-E04E-8145-27AD88DBC91C}"/>
              </a:ext>
            </a:extLst>
          </p:cNvPr>
          <p:cNvSpPr>
            <a:spLocks noGrp="1"/>
          </p:cNvSpPr>
          <p:nvPr>
            <p:ph type="title"/>
          </p:nvPr>
        </p:nvSpPr>
        <p:spPr>
          <a:xfrm>
            <a:off x="609600" y="404664"/>
            <a:ext cx="10972800" cy="1143000"/>
          </a:xfrm>
        </p:spPr>
        <p:txBody>
          <a:bodyPr>
            <a:normAutofit fontScale="90000"/>
          </a:bodyPr>
          <a:lstStyle/>
          <a:p>
            <a:r>
              <a:rPr kumimoji="0" lang="en-GB" sz="3600" b="1" i="0" u="none" strike="noStrike" kern="1200" cap="none" spc="0" normalizeH="0" baseline="0" noProof="0" dirty="0">
                <a:ln>
                  <a:noFill/>
                </a:ln>
                <a:solidFill>
                  <a:srgbClr val="4283C4"/>
                </a:solidFill>
                <a:effectLst/>
                <a:uLnTx/>
                <a:uFillTx/>
                <a:latin typeface="Arial" pitchFamily="34" charset="0"/>
                <a:ea typeface="+mj-ea"/>
                <a:cs typeface="Arial" pitchFamily="34" charset="0"/>
              </a:rPr>
              <a:t>We need to address ALL the wider determinants of health (WDH)</a:t>
            </a:r>
            <a:br>
              <a:rPr lang="en-GB" dirty="0"/>
            </a:br>
            <a:endParaRPr lang="en-GB" dirty="0"/>
          </a:p>
        </p:txBody>
      </p:sp>
      <p:pic>
        <p:nvPicPr>
          <p:cNvPr id="4" name="Content Placeholder 3" descr="Robert Wood Johnson model of impacts on health. Health behaviours contribute 30% to our health, Clinical care is 20%, socio-economic factors 40% and built environment is 10%.">
            <a:extLst>
              <a:ext uri="{FF2B5EF4-FFF2-40B4-BE49-F238E27FC236}">
                <a16:creationId xmlns:a16="http://schemas.microsoft.com/office/drawing/2014/main" id="{53085C17-4D1A-3AA0-A057-A583019D1023}"/>
              </a:ext>
            </a:extLst>
          </p:cNvPr>
          <p:cNvPicPr>
            <a:picLocks noGrp="1" noChangeAspect="1"/>
          </p:cNvPicPr>
          <p:nvPr>
            <p:ph idx="1"/>
          </p:nvPr>
        </p:nvPicPr>
        <p:blipFill>
          <a:blip r:embed="rId2" r:link="rId3" cstate="print">
            <a:extLst>
              <a:ext uri="{28A0092B-C50C-407E-A947-70E740481C1C}">
                <a14:useLocalDpi xmlns:a14="http://schemas.microsoft.com/office/drawing/2010/main" val="0"/>
              </a:ext>
            </a:extLst>
          </a:blip>
          <a:stretch>
            <a:fillRect/>
          </a:stretch>
        </p:blipFill>
        <p:spPr bwMode="auto">
          <a:xfrm>
            <a:off x="112878" y="1340768"/>
            <a:ext cx="11979593" cy="4896543"/>
          </a:xfrm>
          <a:prstGeom prst="rect">
            <a:avLst/>
          </a:prstGeom>
          <a:noFill/>
        </p:spPr>
      </p:pic>
    </p:spTree>
    <p:extLst>
      <p:ext uri="{BB962C8B-B14F-4D97-AF65-F5344CB8AC3E}">
        <p14:creationId xmlns:p14="http://schemas.microsoft.com/office/powerpoint/2010/main" val="3717555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9E8B2-0AFC-97B7-D196-D7182C7ADAB3}"/>
              </a:ext>
            </a:extLst>
          </p:cNvPr>
          <p:cNvSpPr>
            <a:spLocks noGrp="1"/>
          </p:cNvSpPr>
          <p:nvPr>
            <p:ph type="title"/>
          </p:nvPr>
        </p:nvSpPr>
        <p:spPr/>
        <p:txBody>
          <a:bodyPr>
            <a:normAutofit fontScale="90000"/>
          </a:bodyPr>
          <a:lstStyle/>
          <a:p>
            <a:r>
              <a:rPr lang="en-GB" dirty="0"/>
              <a:t>Physical Activity is one important part – hence its prominence in our Integrated Care Strategy</a:t>
            </a:r>
          </a:p>
        </p:txBody>
      </p:sp>
      <p:sp>
        <p:nvSpPr>
          <p:cNvPr id="3" name="Content Placeholder 2">
            <a:extLst>
              <a:ext uri="{FF2B5EF4-FFF2-40B4-BE49-F238E27FC236}">
                <a16:creationId xmlns:a16="http://schemas.microsoft.com/office/drawing/2014/main" id="{5CADA793-EA07-DE8B-D9A3-2546DEAE5E45}"/>
              </a:ext>
            </a:extLst>
          </p:cNvPr>
          <p:cNvSpPr>
            <a:spLocks noGrp="1"/>
          </p:cNvSpPr>
          <p:nvPr>
            <p:ph idx="1"/>
          </p:nvPr>
        </p:nvSpPr>
        <p:spPr/>
        <p:txBody>
          <a:bodyPr/>
          <a:lstStyle/>
          <a:p>
            <a:pPr marL="0" indent="0">
              <a:buNone/>
            </a:pPr>
            <a:r>
              <a:rPr lang="en-GB" dirty="0"/>
              <a:t>Subdomain of shared outcome 3: Support adoption of positive mental and physical health behaviours.</a:t>
            </a:r>
          </a:p>
          <a:p>
            <a:r>
              <a:rPr lang="en-GB" dirty="0"/>
              <a:t>deliver </a:t>
            </a:r>
            <a:r>
              <a:rPr lang="en-GB" dirty="0">
                <a:solidFill>
                  <a:schemeClr val="accent2"/>
                </a:solidFill>
              </a:rPr>
              <a:t>evidence</a:t>
            </a:r>
            <a:r>
              <a:rPr lang="en-GB" dirty="0"/>
              <a:t> based support to all at an appropriate scale</a:t>
            </a:r>
          </a:p>
          <a:p>
            <a:r>
              <a:rPr lang="en-GB" dirty="0"/>
              <a:t>work with communities to develop </a:t>
            </a:r>
            <a:r>
              <a:rPr lang="en-GB" dirty="0">
                <a:solidFill>
                  <a:schemeClr val="accent2"/>
                </a:solidFill>
              </a:rPr>
              <a:t>community led approaches</a:t>
            </a:r>
            <a:r>
              <a:rPr lang="en-GB" dirty="0"/>
              <a:t> and local active and sustainable travel</a:t>
            </a:r>
          </a:p>
          <a:p>
            <a:r>
              <a:rPr lang="en-GB" dirty="0"/>
              <a:t>increase the use of ‘</a:t>
            </a:r>
            <a:r>
              <a:rPr lang="en-GB" dirty="0">
                <a:solidFill>
                  <a:schemeClr val="accent2"/>
                </a:solidFill>
              </a:rPr>
              <a:t>making every contact count</a:t>
            </a:r>
            <a:r>
              <a:rPr lang="en-GB" dirty="0"/>
              <a:t>’ and </a:t>
            </a:r>
            <a:r>
              <a:rPr lang="en-GB" dirty="0">
                <a:solidFill>
                  <a:schemeClr val="accent2"/>
                </a:solidFill>
              </a:rPr>
              <a:t>social prescribing</a:t>
            </a:r>
            <a:r>
              <a:rPr lang="en-GB" dirty="0"/>
              <a:t> </a:t>
            </a:r>
          </a:p>
          <a:p>
            <a:r>
              <a:rPr lang="en-GB" dirty="0"/>
              <a:t>... by addressing </a:t>
            </a:r>
            <a:r>
              <a:rPr lang="en-GB" dirty="0">
                <a:solidFill>
                  <a:schemeClr val="accent2"/>
                </a:solidFill>
              </a:rPr>
              <a:t>socioeconomic determinants </a:t>
            </a:r>
            <a:r>
              <a:rPr lang="en-GB" dirty="0"/>
              <a:t>and aiding </a:t>
            </a:r>
            <a:r>
              <a:rPr lang="en-GB" dirty="0">
                <a:solidFill>
                  <a:schemeClr val="accent2"/>
                </a:solidFill>
              </a:rPr>
              <a:t>mental wellbeing</a:t>
            </a:r>
            <a:r>
              <a:rPr lang="en-GB" dirty="0"/>
              <a:t> we will help people adopt healthy lifestyles</a:t>
            </a:r>
          </a:p>
        </p:txBody>
      </p:sp>
    </p:spTree>
    <p:extLst>
      <p:ext uri="{BB962C8B-B14F-4D97-AF65-F5344CB8AC3E}">
        <p14:creationId xmlns:p14="http://schemas.microsoft.com/office/powerpoint/2010/main" val="942218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eople doing outdoor yoga">
            <a:extLst>
              <a:ext uri="{FF2B5EF4-FFF2-40B4-BE49-F238E27FC236}">
                <a16:creationId xmlns:a16="http://schemas.microsoft.com/office/drawing/2014/main" id="{CFD6D6DC-7A8F-3050-040A-836BBBFAF7EB}"/>
              </a:ext>
            </a:extLst>
          </p:cNvPr>
          <p:cNvPicPr>
            <a:picLocks noChangeAspect="1"/>
          </p:cNvPicPr>
          <p:nvPr/>
        </p:nvPicPr>
        <p:blipFill>
          <a:blip r:embed="rId2">
            <a:lum bright="70000" contrast="-70000"/>
            <a:alphaModFix/>
            <a:extLst>
              <a:ext uri="{28A0092B-C50C-407E-A947-70E740481C1C}">
                <a14:useLocalDpi xmlns:a14="http://schemas.microsoft.com/office/drawing/2010/main" val="0"/>
              </a:ext>
            </a:extLst>
          </a:blip>
          <a:stretch>
            <a:fillRect/>
          </a:stretch>
        </p:blipFill>
        <p:spPr>
          <a:xfrm>
            <a:off x="963084" y="404664"/>
            <a:ext cx="9361040" cy="6241855"/>
          </a:xfrm>
          <a:prstGeom prst="rect">
            <a:avLst/>
          </a:prstGeom>
        </p:spPr>
      </p:pic>
      <p:sp>
        <p:nvSpPr>
          <p:cNvPr id="2" name="Title 1">
            <a:extLst>
              <a:ext uri="{FF2B5EF4-FFF2-40B4-BE49-F238E27FC236}">
                <a16:creationId xmlns:a16="http://schemas.microsoft.com/office/drawing/2014/main" id="{90E240D3-EFF0-96B7-8489-B2887D8DC620}"/>
              </a:ext>
            </a:extLst>
          </p:cNvPr>
          <p:cNvSpPr>
            <a:spLocks noGrp="1"/>
          </p:cNvSpPr>
          <p:nvPr>
            <p:ph type="title"/>
          </p:nvPr>
        </p:nvSpPr>
        <p:spPr/>
        <p:txBody>
          <a:bodyPr/>
          <a:lstStyle/>
          <a:p>
            <a:r>
              <a:rPr lang="en-GB" dirty="0"/>
              <a:t>PHYSICAL ACTIVITY </a:t>
            </a:r>
          </a:p>
        </p:txBody>
      </p:sp>
      <p:sp>
        <p:nvSpPr>
          <p:cNvPr id="3" name="Text Placeholder 2">
            <a:extLst>
              <a:ext uri="{FF2B5EF4-FFF2-40B4-BE49-F238E27FC236}">
                <a16:creationId xmlns:a16="http://schemas.microsoft.com/office/drawing/2014/main" id="{D14FF48B-26E6-9CF0-3B71-765627A3E00A}"/>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09152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S365 PowerPoint template (Widescreen)  -  Read-Only" id="{CE968A4C-8680-4BA4-B256-662308791D1A}" vid="{81E14000-61E5-4FA0-9883-7561324CCD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99FBD7B739DA498A873D68688F7DC0" ma:contentTypeVersion="23" ma:contentTypeDescription="Create a new document." ma:contentTypeScope="" ma:versionID="87b73dcdd02e05a70e70c38c9c8bd359">
  <xsd:schema xmlns:xsd="http://www.w3.org/2001/XMLSchema" xmlns:xs="http://www.w3.org/2001/XMLSchema" xmlns:p="http://schemas.microsoft.com/office/2006/metadata/properties" xmlns:ns2="67b3fc33-3290-4eed-b6aa-aa4ab910aee0" xmlns:ns3="211806d2-e2f2-498d-8737-ddaf6c1a0a83" targetNamespace="http://schemas.microsoft.com/office/2006/metadata/properties" ma:root="true" ma:fieldsID="07befa58c32d1b06d539d1a003d5042b" ns2:_="" ns3:_="">
    <xsd:import namespace="67b3fc33-3290-4eed-b6aa-aa4ab910aee0"/>
    <xsd:import namespace="211806d2-e2f2-498d-8737-ddaf6c1a0a83"/>
    <xsd:element name="properties">
      <xsd:complexType>
        <xsd:sequence>
          <xsd:element name="documentManagement">
            <xsd:complexType>
              <xsd:all>
                <xsd:element ref="ns2:Directorate" minOccurs="0"/>
                <xsd:element ref="ns2:Documentowner" minOccurs="0"/>
                <xsd:element ref="ns2:Whattypeofdocumentisit_x003f_" minOccurs="0"/>
                <xsd:element ref="ns2:Category" minOccurs="0"/>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_ModernAudienceTargetUserField" minOccurs="0"/>
                <xsd:element ref="ns2:_ModernAudienceAadObjectIds" minOccurs="0"/>
                <xsd:element ref="ns2:Target_x0020_Audiences" minOccurs="0"/>
                <xsd:element ref="ns2:HighlightedContentWP" minOccurs="0"/>
                <xsd:element ref="ns2:TestColumn" minOccurs="0"/>
                <xsd:element ref="ns2:Whoisthisfor" minOccurs="0"/>
                <xsd:element ref="ns3:TaxKeywordTaxHTField" minOccurs="0"/>
                <xsd:element ref="ns3:SharedWithUsers" minOccurs="0"/>
                <xsd:element ref="ns3:SharedWithDetails" minOccurs="0"/>
                <xsd:element ref="ns2:Are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b3fc33-3290-4eed-b6aa-aa4ab910aee0" elementFormDefault="qualified">
    <xsd:import namespace="http://schemas.microsoft.com/office/2006/documentManagement/types"/>
    <xsd:import namespace="http://schemas.microsoft.com/office/infopath/2007/PartnerControls"/>
    <xsd:element name="Directorate" ma:index="8" nillable="true" ma:displayName="Directorate" ma:description="Which directorate does this policy belong to" ma:format="Dropdown" ma:internalName="Directorate">
      <xsd:simpleType>
        <xsd:restriction base="dms:Choice">
          <xsd:enumeration value="CYPE"/>
          <xsd:enumeration value="ASCH"/>
          <xsd:enumeration value="GET"/>
          <xsd:enumeration value="CED and DCED"/>
        </xsd:restriction>
      </xsd:simpleType>
    </xsd:element>
    <xsd:element name="Documentowner" ma:index="9" nillable="true" ma:displayName="Document owner" ma:description="Who is responsible for this document" ma:format="Dropdown" ma:list="UserInfo" ma:SharePointGroup="0" ma:internalName="Documentown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Whattypeofdocumentisit_x003f_" ma:index="10" nillable="true" ma:displayName="What type of document is it?" ma:format="Dropdown" ma:internalName="Whattypeofdocumentisit_x003f_">
      <xsd:simpleType>
        <xsd:restriction base="dms:Choice">
          <xsd:enumeration value="Strategy and policy register"/>
          <xsd:enumeration value="Policy"/>
          <xsd:enumeration value="Business plan"/>
          <xsd:enumeration value="Structure chart"/>
          <xsd:enumeration value="Guidance"/>
        </xsd:restriction>
      </xsd:simpleType>
    </xsd:element>
    <xsd:element name="Category" ma:index="11" nillable="true" ma:displayName="Category" ma:format="Dropdown" ma:internalName="Category">
      <xsd:complexType>
        <xsd:complexContent>
          <xsd:extension base="dms:MultiChoice">
            <xsd:sequence>
              <xsd:element name="Value" maxOccurs="unbounded" minOccurs="0" nillable="true">
                <xsd:simpleType>
                  <xsd:restriction base="dms:Choice">
                    <xsd:enumeration value="Service strategy"/>
                    <xsd:enumeration value="Operational Policies"/>
                    <xsd:enumeration value="Internal Control Policy"/>
                    <xsd:enumeration value="Action plan"/>
                    <xsd:enumeration value="Council strategy"/>
                    <xsd:enumeration value="Technology"/>
                  </xsd:restriction>
                </xsd:simpleType>
              </xsd:element>
            </xsd:sequence>
          </xsd:extension>
        </xsd:complexContent>
      </xsd:complex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f80089c-2ddf-4c5d-a009-f768e38e2bb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ModernAudienceTargetUserField" ma:index="20" nillable="true" ma:displayName="Audience" ma:list="UserInfo" ma:SharePointGroup="0" ma:internalName="_ModernAudienceTargetUserFiel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ModernAudienceAadObjectIds" ma:index="21" nillable="true" ma:displayName="AudienceIds" ma:list="{6136d231-e23e-4e62-94e0-01411b97b6c4}" ma:internalName="_ModernAudienceAadObjectIds" ma:readOnly="true" ma:showField="_AadObjectIdForUser" ma:web="211806d2-e2f2-498d-8737-ddaf6c1a0a83">
      <xsd:complexType>
        <xsd:complexContent>
          <xsd:extension base="dms:MultiChoiceLookup">
            <xsd:sequence>
              <xsd:element name="Value" type="dms:Lookup" maxOccurs="unbounded" minOccurs="0" nillable="true"/>
            </xsd:sequence>
          </xsd:extension>
        </xsd:complexContent>
      </xsd:complexType>
    </xsd:element>
    <xsd:element name="Target_x0020_Audiences" ma:index="22" nillable="true" ma:displayName="Target Audiences" ma:internalName="Target_x0020_Audiences">
      <xsd:simpleType>
        <xsd:restriction base="dms:Unknown"/>
      </xsd:simpleType>
    </xsd:element>
    <xsd:element name="HighlightedContentWP" ma:index="23" nillable="true" ma:displayName="Highlighted Content WP" ma:format="Dropdown" ma:internalName="HighlightedContentWP">
      <xsd:simpleType>
        <xsd:restriction base="dms:Choice">
          <xsd:enumeration value="1"/>
          <xsd:enumeration value="2"/>
          <xsd:enumeration value="3"/>
        </xsd:restriction>
      </xsd:simpleType>
    </xsd:element>
    <xsd:element name="TestColumn" ma:index="24" nillable="true" ma:displayName="Test Column" ma:format="Dropdown" ma:internalName="TestColumn">
      <xsd:simpleType>
        <xsd:restriction base="dms:Choice">
          <xsd:enumeration value="Test 1"/>
          <xsd:enumeration value="Test 2"/>
          <xsd:enumeration value="Test 3"/>
        </xsd:restriction>
      </xsd:simpleType>
    </xsd:element>
    <xsd:element name="Whoisthisfor" ma:index="25" nillable="true" ma:displayName="Who is this for" ma:format="Dropdown" ma:internalName="Whoisthisfor">
      <xsd:complexType>
        <xsd:complexContent>
          <xsd:extension base="dms:MultiChoice">
            <xsd:sequence>
              <xsd:element name="Value" maxOccurs="unbounded" minOccurs="0" nillable="true">
                <xsd:simpleType>
                  <xsd:restriction base="dms:Choice">
                    <xsd:enumeration value="Managers"/>
                    <xsd:enumeration value="Staff"/>
                  </xsd:restriction>
                </xsd:simpleType>
              </xsd:element>
            </xsd:sequence>
          </xsd:extension>
        </xsd:complexContent>
      </xsd:complexType>
    </xsd:element>
    <xsd:element name="Area" ma:index="30" nillable="true" ma:displayName="Area" ma:format="Dropdown" ma:internalName="Area">
      <xsd:simpleType>
        <xsd:restriction base="dms:Choice">
          <xsd:enumeration value="Accident incident reporting and RIDDOR"/>
          <xsd:enumeration value="Asbestos management"/>
          <xsd:enumeration value="Control of Substances Hazardous to Health (COSHH)"/>
          <xsd:enumeration value="Display Screen Equipment (DSE)"/>
          <xsd:enumeration value="Electricity at work"/>
          <xsd:enumeration value="Eye tests"/>
          <xsd:enumeration value="Fire safety"/>
          <xsd:enumeration value="First aid"/>
          <xsd:enumeration value="Guidelines for raising and resolving safety concerns and complaints"/>
          <xsd:enumeration value="Health and safety inspections"/>
          <xsd:enumeration value="Lone working and personal safety "/>
          <xsd:enumeration value="Management of contractors"/>
          <xsd:enumeration value="Managing health and safety"/>
          <xsd:enumeration value="Managing of hot and cold water systems"/>
          <xsd:enumeration value="Managing noise at work"/>
          <xsd:enumeration value="Manual handling"/>
          <xsd:enumeration value="Minibus guidance"/>
          <xsd:enumeration value="New and expectant mothers"/>
          <xsd:enumeration value="Occupational health"/>
          <xsd:enumeration value="Personal Protective Equipment (PPE)"/>
          <xsd:enumeration value="Preventing slips, trips, falls in the workplace"/>
          <xsd:enumeration value="Risk assessment"/>
          <xsd:enumeration value="Safety representatives"/>
          <xsd:enumeration value="Safe working permits (Hot Work)"/>
          <xsd:enumeration value="Stress management"/>
          <xsd:enumeration value="Temperatures at work"/>
          <xsd:enumeration value="Travel safety"/>
          <xsd:enumeration value="Violent behaviour"/>
          <xsd:enumeration value="Work equipment"/>
          <xsd:enumeration value="Working at height"/>
          <xsd:enumeration value="Working safely in confined spaces"/>
          <xsd:enumeration value="Workplace health, safety and welfare"/>
          <xsd:enumeration value="Young person’s safety"/>
        </xsd:restriction>
      </xsd:simpleType>
    </xsd:element>
  </xsd:schema>
  <xsd:schema xmlns:xsd="http://www.w3.org/2001/XMLSchema" xmlns:xs="http://www.w3.org/2001/XMLSchema" xmlns:dms="http://schemas.microsoft.com/office/2006/documentManagement/types" xmlns:pc="http://schemas.microsoft.com/office/infopath/2007/PartnerControls" targetNamespace="211806d2-e2f2-498d-8737-ddaf6c1a0a8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3c96f857-52bc-4db3-b525-168db53197df}" ma:internalName="TaxCatchAll" ma:showField="CatchAllData" ma:web="211806d2-e2f2-498d-8737-ddaf6c1a0a83">
      <xsd:complexType>
        <xsd:complexContent>
          <xsd:extension base="dms:MultiChoiceLookup">
            <xsd:sequence>
              <xsd:element name="Value" type="dms:Lookup" maxOccurs="unbounded" minOccurs="0" nillable="true"/>
            </xsd:sequence>
          </xsd:extension>
        </xsd:complexContent>
      </xsd:complexType>
    </xsd:element>
    <xsd:element name="TaxKeywordTaxHTField" ma:index="27" nillable="true" ma:taxonomy="true" ma:internalName="TaxKeywordTaxHTField" ma:taxonomyFieldName="TaxKeyword" ma:displayName="Enterprise Keywords" ma:fieldId="{23f27201-bee3-471e-b2e7-b64fd8b7ca38}" ma:taxonomyMulti="true" ma:sspId="df80089c-2ddf-4c5d-a009-f768e38e2bb0" ma:termSetId="00000000-0000-0000-0000-000000000000" ma:anchorId="00000000-0000-0000-0000-000000000000" ma:open="true" ma:isKeyword="true">
      <xsd:complexType>
        <xsd:sequence>
          <xsd:element ref="pc:Terms" minOccurs="0" maxOccurs="1"/>
        </xsd:sequence>
      </xsd:complexType>
    </xsd:element>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owner xmlns="67b3fc33-3290-4eed-b6aa-aa4ab910aee0">
      <UserInfo>
        <DisplayName>Design and Brand - ST</DisplayName>
        <AccountId>86</AccountId>
        <AccountType/>
      </UserInfo>
    </Documentowner>
    <Whattypeofdocumentisit_x003f_ xmlns="67b3fc33-3290-4eed-b6aa-aa4ab910aee0" xsi:nil="true"/>
    <Category xmlns="67b3fc33-3290-4eed-b6aa-aa4ab910aee0" xsi:nil="true"/>
    <Directorate xmlns="67b3fc33-3290-4eed-b6aa-aa4ab910aee0" xsi:nil="true"/>
    <TaxCatchAll xmlns="211806d2-e2f2-498d-8737-ddaf6c1a0a83" xsi:nil="true"/>
    <lcf76f155ced4ddcb4097134ff3c332f xmlns="67b3fc33-3290-4eed-b6aa-aa4ab910aee0">
      <Terms xmlns="http://schemas.microsoft.com/office/infopath/2007/PartnerControls"/>
    </lcf76f155ced4ddcb4097134ff3c332f>
    <Target_x0020_Audiences xmlns="67b3fc33-3290-4eed-b6aa-aa4ab910aee0" xsi:nil="true"/>
    <_ModernAudienceTargetUserField xmlns="67b3fc33-3290-4eed-b6aa-aa4ab910aee0">
      <UserInfo>
        <DisplayName/>
        <AccountId xsi:nil="true"/>
        <AccountType/>
      </UserInfo>
    </_ModernAudienceTargetUserField>
    <TestColumn xmlns="67b3fc33-3290-4eed-b6aa-aa4ab910aee0" xsi:nil="true"/>
    <Whoisthisfor xmlns="67b3fc33-3290-4eed-b6aa-aa4ab910aee0" xsi:nil="true"/>
    <HighlightedContentWP xmlns="67b3fc33-3290-4eed-b6aa-aa4ab910aee0" xsi:nil="true"/>
    <TaxKeywordTaxHTField xmlns="211806d2-e2f2-498d-8737-ddaf6c1a0a83">
      <Terms xmlns="http://schemas.microsoft.com/office/infopath/2007/PartnerControls"/>
    </TaxKeywordTaxHTField>
    <Area xmlns="67b3fc33-3290-4eed-b6aa-aa4ab910aee0" xsi:nil="true"/>
  </documentManagement>
</p:propertie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B15037-8BDE-428E-B8E9-6A184091FA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b3fc33-3290-4eed-b6aa-aa4ab910aee0"/>
    <ds:schemaRef ds:uri="211806d2-e2f2-498d-8737-ddaf6c1a0a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B35A77-8D5F-452B-BE3F-A6E7904F7AF0}">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dddb464c-b637-4fb2-bf46-ea9e4f1d3adf"/>
    <ds:schemaRef ds:uri="http://schemas.microsoft.com/office/2006/documentManagement/types"/>
    <ds:schemaRef ds:uri="1c6596f9-8f7a-4f06-a4a1-cac81f031306"/>
    <ds:schemaRef ds:uri="http://www.w3.org/XML/1998/namespace"/>
    <ds:schemaRef ds:uri="http://purl.org/dc/dcmitype/"/>
    <ds:schemaRef ds:uri="67b3fc33-3290-4eed-b6aa-aa4ab910aee0"/>
    <ds:schemaRef ds:uri="211806d2-e2f2-498d-8737-ddaf6c1a0a83"/>
  </ds:schemaRefs>
</ds:datastoreItem>
</file>

<file path=customXml/itemProps3.xml><?xml version="1.0" encoding="utf-8"?>
<ds:datastoreItem xmlns:ds="http://schemas.openxmlformats.org/officeDocument/2006/customXml" ds:itemID="{AFC86AF5-4977-4544-BE70-84C7A811F78A}">
  <ds:schemaRefs>
    <ds:schemaRef ds:uri="http://schemas.microsoft.com/office/2006/metadata/longProperties"/>
  </ds:schemaRefs>
</ds:datastoreItem>
</file>

<file path=customXml/itemProps4.xml><?xml version="1.0" encoding="utf-8"?>
<ds:datastoreItem xmlns:ds="http://schemas.openxmlformats.org/officeDocument/2006/customXml" ds:itemID="{A7578A04-FC35-454C-839D-D830B40CE9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MS365 PowerPoint template (Widescreen)</Template>
  <TotalTime>1110</TotalTime>
  <Words>1315</Words>
  <Application>Microsoft Office PowerPoint</Application>
  <PresentationFormat>Widescreen</PresentationFormat>
  <Paragraphs>131</Paragraphs>
  <Slides>18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Symbol</vt:lpstr>
      <vt:lpstr>Wingdings</vt:lpstr>
      <vt:lpstr>Office Theme</vt:lpstr>
      <vt:lpstr>Move together conference October 2023</vt:lpstr>
      <vt:lpstr>Content </vt:lpstr>
      <vt:lpstr>Key messages</vt:lpstr>
      <vt:lpstr>Diverse, changing population</vt:lpstr>
      <vt:lpstr>Ageing and long-term conditions</vt:lpstr>
      <vt:lpstr>Social gradient of health</vt:lpstr>
      <vt:lpstr>We need to address ALL the wider determinants of health (WDH) </vt:lpstr>
      <vt:lpstr>Physical Activity is one important part – hence its prominence in our Integrated Care Strategy</vt:lpstr>
      <vt:lpstr>PHYSICAL ACTIVITY </vt:lpstr>
      <vt:lpstr>CMO guidance</vt:lpstr>
      <vt:lpstr>Physical Activity &amp; Inactivity in Kent</vt:lpstr>
      <vt:lpstr>Benefits of physical activity</vt:lpstr>
      <vt:lpstr>opportunities</vt:lpstr>
      <vt:lpstr>Taking a ‘Whole system approach’  to partnership working</vt:lpstr>
      <vt:lpstr>Current activities</vt:lpstr>
      <vt:lpstr>Move Together Strategy </vt:lpstr>
      <vt:lpstr>Our public health team can support – for example Research and Evaluation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title goes here</dc:title>
  <dc:creator>Mark Chambers  - CED SPRCA</dc:creator>
  <cp:lastModifiedBy>Mark Chambers  - CED SPRCA</cp:lastModifiedBy>
  <cp:revision>40</cp:revision>
  <dcterms:created xsi:type="dcterms:W3CDTF">2023-06-08T08:52:13Z</dcterms:created>
  <dcterms:modified xsi:type="dcterms:W3CDTF">2023-12-09T07:58:39Z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f3f15783-d730-47b8-9be8-1c7ca18260a2</vt:lpwstr>
  </property>
  <property fmtid="{D5CDD505-2E9C-101B-9397-08002B2CF9AE}" pid="3" name="ContentTypeId">
    <vt:lpwstr>0x010100D799FBD7B739DA498A873D68688F7DC0</vt:lpwstr>
  </property>
  <property fmtid="{D5CDD505-2E9C-101B-9397-08002B2CF9AE}" pid="4" name="Ways of working">
    <vt:lpwstr>1</vt:lpwstr>
  </property>
  <property fmtid="{D5CDD505-2E9C-101B-9397-08002B2CF9AE}" pid="5" name="Category">
    <vt:lpwstr>Communication</vt:lpwstr>
  </property>
  <property fmtid="{D5CDD505-2E9C-101B-9397-08002B2CF9AE}" pid="6" name="PublishingStartDate">
    <vt:lpwstr/>
  </property>
  <property fmtid="{D5CDD505-2E9C-101B-9397-08002B2CF9AE}" pid="7" name="PublishingExpirationDate">
    <vt:lpwstr/>
  </property>
  <property fmtid="{D5CDD505-2E9C-101B-9397-08002B2CF9AE}" pid="8" name="Environmental performance grouping">
    <vt:lpwstr>Not applicable</vt:lpwstr>
  </property>
  <property fmtid="{D5CDD505-2E9C-101B-9397-08002B2CF9AE}" pid="9" name="_dlc_DocId">
    <vt:lpwstr>HDA2S5J67HAM-54-391</vt:lpwstr>
  </property>
  <property fmtid="{D5CDD505-2E9C-101B-9397-08002B2CF9AE}" pid="10" name="Directorate">
    <vt:lpwstr>All</vt:lpwstr>
  </property>
  <property fmtid="{D5CDD505-2E9C-101B-9397-08002B2CF9AE}" pid="11" name="_dlc_DocIdUrl">
    <vt:lpwstr>http://knet/ourcouncil/_layouts/DocIdRedir.aspx?ID=HDA2S5J67HAM-54-391, HDA2S5J67HAM-54-391</vt:lpwstr>
  </property>
  <property fmtid="{D5CDD505-2E9C-101B-9397-08002B2CF9AE}" pid="12" name="Structure chart">
    <vt:lpwstr>0</vt:lpwstr>
  </property>
  <property fmtid="{D5CDD505-2E9C-101B-9397-08002B2CF9AE}" pid="13" name="TaxKeyword">
    <vt:lpwstr/>
  </property>
  <property fmtid="{D5CDD505-2E9C-101B-9397-08002B2CF9AE}" pid="14" name="MediaServiceImageTags">
    <vt:lpwstr/>
  </property>
</Properties>
</file>