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58" r:id="rId7"/>
    <p:sldId id="276" r:id="rId8"/>
    <p:sldId id="257" r:id="rId9"/>
    <p:sldId id="302" r:id="rId10"/>
    <p:sldId id="303" r:id="rId11"/>
    <p:sldId id="304" r:id="rId12"/>
    <p:sldId id="264" r:id="rId13"/>
    <p:sldId id="296" r:id="rId14"/>
    <p:sldId id="301" r:id="rId15"/>
    <p:sldId id="265" r:id="rId16"/>
    <p:sldId id="297" r:id="rId17"/>
    <p:sldId id="278" r:id="rId18"/>
    <p:sldId id="268" r:id="rId19"/>
    <p:sldId id="277" r:id="rId20"/>
    <p:sldId id="259" r:id="rId21"/>
    <p:sldId id="271" r:id="rId22"/>
    <p:sldId id="306"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6C524-68D1-4119-ABBC-1F4592302A80}" v="20" dt="2022-10-21T07:23:56.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81498" autoAdjust="0"/>
  </p:normalViewPr>
  <p:slideViewPr>
    <p:cSldViewPr>
      <p:cViewPr varScale="1">
        <p:scale>
          <a:sx n="68" d="100"/>
          <a:sy n="68" d="100"/>
        </p:scale>
        <p:origin x="642" y="5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-0.9</c:v>
                </c:pt>
                <c:pt idx="1">
                  <c:v>-2.7</c:v>
                </c:pt>
                <c:pt idx="2">
                  <c:v>-5.5</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5.5% of households in Tunbridge Wells have fewer rooms than required. By electoral ward, this rises to 9.1% in Broadwater, 9.3% in St James’ and 10.4% in Culverden. There were four wards with 6-8% overcrowding whilst all remaining wards had proportions less than 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3.7% of households in Tunbridge Wells qualify as overcrowded, rising to 4.7% in Broadwater, 4.9% in St James’ and 5.1% in Sherwood. </a:t>
            </a:r>
            <a:r>
              <a:rPr lang="en-GB" sz="1200" dirty="0">
                <a:cs typeface="Arial" panose="020B0604020202020204" pitchFamily="34" charset="0"/>
              </a:rPr>
              <a:t>Southborough &amp; High brooms closely followed Broadwater at 4.6%, whilst all remaining wards were below 3.3%.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2018/19</a:t>
            </a:r>
            <a:r>
              <a:rPr lang="en-GB" dirty="0"/>
              <a:t> </a:t>
            </a:r>
            <a:r>
              <a:rPr lang="en-GB" sz="1800" b="0" i="0" u="none" strike="noStrike" dirty="0">
                <a:solidFill>
                  <a:srgbClr val="000000"/>
                </a:solidFill>
                <a:effectLst/>
                <a:latin typeface="Calibri" panose="020F0502020204030204" pitchFamily="34" charset="0"/>
              </a:rPr>
              <a:t>12.7</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2019/20</a:t>
            </a:r>
            <a:r>
              <a:rPr lang="en-GB" dirty="0"/>
              <a:t> </a:t>
            </a:r>
            <a:r>
              <a:rPr lang="en-GB" sz="1800" b="0" i="0" u="none" strike="noStrike" dirty="0">
                <a:solidFill>
                  <a:srgbClr val="000000"/>
                </a:solidFill>
                <a:effectLst/>
                <a:latin typeface="Calibri" panose="020F0502020204030204" pitchFamily="34" charset="0"/>
              </a:rPr>
              <a:t>11.2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2020/21</a:t>
            </a:r>
            <a:r>
              <a:rPr lang="en-GB" dirty="0"/>
              <a:t> </a:t>
            </a:r>
            <a:r>
              <a:rPr lang="en-GB" sz="1800" b="0" i="0" u="none" strike="noStrike" dirty="0">
                <a:solidFill>
                  <a:srgbClr val="000000"/>
                </a:solidFill>
                <a:effectLst/>
                <a:latin typeface="Calibri" panose="020F0502020204030204" pitchFamily="34" charset="0"/>
              </a:rPr>
              <a:t>13.0</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2021/22</a:t>
            </a:r>
            <a:r>
              <a:rPr lang="en-GB" dirty="0"/>
              <a:t> </a:t>
            </a:r>
            <a:r>
              <a:rPr lang="en-GB" sz="1800" b="0" i="0" u="none" strike="noStrike" dirty="0">
                <a:solidFill>
                  <a:srgbClr val="000000"/>
                </a:solidFill>
                <a:effectLst/>
                <a:latin typeface="Calibri" panose="020F0502020204030204" pitchFamily="34" charset="0"/>
              </a:rPr>
              <a:t>11.4</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r>
              <a:rPr lang="en-GB" sz="1200" dirty="0">
                <a:effectLst/>
                <a:latin typeface="Arial" panose="020B0604020202020204" pitchFamily="34" charset="0"/>
                <a:ea typeface="Calibri" panose="020F0502020204030204" pitchFamily="34" charset="0"/>
              </a:rPr>
              <a:t>This data was used by KPHO to produce a walking/cycling report, which is still in development </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COVID-19 had a noticeable effect in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a:t>
            </a:r>
            <a:endParaRPr lang="en-GB" sz="1200" dirty="0">
              <a:effectLst/>
              <a:latin typeface="Arial" panose="020B0604020202020204" pitchFamily="34" charset="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Kent consistently ranks above the England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Active Travel data also shows that whilst Tunbridge </a:t>
            </a:r>
            <a:r>
              <a:rPr lang="en-GB" sz="1200" dirty="0">
                <a:ea typeface="Times New Roman" panose="02020603050405020304" pitchFamily="18" charset="0"/>
              </a:rPr>
              <a:t>Wells performs well in terms of walking, it consistently ranked in the bottom half of Kent districts for cycling f</a:t>
            </a:r>
            <a:r>
              <a:rPr lang="en-GB" sz="1200" dirty="0">
                <a:effectLst/>
                <a:latin typeface="Arial" panose="020B0604020202020204" pitchFamily="34" charset="0"/>
                <a:ea typeface="Times New Roman" panose="02020603050405020304" pitchFamily="18" charset="0"/>
              </a:rPr>
              <a:t>rom </a:t>
            </a:r>
            <a:r>
              <a:rPr lang="en-GB" sz="1200" dirty="0">
                <a:ea typeface="Times New Roman" panose="02020603050405020304" pitchFamily="18" charset="0"/>
              </a:rPr>
              <a:t>2016-21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372020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algn="ctr">
              <a:spcBef>
                <a:spcPts val="600"/>
              </a:spcBef>
              <a:spcAft>
                <a:spcPts val="600"/>
              </a:spcAft>
            </a:pPr>
            <a:r>
              <a:rPr lang="en-GB" sz="1200" dirty="0">
                <a:cs typeface="Arial" panose="020B0604020202020204" pitchFamily="34" charset="0"/>
              </a:rPr>
              <a:t> </a:t>
            </a:r>
            <a:endParaRPr lang="en-GB" dirty="0"/>
          </a:p>
          <a:p>
            <a:r>
              <a:rPr lang="en-GB" dirty="0"/>
              <a:t>Source for 1 in 5 adults obese and percentage of obesity or overweight is ONS Adult Lives Survey via Fingertips</a:t>
            </a:r>
          </a:p>
          <a:p>
            <a:endParaRPr lang="en-GB" dirty="0"/>
          </a:p>
          <a:p>
            <a:r>
              <a:rPr lang="en-GB" dirty="0"/>
              <a:t>NB – new method for estimating fruit and veg uptake. Now survey asks ‘how many portions did you have yesterday?’ instead of ‘how many portions do you have on a typical day?’ </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Tunbridge Wells ranks 273 out of 317 overall.  (1 is worst, 317 is best)</a:t>
            </a:r>
          </a:p>
          <a:p>
            <a:r>
              <a:rPr lang="en-GB" dirty="0"/>
              <a:t>This is calculated from these seven sub-domains seen here. </a:t>
            </a:r>
          </a:p>
          <a:p>
            <a:r>
              <a:rPr lang="en-GB" dirty="0"/>
              <a:t>This graph shows how Tunbridge Wells  ranks against all 317 other local authority districts in England (marked by the dark blue line)</a:t>
            </a:r>
          </a:p>
          <a:p>
            <a:endParaRPr lang="en-GB" dirty="0"/>
          </a:p>
          <a:p>
            <a:r>
              <a:rPr lang="en-GB" dirty="0"/>
              <a:t>Tunbridge Wells  performs better on income and employment deprivation, as well as Health deprivation and Education but worse in crime, barriers to housing and living environment. </a:t>
            </a:r>
          </a:p>
          <a:p>
            <a:endParaRPr lang="en-GB" dirty="0"/>
          </a:p>
          <a:p>
            <a:r>
              <a:rPr lang="en-GB" dirty="0"/>
              <a:t>The rankings are provided below for reference (1 is worst, 317 is best):</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256</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261</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257</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274</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214</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174</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145</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Tunbridge Wells’ Year R Children decreased significantly from 2019/20 - 2021/22 from 23.6% to 18.1% </a:t>
            </a:r>
          </a:p>
          <a:p>
            <a:pPr marL="0" indent="0">
              <a:buNone/>
            </a:pPr>
            <a:r>
              <a:rPr lang="en-GB" sz="1200" dirty="0"/>
              <a:t>Obesity decreased slightly, from 9.4% to 6.7%</a:t>
            </a:r>
          </a:p>
          <a:p>
            <a:pPr marL="0" indent="0">
              <a:buNone/>
            </a:pPr>
            <a:r>
              <a:rPr lang="en-GB" sz="1200" dirty="0"/>
              <a:t>Severe obesity also decreased slightly from 2.4% to 1.5%</a:t>
            </a:r>
          </a:p>
          <a:p>
            <a:pPr marL="0" indent="0">
              <a:buNone/>
            </a:pPr>
            <a:r>
              <a:rPr lang="en-GB" sz="1200" dirty="0"/>
              <a:t>(all these values are lower than Kent averages)</a:t>
            </a:r>
          </a:p>
          <a:p>
            <a:pPr marL="0" indent="0">
              <a:buNone/>
            </a:pPr>
            <a:endParaRPr lang="en-GB" sz="1200" dirty="0"/>
          </a:p>
          <a:p>
            <a:pPr marL="0" indent="0">
              <a:buNone/>
            </a:pPr>
            <a:r>
              <a:rPr lang="en-GB" sz="1200" b="1" dirty="0"/>
              <a:t>Kent averages(2021/22):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In 2021/22, 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Whilst overall Tunbridge Wells has performed well in terms of childhood obesity in recent years, the proportion of severely obese children increased by a factor of 1.5 from 2019/20 – 2021/22 (from 2.3% to 3.9%). This is still lower than the </a:t>
            </a:r>
            <a:r>
              <a:rPr lang="en-GB" sz="1800" b="1" dirty="0"/>
              <a:t>Kent average </a:t>
            </a:r>
            <a:r>
              <a:rPr lang="en-GB" sz="1800" dirty="0"/>
              <a:t>of </a:t>
            </a:r>
            <a:r>
              <a:rPr lang="en-GB" sz="1800" b="0" dirty="0"/>
              <a:t>5.1%.</a:t>
            </a:r>
          </a:p>
          <a:p>
            <a:endParaRPr lang="en-GB" dirty="0"/>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1687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t>
            </a:r>
            <a:r>
              <a:rPr lang="en-GB" sz="1200" b="1" dirty="0">
                <a:solidFill>
                  <a:schemeClr val="tx2"/>
                </a:solidFill>
              </a:rPr>
              <a:t>Sherwood</a:t>
            </a:r>
            <a:r>
              <a:rPr lang="en-GB" sz="1200" dirty="0">
                <a:solidFill>
                  <a:schemeClr val="tx2"/>
                </a:solidFill>
              </a:rPr>
              <a:t> are 3.8x more likely to live in a low income family, than those in Pantiles and St 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Sherwood – 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P&amp;M’s – 4.5%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31/01/2024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31/01/2024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31/01/2024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31/01/2024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31/01/2024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31/01/2024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31/01/2024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31/01/2024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31/01/2024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31/01/2024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31/01/2024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31/01/2024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Tunbridge Wells District PH Presentation</a:t>
            </a:r>
          </a:p>
        </p:txBody>
      </p:sp>
      <p:sp>
        <p:nvSpPr>
          <p:cNvPr id="2" name="Subtitle 1">
            <a:extLst>
              <a:ext uri="{FF2B5EF4-FFF2-40B4-BE49-F238E27FC236}">
                <a16:creationId xmlns:a16="http://schemas.microsoft.com/office/drawing/2014/main" id="{BA4B9FD5-06E2-5E71-B8A2-D77B9A69B558}"/>
              </a:ext>
            </a:extLst>
          </p:cNvPr>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6095998" y="3912361"/>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Rectangle 11">
            <a:extLst>
              <a:ext uri="{FF2B5EF4-FFF2-40B4-BE49-F238E27FC236}">
                <a16:creationId xmlns:a16="http://schemas.microsoft.com/office/drawing/2014/main" id="{C4691F55-409C-5071-E329-810A8ED44AD9}"/>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8"/>
            <a:ext cx="4849407" cy="4525963"/>
          </a:xfrm>
        </p:spPr>
        <p:txBody>
          <a:bodyPr/>
          <a:lstStyle/>
          <a:p>
            <a:pPr marL="0" indent="0" fontAlgn="auto">
              <a:spcBef>
                <a:spcPts val="0"/>
              </a:spcBef>
              <a:spcAft>
                <a:spcPts val="0"/>
              </a:spcAft>
              <a:buNone/>
              <a:defRPr/>
            </a:pPr>
            <a:r>
              <a:rPr lang="en-GB" sz="2400" b="1" dirty="0"/>
              <a:t>Kent </a:t>
            </a:r>
            <a:r>
              <a:rPr lang="en-GB" sz="2400" dirty="0"/>
              <a:t>(2021/22)</a:t>
            </a:r>
          </a:p>
          <a:p>
            <a:pPr marL="0" indent="0" fontAlgn="auto">
              <a:spcBef>
                <a:spcPts val="0"/>
              </a:spcBef>
              <a:spcAft>
                <a:spcPts val="0"/>
              </a:spcAft>
              <a:buNone/>
              <a:defRPr/>
            </a:pPr>
            <a:endParaRPr lang="en-GB" sz="2400" dirty="0"/>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endParaRPr lang="en-GB" sz="2000" dirty="0"/>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1" name="TextBox 10">
            <a:extLst>
              <a:ext uri="{FF2B5EF4-FFF2-40B4-BE49-F238E27FC236}">
                <a16:creationId xmlns:a16="http://schemas.microsoft.com/office/drawing/2014/main" id="{9F2E3155-FC2E-667C-3DA1-7629653A3272}"/>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7" name="Group 6" descr="4 people gradually fading to show least absent as Chinese and All Black ethnic groups, and most absent as Irish traveller and Roma gypsy.">
            <a:extLst>
              <a:ext uri="{FF2B5EF4-FFF2-40B4-BE49-F238E27FC236}">
                <a16:creationId xmlns:a16="http://schemas.microsoft.com/office/drawing/2014/main" id="{E98041EE-448D-0D44-71A2-423BBFC6A66F}"/>
              </a:ext>
            </a:extLst>
          </p:cNvPr>
          <p:cNvGrpSpPr/>
          <p:nvPr/>
        </p:nvGrpSpPr>
        <p:grpSpPr>
          <a:xfrm>
            <a:off x="6429402" y="2145819"/>
            <a:ext cx="5097799" cy="1513258"/>
            <a:chOff x="6429402" y="2145819"/>
            <a:chExt cx="5097799" cy="1513258"/>
          </a:xfrm>
        </p:grpSpPr>
        <p:sp>
          <p:nvSpPr>
            <p:cNvPr id="4" name="TextBox 3">
              <a:extLst>
                <a:ext uri="{FF2B5EF4-FFF2-40B4-BE49-F238E27FC236}">
                  <a16:creationId xmlns:a16="http://schemas.microsoft.com/office/drawing/2014/main" id="{95046E02-7903-C37A-09DB-AEC42315AC9A}"/>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5" name="TextBox 4">
              <a:extLst>
                <a:ext uri="{FF2B5EF4-FFF2-40B4-BE49-F238E27FC236}">
                  <a16:creationId xmlns:a16="http://schemas.microsoft.com/office/drawing/2014/main" id="{317E91DA-6A7B-6839-4EA0-37E33710F8A0}"/>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6" name="Picture 5">
              <a:extLst>
                <a:ext uri="{FF2B5EF4-FFF2-40B4-BE49-F238E27FC236}">
                  <a16:creationId xmlns:a16="http://schemas.microsoft.com/office/drawing/2014/main" id="{4FFF03D8-4630-FEFE-E203-E1CDB6564BD2}"/>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9" name="TextBox 8">
            <a:extLst>
              <a:ext uri="{FF2B5EF4-FFF2-40B4-BE49-F238E27FC236}">
                <a16:creationId xmlns:a16="http://schemas.microsoft.com/office/drawing/2014/main" id="{D97A0D5B-C9AB-85A7-18FD-6073F850EC68}"/>
              </a:ext>
            </a:extLst>
          </p:cNvPr>
          <p:cNvSpPr txBox="1"/>
          <p:nvPr/>
        </p:nvSpPr>
        <p:spPr>
          <a:xfrm>
            <a:off x="6095998" y="3956603"/>
            <a:ext cx="5730425" cy="369332"/>
          </a:xfrm>
          <a:prstGeom prst="rect">
            <a:avLst/>
          </a:prstGeom>
          <a:noFill/>
        </p:spPr>
        <p:txBody>
          <a:bodyPr wrap="square" rtlCol="0">
            <a:spAutoFit/>
          </a:bodyPr>
          <a:lstStyle/>
          <a:p>
            <a:pPr algn="ctr"/>
            <a:r>
              <a:rPr lang="en-GB" b="1" dirty="0"/>
              <a:t>Free School Meals</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8128079" y="4304016"/>
            <a:ext cx="1668262" cy="1200328"/>
          </a:xfrm>
          <a:prstGeom prst="rect">
            <a:avLst/>
          </a:prstGeom>
        </p:spPr>
      </p:pic>
      <p:sp>
        <p:nvSpPr>
          <p:cNvPr id="10" name="TextBox 9">
            <a:extLst>
              <a:ext uri="{FF2B5EF4-FFF2-40B4-BE49-F238E27FC236}">
                <a16:creationId xmlns:a16="http://schemas.microsoft.com/office/drawing/2014/main" id="{7F41657A-EA9E-A2B2-666B-C48C96EC722E}"/>
              </a:ext>
            </a:extLst>
          </p:cNvPr>
          <p:cNvSpPr txBox="1"/>
          <p:nvPr/>
        </p:nvSpPr>
        <p:spPr>
          <a:xfrm>
            <a:off x="6233432" y="5306445"/>
            <a:ext cx="5438950" cy="830997"/>
          </a:xfrm>
          <a:prstGeom prst="rect">
            <a:avLst/>
          </a:prstGeom>
          <a:noFill/>
        </p:spPr>
        <p:txBody>
          <a:bodyPr wrap="square" rtlCol="0">
            <a:spAutoFit/>
          </a:bodyPr>
          <a:lstStyle/>
          <a:p>
            <a:pPr algn="ctr"/>
            <a:r>
              <a:rPr lang="en-GB" sz="2400" b="1" dirty="0"/>
              <a:t>x2</a:t>
            </a:r>
            <a:r>
              <a:rPr lang="en-GB" dirty="0"/>
              <a:t> </a:t>
            </a:r>
            <a:r>
              <a:rPr lang="en-GB" sz="1600" dirty="0"/>
              <a:t>as likely to be persistently absent</a:t>
            </a:r>
            <a:endParaRPr lang="en-GB" dirty="0"/>
          </a:p>
          <a:p>
            <a:pPr algn="ctr"/>
            <a:r>
              <a:rPr lang="en-GB" sz="2400" b="1" dirty="0"/>
              <a:t>x4</a:t>
            </a:r>
            <a:r>
              <a:rPr lang="en-GB" dirty="0"/>
              <a:t> </a:t>
            </a:r>
            <a:r>
              <a:rPr lang="en-GB" sz="1600" dirty="0"/>
              <a:t>as likely to be severely absent</a:t>
            </a:r>
            <a:endParaRPr lang="en-GB" dirty="0"/>
          </a:p>
        </p:txBody>
      </p:sp>
    </p:spTree>
    <p:extLst>
      <p:ext uri="{BB962C8B-B14F-4D97-AF65-F5344CB8AC3E}">
        <p14:creationId xmlns:p14="http://schemas.microsoft.com/office/powerpoint/2010/main" val="109175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8" name="Group 7" descr="Showing the number of children in low income families increasing from 37k (12.8%) in 2015 to 53k (17.6%) in 2022, in Kent.">
            <a:extLst>
              <a:ext uri="{FF2B5EF4-FFF2-40B4-BE49-F238E27FC236}">
                <a16:creationId xmlns:a16="http://schemas.microsoft.com/office/drawing/2014/main" id="{ADEDB355-6419-3035-128C-89AEBDFC5F99}"/>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163B1797-3B95-60B4-95F5-2FACB0ACBC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D8140F79-DDC8-83FC-2981-64425EE16E14}"/>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313FBD97-3D44-E214-F54D-B24C5BA3D8F0}"/>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8BFFCD42-D1EA-4859-1051-56AE577969C4}"/>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908D238E-FCD2-6E1B-88EA-455A3EFAF2B8}"/>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2E4B5179-95E5-3986-78C4-972BD01D1453}"/>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0A4C84D0-3261-AE53-B39A-32A63762D975}"/>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D9870C01-416B-68CB-6692-9416B2BD7A0C}"/>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2F83766F-6BD9-12C0-6106-3C4EDC13CCEC}"/>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20059F56-9AD0-7BDB-D4EC-91D4D2AA2EDE}"/>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27404B2E-18F5-468C-DB25-C7606FEBA738}"/>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Sherwood</a:t>
            </a:r>
            <a:r>
              <a:rPr lang="en-GB" sz="2000" dirty="0">
                <a:solidFill>
                  <a:schemeClr val="tx2"/>
                </a:solidFill>
              </a:rPr>
              <a:t> ward are nearly 4x more likely to live in a low income family, than those in Pantiles &amp; St Mark’s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191625" y="3536115"/>
            <a:ext cx="6375442"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Tunbridge Wells</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March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4" name="Picture 3" descr="Line chart showing universal claimants in Tunbridge Wells.">
            <a:extLst>
              <a:ext uri="{FF2B5EF4-FFF2-40B4-BE49-F238E27FC236}">
                <a16:creationId xmlns:a16="http://schemas.microsoft.com/office/drawing/2014/main" id="{EE19FC5E-3F60-F0B3-9946-80DBAD9DE128}"/>
              </a:ext>
            </a:extLst>
          </p:cNvPr>
          <p:cNvPicPr>
            <a:picLocks noChangeAspect="1"/>
          </p:cNvPicPr>
          <p:nvPr/>
        </p:nvPicPr>
        <p:blipFill>
          <a:blip r:embed="rId5"/>
          <a:stretch>
            <a:fillRect/>
          </a:stretch>
        </p:blipFill>
        <p:spPr>
          <a:xfrm>
            <a:off x="6622222" y="2892174"/>
            <a:ext cx="5468868" cy="3255988"/>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132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2" name="Group 31" descr="Infographic showing houses increasing in size with % of ward which is overcrowded. 5.5% in Tunbridge Wells. 9.1% in Broadwater, 9.3% in St James’ and 10.4% in Culverden">
            <a:extLst>
              <a:ext uri="{FF2B5EF4-FFF2-40B4-BE49-F238E27FC236}">
                <a16:creationId xmlns:a16="http://schemas.microsoft.com/office/drawing/2014/main" id="{F7F0F4A0-2FD9-2525-79E3-9ED4939BF555}"/>
              </a:ext>
            </a:extLst>
          </p:cNvPr>
          <p:cNvGrpSpPr/>
          <p:nvPr/>
        </p:nvGrpSpPr>
        <p:grpSpPr>
          <a:xfrm>
            <a:off x="3875731" y="1784090"/>
            <a:ext cx="7934721" cy="1690944"/>
            <a:chOff x="3875731" y="1784090"/>
            <a:chExt cx="7934721" cy="1690944"/>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092620" y="1865680"/>
              <a:ext cx="1252798" cy="12528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303462" y="1977391"/>
              <a:ext cx="1123956" cy="11196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665458" y="2442552"/>
              <a:ext cx="662399" cy="6624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875731" y="3119269"/>
              <a:ext cx="2123768" cy="338554"/>
            </a:xfrm>
            <a:prstGeom prst="rect">
              <a:avLst/>
            </a:prstGeom>
            <a:noFill/>
          </p:spPr>
          <p:txBody>
            <a:bodyPr wrap="square" rtlCol="0">
              <a:spAutoFit/>
            </a:bodyPr>
            <a:lstStyle/>
            <a:p>
              <a:pPr algn="ctr"/>
              <a:r>
                <a:rPr lang="en-GB" sz="1600" b="1" dirty="0">
                  <a:cs typeface="Arial" panose="020B0604020202020204" pitchFamily="34" charset="0"/>
                </a:rPr>
                <a:t>Tunbridge Wells</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5041499" y="221745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5.5%</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666234" y="3136480"/>
              <a:ext cx="2123768" cy="338554"/>
            </a:xfrm>
            <a:prstGeom prst="rect">
              <a:avLst/>
            </a:prstGeom>
            <a:noFill/>
          </p:spPr>
          <p:txBody>
            <a:bodyPr wrap="square" rtlCol="0">
              <a:spAutoFit/>
            </a:bodyPr>
            <a:lstStyle/>
            <a:p>
              <a:pPr algn="ctr"/>
              <a:r>
                <a:rPr lang="en-GB" sz="1600" dirty="0">
                  <a:cs typeface="Arial" panose="020B0604020202020204" pitchFamily="34" charset="0"/>
                </a:rPr>
                <a:t>Culverden</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7823935" y="3126259"/>
              <a:ext cx="2123768" cy="338554"/>
            </a:xfrm>
            <a:prstGeom prst="rect">
              <a:avLst/>
            </a:prstGeom>
            <a:noFill/>
          </p:spPr>
          <p:txBody>
            <a:bodyPr wrap="square" rtlCol="0">
              <a:spAutoFit/>
            </a:bodyPr>
            <a:lstStyle/>
            <a:p>
              <a:pPr algn="ctr"/>
              <a:r>
                <a:rPr lang="en-GB" sz="1600" dirty="0">
                  <a:cs typeface="Arial" panose="020B0604020202020204" pitchFamily="34" charset="0"/>
                </a:rPr>
                <a:t>St James’</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2240DA-715A-0115-7164-6E9C8A4E935A}"/>
                </a:ext>
              </a:extLst>
            </p:cNvPr>
            <p:cNvSpPr txBox="1"/>
            <p:nvPr/>
          </p:nvSpPr>
          <p:spPr>
            <a:xfrm>
              <a:off x="9013813" y="1839529"/>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9.3%</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0829453" y="1784090"/>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10.4%</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6316460" y="2008806"/>
              <a:ext cx="1098658" cy="1094400"/>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5823438" y="3125834"/>
              <a:ext cx="2123768" cy="338554"/>
            </a:xfrm>
            <a:prstGeom prst="rect">
              <a:avLst/>
            </a:prstGeom>
            <a:noFill/>
          </p:spPr>
          <p:txBody>
            <a:bodyPr wrap="square" rtlCol="0">
              <a:spAutoFit/>
            </a:bodyPr>
            <a:lstStyle/>
            <a:p>
              <a:pPr algn="ctr"/>
              <a:r>
                <a:rPr lang="en-GB" sz="1600" dirty="0">
                  <a:cs typeface="Arial" panose="020B0604020202020204" pitchFamily="34" charset="0"/>
                </a:rPr>
                <a:t>Broadwater</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1A14E3-48E6-F660-1F7D-FEB1910244A0}"/>
                </a:ext>
              </a:extLst>
            </p:cNvPr>
            <p:cNvSpPr txBox="1"/>
            <p:nvPr/>
          </p:nvSpPr>
          <p:spPr>
            <a:xfrm>
              <a:off x="6966207" y="1908020"/>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9.1%</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3" name="Group 32" descr="3.7% of households in Tunbridge Wells qualify as overcrowded based on bedrooms, rising to 4.7% in Broadwater, 4.9% in St James’ and 5.1% in Sherwood. Southborough &amp; High brooms closely followed Broadwater at 4.6%, whilst all remaining wards were below 3.3%.">
            <a:extLst>
              <a:ext uri="{FF2B5EF4-FFF2-40B4-BE49-F238E27FC236}">
                <a16:creationId xmlns:a16="http://schemas.microsoft.com/office/drawing/2014/main" id="{D3D49371-853C-D356-AC5C-0F205D1663B4}"/>
              </a:ext>
            </a:extLst>
          </p:cNvPr>
          <p:cNvGrpSpPr/>
          <p:nvPr/>
        </p:nvGrpSpPr>
        <p:grpSpPr>
          <a:xfrm>
            <a:off x="3918008" y="4369119"/>
            <a:ext cx="8293541" cy="1663788"/>
            <a:chOff x="3918008" y="4369119"/>
            <a:chExt cx="8293541" cy="1663788"/>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893480" y="4597711"/>
              <a:ext cx="1752655" cy="1184400"/>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058934" y="4647390"/>
              <a:ext cx="1683401" cy="1137600"/>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371496" y="4878228"/>
              <a:ext cx="1273206" cy="86040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918008" y="5690922"/>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Tunbridge Wells</a:t>
              </a:r>
            </a:p>
          </p:txBody>
        </p:sp>
        <p:sp>
          <p:nvSpPr>
            <p:cNvPr id="24" name="TextBox 23">
              <a:extLst>
                <a:ext uri="{FF2B5EF4-FFF2-40B4-BE49-F238E27FC236}">
                  <a16:creationId xmlns:a16="http://schemas.microsoft.com/office/drawing/2014/main" id="{6FF23DAB-4832-FAD5-E8FD-93588A1DBA01}"/>
                </a:ext>
              </a:extLst>
            </p:cNvPr>
            <p:cNvSpPr txBox="1"/>
            <p:nvPr/>
          </p:nvSpPr>
          <p:spPr>
            <a:xfrm>
              <a:off x="5310645" y="4587380"/>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3.7%</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7776827" y="5684893"/>
              <a:ext cx="2217985" cy="348014"/>
            </a:xfrm>
            <a:prstGeom prst="rect">
              <a:avLst/>
            </a:prstGeom>
            <a:noFill/>
          </p:spPr>
          <p:txBody>
            <a:bodyPr wrap="square" rtlCol="0">
              <a:spAutoFit/>
            </a:bodyPr>
            <a:lstStyle/>
            <a:p>
              <a:pPr algn="ctr"/>
              <a:r>
                <a:rPr lang="en-GB" sz="1600" dirty="0">
                  <a:cs typeface="Arial" panose="020B0604020202020204" pitchFamily="34" charset="0"/>
                </a:rPr>
                <a:t>St James’</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9753084" y="5684839"/>
              <a:ext cx="1937969" cy="338554"/>
            </a:xfrm>
            <a:prstGeom prst="rect">
              <a:avLst/>
            </a:prstGeom>
            <a:noFill/>
          </p:spPr>
          <p:txBody>
            <a:bodyPr wrap="square" rtlCol="0">
              <a:spAutoFit/>
            </a:bodyPr>
            <a:lstStyle/>
            <a:p>
              <a:pPr algn="ctr"/>
              <a:r>
                <a:rPr lang="en-GB" sz="1600" dirty="0">
                  <a:cs typeface="Arial" panose="020B0604020202020204" pitchFamily="34" charset="0"/>
                </a:rPr>
                <a:t>Sherwood</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9288293" y="4379738"/>
              <a:ext cx="980999" cy="338554"/>
            </a:xfrm>
            <a:prstGeom prst="rect">
              <a:avLst/>
            </a:prstGeom>
            <a:noFill/>
          </p:spPr>
          <p:txBody>
            <a:bodyPr wrap="square">
              <a:spAutoFit/>
            </a:bodyPr>
            <a:lstStyle/>
            <a:p>
              <a:r>
                <a:rPr lang="en-GB" sz="1600" dirty="0">
                  <a:cs typeface="Arial" panose="020B0604020202020204" pitchFamily="34" charset="0"/>
                </a:rPr>
                <a:t>4.9%</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230550" y="4369119"/>
              <a:ext cx="980999" cy="338554"/>
            </a:xfrm>
            <a:prstGeom prst="rect">
              <a:avLst/>
            </a:prstGeom>
            <a:noFill/>
          </p:spPr>
          <p:txBody>
            <a:bodyPr wrap="square">
              <a:spAutoFit/>
            </a:bodyPr>
            <a:lstStyle/>
            <a:p>
              <a:r>
                <a:rPr lang="en-GB" sz="1600" dirty="0">
                  <a:cs typeface="Arial" panose="020B0604020202020204" pitchFamily="34" charset="0"/>
                </a:rPr>
                <a:t>5.1%</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6081476" y="4670140"/>
              <a:ext cx="1619475" cy="1094400"/>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5776330" y="5662288"/>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Broadwater</a:t>
              </a:r>
            </a:p>
          </p:txBody>
        </p:sp>
        <p:sp>
          <p:nvSpPr>
            <p:cNvPr id="27" name="TextBox 26">
              <a:extLst>
                <a:ext uri="{FF2B5EF4-FFF2-40B4-BE49-F238E27FC236}">
                  <a16:creationId xmlns:a16="http://schemas.microsoft.com/office/drawing/2014/main" id="{DEEFEE4C-6568-93B4-ECCC-680D393154B8}"/>
                </a:ext>
              </a:extLst>
            </p:cNvPr>
            <p:cNvSpPr txBox="1"/>
            <p:nvPr/>
          </p:nvSpPr>
          <p:spPr>
            <a:xfrm>
              <a:off x="7273065" y="4444474"/>
              <a:ext cx="1053970" cy="338554"/>
            </a:xfrm>
            <a:prstGeom prst="rect">
              <a:avLst/>
            </a:prstGeom>
            <a:noFill/>
          </p:spPr>
          <p:txBody>
            <a:bodyPr wrap="square">
              <a:spAutoFit/>
            </a:bodyPr>
            <a:lstStyle/>
            <a:p>
              <a:r>
                <a:rPr lang="en-GB" sz="1600" dirty="0">
                  <a:cs typeface="Arial" panose="020B0604020202020204" pitchFamily="34" charset="0"/>
                </a:rPr>
                <a:t>4.7%</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9.5% of households in Tunbridge Wells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8365E0-20F7-DAAB-16DE-20002297F28C}"/>
              </a:ext>
            </a:extLst>
          </p:cNvPr>
          <p:cNvSpPr txBox="1"/>
          <p:nvPr/>
        </p:nvSpPr>
        <p:spPr>
          <a:xfrm>
            <a:off x="-65053" y="4670062"/>
            <a:ext cx="3498956" cy="1015663"/>
          </a:xfrm>
          <a:prstGeom prst="rect">
            <a:avLst/>
          </a:prstGeom>
          <a:noFill/>
        </p:spPr>
        <p:txBody>
          <a:bodyPr wrap="square" rtlCol="0">
            <a:spAutoFit/>
          </a:bodyPr>
          <a:lstStyle/>
          <a:p>
            <a:pPr algn="r"/>
            <a:r>
              <a:rPr lang="en-GB" sz="2000" dirty="0">
                <a:solidFill>
                  <a:schemeClr val="tx2"/>
                </a:solidFill>
              </a:rPr>
              <a:t>Smoking prevalence in </a:t>
            </a:r>
            <a:r>
              <a:rPr lang="en-GB" sz="2000" b="1" dirty="0">
                <a:solidFill>
                  <a:schemeClr val="tx2"/>
                </a:solidFill>
              </a:rPr>
              <a:t>Tunbridge Wells</a:t>
            </a:r>
            <a:r>
              <a:rPr lang="en-GB" sz="2000" dirty="0">
                <a:solidFill>
                  <a:schemeClr val="tx2"/>
                </a:solidFill>
              </a:rPr>
              <a:t> is slightly higher than pre-pandemic</a:t>
            </a:r>
          </a:p>
        </p:txBody>
      </p:sp>
      <p:grpSp>
        <p:nvGrpSpPr>
          <p:cNvPr id="6" name="Group 5" descr="A cigarette containing an arrow pointing upwards, and 11.4% written above to represent increasing prevalence of smoking.">
            <a:extLst>
              <a:ext uri="{FF2B5EF4-FFF2-40B4-BE49-F238E27FC236}">
                <a16:creationId xmlns:a16="http://schemas.microsoft.com/office/drawing/2014/main" id="{462C822E-6B15-D913-0D05-926C2980BDD6}"/>
              </a:ext>
            </a:extLst>
          </p:cNvPr>
          <p:cNvGrpSpPr/>
          <p:nvPr/>
        </p:nvGrpSpPr>
        <p:grpSpPr>
          <a:xfrm rot="763982">
            <a:off x="3946953" y="4610021"/>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11.4%</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13" name="Group 12" descr="In Kent's most deprived quintile, there are ~430 per 100,000 COPD admissions. In the least deprived quintile there are ~100 per 100,000.">
            <a:extLst>
              <a:ext uri="{FF2B5EF4-FFF2-40B4-BE49-F238E27FC236}">
                <a16:creationId xmlns:a16="http://schemas.microsoft.com/office/drawing/2014/main" id="{0AD5FDEB-653A-07BD-A8F9-69DC601C79DD}"/>
              </a:ext>
            </a:extLst>
          </p:cNvPr>
          <p:cNvGrpSpPr/>
          <p:nvPr/>
        </p:nvGrpSpPr>
        <p:grpSpPr>
          <a:xfrm>
            <a:off x="6868782" y="4106238"/>
            <a:ext cx="4550434" cy="1739113"/>
            <a:chOff x="6942962" y="4106187"/>
            <a:chExt cx="4550434" cy="1739113"/>
          </a:xfrm>
        </p:grpSpPr>
        <p:sp>
          <p:nvSpPr>
            <p:cNvPr id="18" name="TextBox 17">
              <a:extLst>
                <a:ext uri="{FF2B5EF4-FFF2-40B4-BE49-F238E27FC236}">
                  <a16:creationId xmlns:a16="http://schemas.microsoft.com/office/drawing/2014/main" id="{B32128AD-78E5-8BB5-64B1-188800441FE4}"/>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20" name="TextBox 19">
              <a:extLst>
                <a:ext uri="{FF2B5EF4-FFF2-40B4-BE49-F238E27FC236}">
                  <a16:creationId xmlns:a16="http://schemas.microsoft.com/office/drawing/2014/main" id="{7B36A22F-2996-28DE-2DBE-7ACD5895FD39}"/>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2" name="Straight Connector 21">
              <a:extLst>
                <a:ext uri="{FF2B5EF4-FFF2-40B4-BE49-F238E27FC236}">
                  <a16:creationId xmlns:a16="http://schemas.microsoft.com/office/drawing/2014/main" id="{2FE2DA5F-BFED-8C6E-26BA-11209977BE73}"/>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6C10702-EC74-4E84-E100-D8341DD4254F}"/>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4" name="TextBox 23">
              <a:extLst>
                <a:ext uri="{FF2B5EF4-FFF2-40B4-BE49-F238E27FC236}">
                  <a16:creationId xmlns:a16="http://schemas.microsoft.com/office/drawing/2014/main" id="{EE2C7AFF-DA67-5592-70A6-615E2D3C9130}"/>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1B51-B0FC-1465-8718-53904CFBD1B4}"/>
              </a:ext>
            </a:extLst>
          </p:cNvPr>
          <p:cNvSpPr>
            <a:spLocks noGrp="1"/>
          </p:cNvSpPr>
          <p:nvPr>
            <p:ph type="title"/>
          </p:nvPr>
        </p:nvSpPr>
        <p:spPr/>
        <p:txBody>
          <a:bodyPr/>
          <a:lstStyle/>
          <a:p>
            <a:r>
              <a:rPr lang="en-GB" dirty="0"/>
              <a:t>Active travel</a:t>
            </a:r>
          </a:p>
        </p:txBody>
      </p:sp>
      <p:sp>
        <p:nvSpPr>
          <p:cNvPr id="3" name="Content Placeholder 2">
            <a:extLst>
              <a:ext uri="{FF2B5EF4-FFF2-40B4-BE49-F238E27FC236}">
                <a16:creationId xmlns:a16="http://schemas.microsoft.com/office/drawing/2014/main" id="{54DAC35F-0F73-102B-B674-92F1AD363E1D}"/>
              </a:ext>
            </a:extLst>
          </p:cNvPr>
          <p:cNvSpPr>
            <a:spLocks noGrp="1"/>
          </p:cNvSpPr>
          <p:nvPr>
            <p:ph idx="1"/>
          </p:nvPr>
        </p:nvSpPr>
        <p:spPr>
          <a:xfrm>
            <a:off x="609600" y="1268759"/>
            <a:ext cx="5975533" cy="4653667"/>
          </a:xfrm>
        </p:spPr>
        <p:txBody>
          <a:bodyPr/>
          <a:lstStyle/>
          <a:p>
            <a:r>
              <a:rPr lang="en-GB" sz="2000" dirty="0">
                <a:effectLst/>
                <a:latin typeface="Arial" panose="020B0604020202020204" pitchFamily="34" charset="0"/>
                <a:ea typeface="Calibri" panose="020F0502020204030204" pitchFamily="34" charset="0"/>
              </a:rPr>
              <a:t>COVID-19 had a noticeable effect in reducing activity levels, which have declined b</a:t>
            </a:r>
            <a:r>
              <a:rPr lang="en-GB" sz="2000" dirty="0">
                <a:latin typeface="Arial" panose="020B0604020202020204" pitchFamily="34" charset="0"/>
                <a:ea typeface="Times New Roman" panose="02020603050405020304" pitchFamily="18" charset="0"/>
              </a:rPr>
              <a:t>etween 2019-2021 </a:t>
            </a:r>
          </a:p>
          <a:p>
            <a:pPr marL="0" indent="0">
              <a:buNone/>
            </a:pPr>
            <a:endParaRPr lang="en-GB" sz="2000" dirty="0">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Kent consistently ranks above the England average </a:t>
            </a:r>
          </a:p>
          <a:p>
            <a:pPr marL="0" indent="0">
              <a:buNone/>
            </a:pPr>
            <a:endParaRPr lang="en-GB" sz="2000" dirty="0">
              <a:latin typeface="Arial" panose="020B0604020202020204" pitchFamily="34"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Whilst Tunbridge </a:t>
            </a:r>
            <a:r>
              <a:rPr lang="en-GB" sz="2000" dirty="0">
                <a:ea typeface="Times New Roman" panose="02020603050405020304" pitchFamily="18" charset="0"/>
              </a:rPr>
              <a:t>Wells performs well in terms of walking, it consistently ranks in the bottom half of Kent districts for cycling f</a:t>
            </a:r>
            <a:r>
              <a:rPr lang="en-GB" sz="2000" dirty="0">
                <a:effectLst/>
                <a:latin typeface="Arial" panose="020B0604020202020204" pitchFamily="34" charset="0"/>
                <a:ea typeface="Times New Roman" panose="02020603050405020304" pitchFamily="18" charset="0"/>
              </a:rPr>
              <a:t>rom </a:t>
            </a:r>
            <a:r>
              <a:rPr lang="en-GB" sz="2000" dirty="0">
                <a:ea typeface="Times New Roman" panose="02020603050405020304" pitchFamily="18" charset="0"/>
              </a:rPr>
              <a:t>2016-21</a:t>
            </a:r>
          </a:p>
          <a:p>
            <a:endParaRPr lang="en-GB" sz="2000" dirty="0">
              <a:effectLst/>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According to the Active Lives Survey 2021-22, 53.4% of children and young people in Kent are not active enough </a:t>
            </a:r>
          </a:p>
          <a:p>
            <a:endParaRPr lang="en-GB" dirty="0"/>
          </a:p>
        </p:txBody>
      </p:sp>
      <p:grpSp>
        <p:nvGrpSpPr>
          <p:cNvPr id="18" name="Group 17" descr="Infographic showing a 24% increase in walking for leisure and a 37% decrease in walking for travel between 2019 and 2021 in Kent.">
            <a:extLst>
              <a:ext uri="{FF2B5EF4-FFF2-40B4-BE49-F238E27FC236}">
                <a16:creationId xmlns:a16="http://schemas.microsoft.com/office/drawing/2014/main" id="{EA27215D-2DE0-9000-0BBD-23C7BDB4CD8E}"/>
              </a:ext>
            </a:extLst>
          </p:cNvPr>
          <p:cNvGrpSpPr/>
          <p:nvPr/>
        </p:nvGrpSpPr>
        <p:grpSpPr>
          <a:xfrm>
            <a:off x="6585133" y="1284666"/>
            <a:ext cx="5282967" cy="2271270"/>
            <a:chOff x="6585133" y="1284666"/>
            <a:chExt cx="5282967" cy="2271270"/>
          </a:xfrm>
        </p:grpSpPr>
        <p:sp>
          <p:nvSpPr>
            <p:cNvPr id="20" name="Rectangle 19">
              <a:extLst>
                <a:ext uri="{FF2B5EF4-FFF2-40B4-BE49-F238E27FC236}">
                  <a16:creationId xmlns:a16="http://schemas.microsoft.com/office/drawing/2014/main" id="{F50CF97A-EB73-C036-E9C6-DABAEF46B235}"/>
                </a:ext>
                <a:ext uri="{C183D7F6-B498-43B3-948B-1728B52AA6E4}">
                  <adec:decorative xmlns:adec="http://schemas.microsoft.com/office/drawing/2017/decorative" val="1"/>
                </a:ext>
              </a:extLst>
            </p:cNvPr>
            <p:cNvSpPr/>
            <p:nvPr/>
          </p:nvSpPr>
          <p:spPr>
            <a:xfrm>
              <a:off x="6585133" y="1351683"/>
              <a:ext cx="5176726" cy="21201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1" name="TextBox 20">
              <a:extLst>
                <a:ext uri="{FF2B5EF4-FFF2-40B4-BE49-F238E27FC236}">
                  <a16:creationId xmlns:a16="http://schemas.microsoft.com/office/drawing/2014/main" id="{2B2A9C7B-C79C-A2E0-A551-00AE0C974A68}"/>
                </a:ext>
              </a:extLst>
            </p:cNvPr>
            <p:cNvSpPr txBox="1"/>
            <p:nvPr/>
          </p:nvSpPr>
          <p:spPr>
            <a:xfrm>
              <a:off x="7680176" y="1376539"/>
              <a:ext cx="2571054" cy="2179397"/>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latin typeface="Arial" panose="020B0604020202020204" pitchFamily="34" charset="0"/>
                  <a:cs typeface="Arial" panose="020B0604020202020204" pitchFamily="34" charset="0"/>
                </a:rPr>
                <a:t>2019</a:t>
              </a:r>
            </a:p>
            <a:p>
              <a:pPr>
                <a:spcBef>
                  <a:spcPts val="600"/>
                </a:spcBef>
                <a:spcAft>
                  <a:spcPts val="600"/>
                </a:spcAft>
              </a:pP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2021</a:t>
              </a:r>
            </a:p>
          </p:txBody>
        </p:sp>
        <p:pic>
          <p:nvPicPr>
            <p:cNvPr id="22" name="Picture 21">
              <a:extLst>
                <a:ext uri="{FF2B5EF4-FFF2-40B4-BE49-F238E27FC236}">
                  <a16:creationId xmlns:a16="http://schemas.microsoft.com/office/drawing/2014/main" id="{4252C2D3-BE67-1D70-6A26-0415D256FDBB}"/>
                </a:ext>
              </a:extLst>
            </p:cNvPr>
            <p:cNvPicPr>
              <a:picLocks noChangeAspect="1"/>
            </p:cNvPicPr>
            <p:nvPr/>
          </p:nvPicPr>
          <p:blipFill rotWithShape="1">
            <a:blip r:embed="rId3">
              <a:clrChange>
                <a:clrFrom>
                  <a:srgbClr val="FFFFFF"/>
                </a:clrFrom>
                <a:clrTo>
                  <a:srgbClr val="FFFFFF">
                    <a:alpha val="0"/>
                  </a:srgbClr>
                </a:clrTo>
              </a:clrChange>
            </a:blip>
            <a:srcRect l="77231" t="24379" r="14069" b="31700"/>
            <a:stretch/>
          </p:blipFill>
          <p:spPr>
            <a:xfrm>
              <a:off x="10206192" y="1851795"/>
              <a:ext cx="1002376" cy="1276143"/>
            </a:xfrm>
            <a:prstGeom prst="rect">
              <a:avLst/>
            </a:prstGeom>
          </p:spPr>
        </p:pic>
        <p:cxnSp>
          <p:nvCxnSpPr>
            <p:cNvPr id="23" name="Straight Arrow Connector 22">
              <a:extLst>
                <a:ext uri="{FF2B5EF4-FFF2-40B4-BE49-F238E27FC236}">
                  <a16:creationId xmlns:a16="http://schemas.microsoft.com/office/drawing/2014/main" id="{49FBB6AF-D93B-C6D5-7E18-BEE670076555}"/>
                </a:ext>
              </a:extLst>
            </p:cNvPr>
            <p:cNvCxnSpPr>
              <a:cxnSpLocks/>
            </p:cNvCxnSpPr>
            <p:nvPr/>
          </p:nvCxnSpPr>
          <p:spPr>
            <a:xfrm>
              <a:off x="9555793" y="1978006"/>
              <a:ext cx="0" cy="9978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0EA73-3BAC-BCFB-E321-473961B85404}"/>
                </a:ext>
              </a:extLst>
            </p:cNvPr>
            <p:cNvCxnSpPr>
              <a:cxnSpLocks/>
            </p:cNvCxnSpPr>
            <p:nvPr/>
          </p:nvCxnSpPr>
          <p:spPr>
            <a:xfrm>
              <a:off x="9026156" y="1978006"/>
              <a:ext cx="0" cy="10127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8D0F107-303A-6D6C-58B0-D7CF7F5D916F}"/>
                </a:ext>
              </a:extLst>
            </p:cNvPr>
            <p:cNvSpPr txBox="1"/>
            <p:nvPr/>
          </p:nvSpPr>
          <p:spPr>
            <a:xfrm>
              <a:off x="8197117" y="2169006"/>
              <a:ext cx="901279" cy="830997"/>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Leisure</a:t>
              </a:r>
            </a:p>
            <a:p>
              <a:r>
                <a:rPr lang="en-GB" sz="1600" dirty="0">
                  <a:latin typeface="Arial" panose="020B0604020202020204" pitchFamily="34" charset="0"/>
                  <a:cs typeface="Arial" panose="020B0604020202020204" pitchFamily="34" charset="0"/>
                </a:rPr>
                <a:t>+24%</a:t>
              </a:r>
            </a:p>
            <a:p>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1D073B8-04F1-94D5-724B-0E59B7E2B8CA}"/>
                </a:ext>
              </a:extLst>
            </p:cNvPr>
            <p:cNvSpPr txBox="1"/>
            <p:nvPr/>
          </p:nvSpPr>
          <p:spPr>
            <a:xfrm>
              <a:off x="9624301" y="2184539"/>
              <a:ext cx="863045" cy="584775"/>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Travel</a:t>
              </a:r>
            </a:p>
            <a:p>
              <a:r>
                <a:rPr lang="en-GB" sz="1600" dirty="0">
                  <a:latin typeface="Arial" panose="020B0604020202020204" pitchFamily="34" charset="0"/>
                  <a:cs typeface="Arial" panose="020B0604020202020204" pitchFamily="34" charset="0"/>
                </a:rPr>
                <a:t>-37%</a:t>
              </a:r>
            </a:p>
          </p:txBody>
        </p:sp>
        <p:sp>
          <p:nvSpPr>
            <p:cNvPr id="27" name="TextBox 26">
              <a:extLst>
                <a:ext uri="{FF2B5EF4-FFF2-40B4-BE49-F238E27FC236}">
                  <a16:creationId xmlns:a16="http://schemas.microsoft.com/office/drawing/2014/main" id="{B790DA23-E09B-0E94-0C2F-2C7E2FF01E3D}"/>
                </a:ext>
              </a:extLst>
            </p:cNvPr>
            <p:cNvSpPr txBox="1"/>
            <p:nvPr/>
          </p:nvSpPr>
          <p:spPr>
            <a:xfrm>
              <a:off x="11029653" y="128466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grpSp>
        <p:nvGrpSpPr>
          <p:cNvPr id="28" name="Group 27" descr="Infographic showing a 24% decrease in cycling for leisure between 2016 and 2021.">
            <a:extLst>
              <a:ext uri="{FF2B5EF4-FFF2-40B4-BE49-F238E27FC236}">
                <a16:creationId xmlns:a16="http://schemas.microsoft.com/office/drawing/2014/main" id="{61197DEE-011B-769F-0CBE-87E37100B514}"/>
              </a:ext>
            </a:extLst>
          </p:cNvPr>
          <p:cNvGrpSpPr/>
          <p:nvPr/>
        </p:nvGrpSpPr>
        <p:grpSpPr>
          <a:xfrm>
            <a:off x="6611736" y="3573016"/>
            <a:ext cx="5244904" cy="2197040"/>
            <a:chOff x="6611736" y="3573016"/>
            <a:chExt cx="5244904" cy="2197040"/>
          </a:xfrm>
        </p:grpSpPr>
        <p:sp>
          <p:nvSpPr>
            <p:cNvPr id="29" name="Rectangle 28">
              <a:extLst>
                <a:ext uri="{FF2B5EF4-FFF2-40B4-BE49-F238E27FC236}">
                  <a16:creationId xmlns:a16="http://schemas.microsoft.com/office/drawing/2014/main" id="{5418B622-5BB8-A6CA-18BF-C1DB0E5969CC}"/>
                </a:ext>
                <a:ext uri="{C183D7F6-B498-43B3-948B-1728B52AA6E4}">
                  <adec:decorative xmlns:adec="http://schemas.microsoft.com/office/drawing/2017/decorative" val="1"/>
                </a:ext>
              </a:extLst>
            </p:cNvPr>
            <p:cNvSpPr/>
            <p:nvPr/>
          </p:nvSpPr>
          <p:spPr>
            <a:xfrm>
              <a:off x="6611736" y="3655599"/>
              <a:ext cx="5176726" cy="19915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30" name="Picture 29">
              <a:extLst>
                <a:ext uri="{FF2B5EF4-FFF2-40B4-BE49-F238E27FC236}">
                  <a16:creationId xmlns:a16="http://schemas.microsoft.com/office/drawing/2014/main" id="{D94FBE6E-A0B9-714F-B07D-AF6C8333DA52}"/>
                </a:ext>
              </a:extLst>
            </p:cNvPr>
            <p:cNvPicPr>
              <a:picLocks noChangeAspect="1"/>
            </p:cNvPicPr>
            <p:nvPr/>
          </p:nvPicPr>
          <p:blipFill rotWithShape="1">
            <a:blip r:embed="rId4">
              <a:clrChange>
                <a:clrFrom>
                  <a:srgbClr val="FFFFFF"/>
                </a:clrFrom>
                <a:clrTo>
                  <a:srgbClr val="FFFFFF">
                    <a:alpha val="0"/>
                  </a:srgbClr>
                </a:clrTo>
              </a:clrChange>
            </a:blip>
            <a:srcRect l="72500" t="30135" r="9264" b="15759"/>
            <a:stretch/>
          </p:blipFill>
          <p:spPr>
            <a:xfrm rot="1563429">
              <a:off x="8579970" y="3780378"/>
              <a:ext cx="1356705" cy="1132175"/>
            </a:xfrm>
            <a:prstGeom prst="rect">
              <a:avLst/>
            </a:prstGeom>
          </p:spPr>
        </p:pic>
        <p:sp>
          <p:nvSpPr>
            <p:cNvPr id="31" name="TextBox 30">
              <a:extLst>
                <a:ext uri="{FF2B5EF4-FFF2-40B4-BE49-F238E27FC236}">
                  <a16:creationId xmlns:a16="http://schemas.microsoft.com/office/drawing/2014/main" id="{DB9586B7-6C02-E7FA-2D3D-0E5FF0CC8B72}"/>
                </a:ext>
              </a:extLst>
            </p:cNvPr>
            <p:cNvSpPr txBox="1"/>
            <p:nvPr/>
          </p:nvSpPr>
          <p:spPr>
            <a:xfrm>
              <a:off x="6950608" y="3709930"/>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2016</a:t>
              </a:r>
            </a:p>
          </p:txBody>
        </p:sp>
        <p:sp>
          <p:nvSpPr>
            <p:cNvPr id="32" name="TextBox 31">
              <a:extLst>
                <a:ext uri="{FF2B5EF4-FFF2-40B4-BE49-F238E27FC236}">
                  <a16:creationId xmlns:a16="http://schemas.microsoft.com/office/drawing/2014/main" id="{B7C4977D-03C1-93BB-65B9-30B5499BDDF3}"/>
                </a:ext>
              </a:extLst>
            </p:cNvPr>
            <p:cNvSpPr txBox="1"/>
            <p:nvPr/>
          </p:nvSpPr>
          <p:spPr>
            <a:xfrm>
              <a:off x="9731940" y="3929154"/>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dirty="0">
                  <a:latin typeface="Arial" panose="020B0604020202020204" pitchFamily="34" charset="0"/>
                  <a:cs typeface="Arial" panose="020B0604020202020204" pitchFamily="34" charset="0"/>
                </a:rPr>
                <a:t>-24%</a:t>
              </a:r>
            </a:p>
          </p:txBody>
        </p:sp>
        <p:sp>
          <p:nvSpPr>
            <p:cNvPr id="33" name="TextBox 32">
              <a:extLst>
                <a:ext uri="{FF2B5EF4-FFF2-40B4-BE49-F238E27FC236}">
                  <a16:creationId xmlns:a16="http://schemas.microsoft.com/office/drawing/2014/main" id="{C54A290B-7E2B-B48E-2D3C-8051FCEF5CF9}"/>
                </a:ext>
              </a:extLst>
            </p:cNvPr>
            <p:cNvSpPr txBox="1"/>
            <p:nvPr/>
          </p:nvSpPr>
          <p:spPr>
            <a:xfrm>
              <a:off x="10610430" y="5160319"/>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2021</a:t>
              </a:r>
            </a:p>
          </p:txBody>
        </p:sp>
        <p:cxnSp>
          <p:nvCxnSpPr>
            <p:cNvPr id="34" name="Straight Arrow Connector 33">
              <a:extLst>
                <a:ext uri="{FF2B5EF4-FFF2-40B4-BE49-F238E27FC236}">
                  <a16:creationId xmlns:a16="http://schemas.microsoft.com/office/drawing/2014/main" id="{9E6D1CAD-E61F-4DC2-A314-9B9148E35BB6}"/>
                </a:ext>
              </a:extLst>
            </p:cNvPr>
            <p:cNvCxnSpPr>
              <a:cxnSpLocks/>
            </p:cNvCxnSpPr>
            <p:nvPr/>
          </p:nvCxnSpPr>
          <p:spPr>
            <a:xfrm rot="1500000" flipV="1">
              <a:off x="7466818" y="4817214"/>
              <a:ext cx="3316153" cy="3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837DD0F-28E4-64DF-9939-51B8036674EA}"/>
                </a:ext>
              </a:extLst>
            </p:cNvPr>
            <p:cNvSpPr txBox="1"/>
            <p:nvPr/>
          </p:nvSpPr>
          <p:spPr>
            <a:xfrm>
              <a:off x="11018193" y="357301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spTree>
    <p:extLst>
      <p:ext uri="{BB962C8B-B14F-4D97-AF65-F5344CB8AC3E}">
        <p14:creationId xmlns:p14="http://schemas.microsoft.com/office/powerpoint/2010/main" val="234725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Living</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4" y="-571216"/>
            <a:ext cx="2260970"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601590" y="1227516"/>
            <a:ext cx="2260970" cy="746415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5 </a:t>
            </a:r>
            <a:r>
              <a:rPr lang="en-GB" dirty="0">
                <a:solidFill>
                  <a:schemeClr val="tx2"/>
                </a:solidFill>
              </a:rPr>
              <a:t>Tunbridge Wells adults are obese</a:t>
            </a:r>
          </a:p>
        </p:txBody>
      </p:sp>
      <p:grpSp>
        <p:nvGrpSpPr>
          <p:cNvPr id="10" name="Group 9" descr="5 people, 1 of whom is much larger">
            <a:extLst>
              <a:ext uri="{FF2B5EF4-FFF2-40B4-BE49-F238E27FC236}">
                <a16:creationId xmlns:a16="http://schemas.microsoft.com/office/drawing/2014/main" id="{E0C40578-F3AD-C9C9-0C76-E380A78B541A}"/>
              </a:ext>
            </a:extLst>
          </p:cNvPr>
          <p:cNvGrpSpPr/>
          <p:nvPr/>
        </p:nvGrpSpPr>
        <p:grpSpPr>
          <a:xfrm>
            <a:off x="599644" y="1846348"/>
            <a:ext cx="2151052" cy="757567"/>
            <a:chOff x="1260854" y="1935605"/>
            <a:chExt cx="2151052" cy="757567"/>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B32DE96-1149-33E9-C46C-DBB25AD047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3024637" y="1935605"/>
              <a:ext cx="387269" cy="752249"/>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9B8AFF-DA19-EDEC-B98B-4D316754D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629879" y="1940923"/>
              <a:ext cx="387269" cy="7522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90943" y="1837946"/>
            <a:ext cx="2406758" cy="1477328"/>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92826" y="3999074"/>
            <a:ext cx="3266869" cy="1938992"/>
          </a:xfrm>
          <a:prstGeom prst="rect">
            <a:avLst/>
          </a:prstGeom>
          <a:noFill/>
        </p:spPr>
        <p:txBody>
          <a:bodyPr wrap="square" rtlCol="0">
            <a:spAutoFit/>
          </a:bodyPr>
          <a:lstStyle/>
          <a:p>
            <a:r>
              <a:rPr lang="en-GB" sz="2000" dirty="0">
                <a:solidFill>
                  <a:schemeClr val="tx2"/>
                </a:solidFill>
              </a:rPr>
              <a:t>There are less </a:t>
            </a:r>
            <a:r>
              <a:rPr lang="en-GB" sz="2000" b="1" dirty="0">
                <a:solidFill>
                  <a:schemeClr val="tx2"/>
                </a:solidFill>
              </a:rPr>
              <a:t>overweight or obese</a:t>
            </a:r>
            <a:r>
              <a:rPr lang="en-GB" sz="2000" dirty="0">
                <a:solidFill>
                  <a:schemeClr val="tx2"/>
                </a:solidFill>
              </a:rPr>
              <a:t> people in </a:t>
            </a:r>
            <a:r>
              <a:rPr lang="en-GB" sz="2000" b="1" dirty="0">
                <a:solidFill>
                  <a:schemeClr val="tx2"/>
                </a:solidFill>
              </a:rPr>
              <a:t>Tunbridge Wells</a:t>
            </a:r>
            <a:r>
              <a:rPr lang="en-GB" sz="2000" dirty="0">
                <a:solidFill>
                  <a:schemeClr val="tx2"/>
                </a:solidFill>
              </a:rPr>
              <a:t>, but prevalence is increasing faster than the Kent average</a:t>
            </a:r>
          </a:p>
        </p:txBody>
      </p:sp>
      <p:pic>
        <p:nvPicPr>
          <p:cNvPr id="16" name="Picture 15" descr="Column chart showing prevalence of being overweight or obese in Kent in 2015/16 (61.6%), and in 2020/21 (63.2%), and in Tunbridge Wells in 2015/16 (55.9%) and in 2020/21 (58.7%).">
            <a:extLst>
              <a:ext uri="{FF2B5EF4-FFF2-40B4-BE49-F238E27FC236}">
                <a16:creationId xmlns:a16="http://schemas.microsoft.com/office/drawing/2014/main" id="{9A8E785E-2289-F3B1-9587-0FF2EED953A4}"/>
              </a:ext>
            </a:extLst>
          </p:cNvPr>
          <p:cNvPicPr>
            <a:picLocks noChangeAspect="1"/>
          </p:cNvPicPr>
          <p:nvPr/>
        </p:nvPicPr>
        <p:blipFill>
          <a:blip r:embed="rId5"/>
          <a:stretch>
            <a:fillRect/>
          </a:stretch>
        </p:blipFill>
        <p:spPr>
          <a:xfrm>
            <a:off x="2750696" y="3514011"/>
            <a:ext cx="4743451" cy="2891162"/>
          </a:xfrm>
          <a:prstGeom prst="rect">
            <a:avLst/>
          </a:prstGeom>
        </p:spPr>
      </p:pic>
      <p:grpSp>
        <p:nvGrpSpPr>
          <p:cNvPr id="77" name="Group 76" descr="An apple with the text &quot;39% of adults in Tunbridge Wells eat 5-a-day &quot;">
            <a:extLst>
              <a:ext uri="{FF2B5EF4-FFF2-40B4-BE49-F238E27FC236}">
                <a16:creationId xmlns:a16="http://schemas.microsoft.com/office/drawing/2014/main" id="{B652B9B6-9A12-F0C2-85DC-4A2EA94A59E7}"/>
              </a:ext>
            </a:extLst>
          </p:cNvPr>
          <p:cNvGrpSpPr/>
          <p:nvPr/>
        </p:nvGrpSpPr>
        <p:grpSpPr>
          <a:xfrm>
            <a:off x="7839626" y="960128"/>
            <a:ext cx="3888524" cy="3287573"/>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535597" y="4632214"/>
              <a:ext cx="1541400" cy="79807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bg1"/>
                  </a:solidFill>
                  <a:cs typeface="Arial" panose="020B0604020202020204" pitchFamily="34" charset="0"/>
                </a:rPr>
                <a:t>39% </a:t>
              </a:r>
              <a:r>
                <a:rPr lang="en-GB" sz="2000" dirty="0">
                  <a:solidFill>
                    <a:schemeClr val="bg1"/>
                  </a:solidFill>
                  <a:cs typeface="Arial" panose="020B0604020202020204" pitchFamily="34" charset="0"/>
                </a:rPr>
                <a:t>of adults in Tunbridge Wells eat 5-a-day </a:t>
              </a:r>
            </a:p>
          </p:txBody>
        </p:sp>
      </p:grpSp>
      <p:sp>
        <p:nvSpPr>
          <p:cNvPr id="73" name="TextBox 72">
            <a:extLst>
              <a:ext uri="{FF2B5EF4-FFF2-40B4-BE49-F238E27FC236}">
                <a16:creationId xmlns:a16="http://schemas.microsoft.com/office/drawing/2014/main" id="{EA9CE425-F81C-7DC8-2342-52AD579440E3}"/>
              </a:ext>
            </a:extLst>
          </p:cNvPr>
          <p:cNvSpPr txBox="1"/>
          <p:nvPr/>
        </p:nvSpPr>
        <p:spPr>
          <a:xfrm>
            <a:off x="7552915" y="4420312"/>
            <a:ext cx="4421099" cy="137651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tx2"/>
                </a:solidFill>
                <a:cs typeface="Arial" panose="020B0604020202020204" pitchFamily="34" charset="0"/>
              </a:rPr>
              <a:t>Tunbridge Wells</a:t>
            </a:r>
            <a:r>
              <a:rPr lang="en-GB" sz="2000" dirty="0">
                <a:solidFill>
                  <a:schemeClr val="tx2"/>
                </a:solidFill>
                <a:cs typeface="Arial" panose="020B0604020202020204" pitchFamily="34" charset="0"/>
              </a:rPr>
              <a:t> ranks well on fruit and vegetable intake against CIPFA nearest neighbour local authorities (4</a:t>
            </a:r>
            <a:r>
              <a:rPr lang="en-GB" sz="2000" baseline="30000" dirty="0">
                <a:solidFill>
                  <a:schemeClr val="tx2"/>
                </a:solidFill>
                <a:cs typeface="Arial" panose="020B0604020202020204" pitchFamily="34" charset="0"/>
              </a:rPr>
              <a:t>th</a:t>
            </a:r>
            <a:r>
              <a:rPr lang="en-GB" sz="2000" dirty="0">
                <a:solidFill>
                  <a:schemeClr val="tx2"/>
                </a:solidFill>
                <a:cs typeface="Arial" panose="020B0604020202020204" pitchFamily="34" charset="0"/>
              </a:rPr>
              <a:t> out of 16 nearest neighbours)</a:t>
            </a:r>
          </a:p>
        </p:txBody>
      </p:sp>
    </p:spTree>
    <p:extLst>
      <p:ext uri="{BB962C8B-B14F-4D97-AF65-F5344CB8AC3E}">
        <p14:creationId xmlns:p14="http://schemas.microsoft.com/office/powerpoint/2010/main" val="35074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2924050" y="2032328"/>
            <a:ext cx="1209530" cy="705763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67968" y="4989643"/>
            <a:ext cx="698966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sp>
        <p:nvSpPr>
          <p:cNvPr id="26" name="Rectangle: Top Corners Rounded 25">
            <a:extLst>
              <a:ext uri="{FF2B5EF4-FFF2-40B4-BE49-F238E27FC236}">
                <a16:creationId xmlns:a16="http://schemas.microsoft.com/office/drawing/2014/main" id="{C3C2EE11-68A4-39CF-4633-D45712535D58}"/>
              </a:ext>
              <a:ext uri="{C183D7F6-B498-43B3-948B-1728B52AA6E4}">
                <adec:decorative xmlns:adec="http://schemas.microsoft.com/office/drawing/2017/decorative" val="1"/>
              </a:ext>
            </a:extLst>
          </p:cNvPr>
          <p:cNvSpPr/>
          <p:nvPr/>
        </p:nvSpPr>
        <p:spPr>
          <a:xfrm rot="16200000">
            <a:off x="9350346" y="-408130"/>
            <a:ext cx="1058424" cy="4686796"/>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CF10C2B-D501-8702-942C-0773670A5B05}"/>
              </a:ext>
            </a:extLst>
          </p:cNvPr>
          <p:cNvSpPr txBox="1"/>
          <p:nvPr/>
        </p:nvSpPr>
        <p:spPr>
          <a:xfrm>
            <a:off x="7523620" y="1535541"/>
            <a:ext cx="4507296" cy="707886"/>
          </a:xfrm>
          <a:prstGeom prst="rect">
            <a:avLst/>
          </a:prstGeom>
          <a:noFill/>
        </p:spPr>
        <p:txBody>
          <a:bodyPr wrap="square" rtlCol="0">
            <a:spAutoFit/>
          </a:bodyPr>
          <a:lstStyle/>
          <a:p>
            <a:pPr algn="r"/>
            <a:r>
              <a:rPr lang="en-GB" sz="2000" dirty="0">
                <a:solidFill>
                  <a:schemeClr val="bg1"/>
                </a:solidFill>
              </a:rPr>
              <a:t>Tunbridge Wells has a comparably lower prevalence of depression</a:t>
            </a:r>
          </a:p>
        </p:txBody>
      </p:sp>
      <p:pic>
        <p:nvPicPr>
          <p:cNvPr id="5" name="Picture 4" descr="Bar chart showing prevalence of depression in all Kent districts. Tunbridge Wells is near the middle with ~14%.">
            <a:extLst>
              <a:ext uri="{FF2B5EF4-FFF2-40B4-BE49-F238E27FC236}">
                <a16:creationId xmlns:a16="http://schemas.microsoft.com/office/drawing/2014/main" id="{E14757DA-4AE5-9AE1-30DF-F8605B11FC6B}"/>
              </a:ext>
            </a:extLst>
          </p:cNvPr>
          <p:cNvPicPr>
            <a:picLocks noChangeAspect="1"/>
          </p:cNvPicPr>
          <p:nvPr/>
        </p:nvPicPr>
        <p:blipFill>
          <a:blip r:embed="rId4"/>
          <a:stretch>
            <a:fillRect/>
          </a:stretch>
        </p:blipFill>
        <p:spPr>
          <a:xfrm>
            <a:off x="7185732" y="2485822"/>
            <a:ext cx="5045446" cy="3708164"/>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a:xfrm>
            <a:off x="335360" y="222373"/>
            <a:ext cx="10972800" cy="1143000"/>
          </a:xfrm>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340768"/>
            <a:ext cx="5918448" cy="4713744"/>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Risk factors for social isolation and/or loneliness in Kent: </a:t>
            </a:r>
          </a:p>
          <a:p>
            <a:pPr lvl="1"/>
            <a:r>
              <a:rPr lang="en-GB" sz="1700" dirty="0"/>
              <a:t>female</a:t>
            </a:r>
          </a:p>
          <a:p>
            <a:pPr lvl="1"/>
            <a:r>
              <a:rPr lang="en-GB" sz="1700" dirty="0"/>
              <a:t>much more likely to be living in a deprived neighbourhood</a:t>
            </a:r>
          </a:p>
          <a:p>
            <a:pPr lvl="1"/>
            <a:r>
              <a:rPr lang="en-GB" sz="1700" dirty="0"/>
              <a:t>older adults</a:t>
            </a:r>
            <a:endParaRPr lang="en-GB" sz="1700" i="1" dirty="0"/>
          </a:p>
          <a:p>
            <a:endParaRPr lang="en-GB" sz="2000" dirty="0"/>
          </a:p>
          <a:p>
            <a:endParaRPr lang="en-GB" sz="2000" dirty="0"/>
          </a:p>
          <a:p>
            <a:endParaRPr lang="en-GB" sz="2000" dirty="0"/>
          </a:p>
          <a:p>
            <a:endParaRPr lang="en-GB" sz="2800" dirty="0"/>
          </a:p>
          <a:p>
            <a:endParaRPr lang="en-GB" dirty="0"/>
          </a:p>
        </p:txBody>
      </p:sp>
      <p:pic>
        <p:nvPicPr>
          <p:cNvPr id="6" name="Picture 5" descr="Statistics on older people at risk of social isolation and loneliness.  1 in 5 are aged 85+. 35% are male. 42% are in the most deprived quintile.  Statistics for all older people, aged 65+. 1 in 8 are aged 85+.  46% are male.  16% are in the most deprived quintile.">
            <a:extLst>
              <a:ext uri="{FF2B5EF4-FFF2-40B4-BE49-F238E27FC236}">
                <a16:creationId xmlns:a16="http://schemas.microsoft.com/office/drawing/2014/main" id="{D52243DD-9B28-50B3-89F3-6E6CEF2159A0}"/>
              </a:ext>
            </a:extLst>
          </p:cNvPr>
          <p:cNvPicPr>
            <a:picLocks noChangeAspect="1"/>
          </p:cNvPicPr>
          <p:nvPr/>
        </p:nvPicPr>
        <p:blipFill>
          <a:blip r:embed="rId3"/>
          <a:stretch>
            <a:fillRect/>
          </a:stretch>
        </p:blipFill>
        <p:spPr>
          <a:xfrm>
            <a:off x="7350020" y="476672"/>
            <a:ext cx="4364659" cy="5577840"/>
          </a:xfrm>
          <a:prstGeom prst="rect">
            <a:avLst/>
          </a:prstGeom>
        </p:spPr>
      </p:pic>
    </p:spTree>
    <p:extLst>
      <p:ext uri="{BB962C8B-B14F-4D97-AF65-F5344CB8AC3E}">
        <p14:creationId xmlns:p14="http://schemas.microsoft.com/office/powerpoint/2010/main" val="346857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A315-74EA-C7F7-77CD-07022BB7CAEA}"/>
              </a:ext>
            </a:extLst>
          </p:cNvPr>
          <p:cNvSpPr>
            <a:spLocks noGrp="1"/>
          </p:cNvSpPr>
          <p:nvPr>
            <p:ph type="title"/>
          </p:nvPr>
        </p:nvSpPr>
        <p:spPr>
          <a:xfrm>
            <a:off x="630741" y="23018"/>
            <a:ext cx="10972800" cy="1143000"/>
          </a:xfrm>
        </p:spPr>
        <p:txBody>
          <a:bodyPr/>
          <a:lstStyle/>
          <a:p>
            <a:r>
              <a:rPr lang="en-GB" dirty="0"/>
              <a:t>Summary</a:t>
            </a:r>
          </a:p>
        </p:txBody>
      </p:sp>
      <p:sp>
        <p:nvSpPr>
          <p:cNvPr id="3" name="Content Placeholder 2">
            <a:extLst>
              <a:ext uri="{FF2B5EF4-FFF2-40B4-BE49-F238E27FC236}">
                <a16:creationId xmlns:a16="http://schemas.microsoft.com/office/drawing/2014/main" id="{578AC88A-2AF4-7CE2-36D8-552B77959A87}"/>
              </a:ext>
            </a:extLst>
          </p:cNvPr>
          <p:cNvSpPr>
            <a:spLocks noGrp="1"/>
          </p:cNvSpPr>
          <p:nvPr>
            <p:ph idx="1"/>
          </p:nvPr>
        </p:nvSpPr>
        <p:spPr>
          <a:xfrm>
            <a:off x="609600" y="1166018"/>
            <a:ext cx="10972800" cy="4525963"/>
          </a:xfrm>
        </p:spPr>
        <p:txBody>
          <a:bodyPr/>
          <a:lstStyle/>
          <a:p>
            <a:pPr marL="0" indent="0">
              <a:buNone/>
            </a:pPr>
            <a:r>
              <a:rPr lang="en-GB" b="1" dirty="0"/>
              <a:t>Better than Kent average </a:t>
            </a:r>
            <a:r>
              <a:rPr lang="en-GB" dirty="0"/>
              <a:t>for many indicators, </a:t>
            </a:r>
            <a:r>
              <a:rPr lang="en-GB" i="1" dirty="0"/>
              <a:t>but:</a:t>
            </a:r>
          </a:p>
          <a:p>
            <a:r>
              <a:rPr lang="en-GB" dirty="0"/>
              <a:t>Life expectancy is plateauing, and inequality in life expectance for males is increasing</a:t>
            </a:r>
          </a:p>
          <a:p>
            <a:pPr marL="0" indent="0">
              <a:buNone/>
            </a:pPr>
            <a:r>
              <a:rPr lang="en-GB" b="1" dirty="0"/>
              <a:t>Inequalities</a:t>
            </a:r>
          </a:p>
          <a:p>
            <a:r>
              <a:rPr lang="en-GB" dirty="0"/>
              <a:t>33% educational attainment gap (KS2)</a:t>
            </a:r>
          </a:p>
          <a:p>
            <a:r>
              <a:rPr lang="en-GB" dirty="0"/>
              <a:t>Increase in severe obesity in Year 6 pupils (likely to be greater in more deprived groups)</a:t>
            </a:r>
          </a:p>
          <a:p>
            <a:r>
              <a:rPr lang="en-GB" dirty="0"/>
              <a:t>Marked and sustained increase in Universal Credit claimants over the pandemic</a:t>
            </a:r>
          </a:p>
          <a:p>
            <a:r>
              <a:rPr lang="en-GB" dirty="0"/>
              <a:t>4X more children living in poverty in most compared to least deprived wards</a:t>
            </a:r>
          </a:p>
          <a:p>
            <a:endParaRPr lang="en-GB" dirty="0"/>
          </a:p>
          <a:p>
            <a:endParaRPr lang="en-GB" dirty="0"/>
          </a:p>
        </p:txBody>
      </p:sp>
    </p:spTree>
    <p:extLst>
      <p:ext uri="{BB962C8B-B14F-4D97-AF65-F5344CB8AC3E}">
        <p14:creationId xmlns:p14="http://schemas.microsoft.com/office/powerpoint/2010/main" val="203870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11,700 additional people aged 65+</a:t>
            </a:r>
          </a:p>
          <a:p>
            <a:pPr lvl="1"/>
            <a:r>
              <a:rPr lang="en-GB" dirty="0"/>
              <a:t>23,400 as of 2020</a:t>
            </a:r>
          </a:p>
          <a:p>
            <a:endParaRPr lang="en-GB" sz="2400" dirty="0"/>
          </a:p>
          <a:p>
            <a:r>
              <a:rPr lang="en-GB" sz="2400" dirty="0"/>
              <a:t>3,100 additional people aged 85+</a:t>
            </a:r>
          </a:p>
          <a:p>
            <a:pPr lvl="1"/>
            <a:r>
              <a:rPr lang="en-GB" dirty="0"/>
              <a:t>3,800 as of 2020</a:t>
            </a:r>
          </a:p>
          <a:p>
            <a:endParaRPr lang="en-GB" sz="2400" dirty="0"/>
          </a:p>
          <a:p>
            <a:r>
              <a:rPr lang="en-GB" sz="2400" dirty="0"/>
              <a:t>People aged 0-64 will grow by 8.2%, equating to ~7,800 people</a:t>
            </a:r>
          </a:p>
        </p:txBody>
      </p:sp>
      <p:pic>
        <p:nvPicPr>
          <p:cNvPr id="6" name="Picture 5" descr="Line chart showing the projected percentage change in the 65+ and 85+ populations in Tunbridge Wells between 2020 and 2040. The 65+ population increases by ~50% and the 85+ increases by ~80%. ">
            <a:extLst>
              <a:ext uri="{FF2B5EF4-FFF2-40B4-BE49-F238E27FC236}">
                <a16:creationId xmlns:a16="http://schemas.microsoft.com/office/drawing/2014/main" id="{9E3962BA-12BD-1047-4C39-4F4A30F0D63A}"/>
              </a:ext>
            </a:extLst>
          </p:cNvPr>
          <p:cNvPicPr>
            <a:picLocks noChangeAspect="1"/>
          </p:cNvPicPr>
          <p:nvPr/>
        </p:nvPicPr>
        <p:blipFill>
          <a:blip r:embed="rId3"/>
          <a:stretch>
            <a:fillRect/>
          </a:stretch>
        </p:blipFill>
        <p:spPr>
          <a:xfrm>
            <a:off x="5444625" y="1700808"/>
            <a:ext cx="6747375" cy="4044319"/>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724508" y="1417638"/>
            <a:ext cx="10742984" cy="4525963"/>
          </a:xfrm>
        </p:spPr>
        <p:txBody>
          <a:bodyPr/>
          <a:lstStyle/>
          <a:p>
            <a:pPr marL="0" indent="0" algn="ctr">
              <a:buNone/>
            </a:pPr>
            <a:r>
              <a:rPr lang="en-GB" sz="2000" dirty="0"/>
              <a:t>Tunbridge Wells ranks 273 out of 317 local authorities overall across these seven sub-domains</a:t>
            </a:r>
          </a:p>
        </p:txBody>
      </p:sp>
      <p:pic>
        <p:nvPicPr>
          <p:cNvPr id="7" name="Picture 6" descr="Chart showing the IMD (2019) subdomain rankings for Tunbridge Wells. Lower number indicates higher in the rank of local authorities (more deprived):&#10;Income Deprivation 256&#10;Employment Deprivation 261&#10;Education, Skills and Training Deprivation 257&#10;Health Deprivation and Disability 274&#10;Crime 214&#10;Barriers to Housing and Services 174&#10;Living Environment  145">
            <a:extLst>
              <a:ext uri="{FF2B5EF4-FFF2-40B4-BE49-F238E27FC236}">
                <a16:creationId xmlns:a16="http://schemas.microsoft.com/office/drawing/2014/main" id="{B2EB951E-7277-A918-FACD-E59C27F30B07}"/>
              </a:ext>
            </a:extLst>
          </p:cNvPr>
          <p:cNvPicPr>
            <a:picLocks noChangeAspect="1"/>
          </p:cNvPicPr>
          <p:nvPr/>
        </p:nvPicPr>
        <p:blipFill>
          <a:blip r:embed="rId3"/>
          <a:stretch>
            <a:fillRect/>
          </a:stretch>
        </p:blipFill>
        <p:spPr>
          <a:xfrm>
            <a:off x="1514114" y="2132856"/>
            <a:ext cx="9163772" cy="4048473"/>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556792"/>
            <a:ext cx="6586630" cy="787225"/>
          </a:xfrm>
        </p:spPr>
        <p:txBody>
          <a:bodyPr/>
          <a:lstStyle/>
          <a:p>
            <a:pPr marL="0" indent="0">
              <a:buNone/>
            </a:pPr>
            <a:r>
              <a:rPr lang="en-GB" sz="2000" dirty="0"/>
              <a:t>Life expectancy has plateaued, or even fallen in most recent years. </a:t>
            </a:r>
          </a:p>
          <a:p>
            <a:endParaRPr lang="en-GB" dirty="0"/>
          </a:p>
        </p:txBody>
      </p:sp>
      <p:pic>
        <p:nvPicPr>
          <p:cNvPr id="15" name="Picture 14" descr="A line chart showing life expectancy in males and females in England and Tunbridge Wells from 2001/03 to 2018/20. The lines for all increase up to about 2010/12 and then level off. Life expectancy is consistently higher for females.">
            <a:extLst>
              <a:ext uri="{FF2B5EF4-FFF2-40B4-BE49-F238E27FC236}">
                <a16:creationId xmlns:a16="http://schemas.microsoft.com/office/drawing/2014/main" id="{CFA5CB84-D10E-BE42-C21E-D9FF903CA05C}"/>
              </a:ext>
            </a:extLst>
          </p:cNvPr>
          <p:cNvPicPr>
            <a:picLocks noChangeAspect="1"/>
          </p:cNvPicPr>
          <p:nvPr/>
        </p:nvPicPr>
        <p:blipFill>
          <a:blip r:embed="rId3"/>
          <a:stretch>
            <a:fillRect/>
          </a:stretch>
        </p:blipFill>
        <p:spPr>
          <a:xfrm>
            <a:off x="-106297" y="1950404"/>
            <a:ext cx="7366064" cy="4243570"/>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r>
              <a:rPr lang="en-GB" sz="2000" dirty="0">
                <a:solidFill>
                  <a:schemeClr val="accent1">
                    <a:lumMod val="50000"/>
                  </a:schemeClr>
                </a:solidFill>
              </a:rPr>
              <a:t>Inequality in life expectancy is increasing for males</a:t>
            </a:r>
          </a:p>
        </p:txBody>
      </p:sp>
      <p:grpSp>
        <p:nvGrpSpPr>
          <p:cNvPr id="9" name="Group 8" descr="Diagram showing difference in life expectancy based on deprivation. In 2010/12 the gap between males was 1.3 and has increased to 3.3 in 2018/20. For females it has increased from 1.5 to 1.6 years.">
            <a:extLst>
              <a:ext uri="{FF2B5EF4-FFF2-40B4-BE49-F238E27FC236}">
                <a16:creationId xmlns:a16="http://schemas.microsoft.com/office/drawing/2014/main" id="{7DB82EB4-C36D-B8A6-7DDA-251D7CAA18A6}"/>
              </a:ext>
            </a:extLst>
          </p:cNvPr>
          <p:cNvGrpSpPr/>
          <p:nvPr/>
        </p:nvGrpSpPr>
        <p:grpSpPr>
          <a:xfrm>
            <a:off x="7735448" y="2185330"/>
            <a:ext cx="3806019" cy="1592171"/>
            <a:chOff x="7735448" y="2185330"/>
            <a:chExt cx="3806019" cy="1592171"/>
          </a:xfrm>
        </p:grpSpPr>
        <p:sp>
          <p:nvSpPr>
            <p:cNvPr id="7" name="TextBox 6">
              <a:extLst>
                <a:ext uri="{FF2B5EF4-FFF2-40B4-BE49-F238E27FC236}">
                  <a16:creationId xmlns:a16="http://schemas.microsoft.com/office/drawing/2014/main" id="{DFD62037-CBAF-B362-0CED-9C6511FB8F0F}"/>
                </a:ext>
              </a:extLst>
            </p:cNvPr>
            <p:cNvSpPr txBox="1"/>
            <p:nvPr/>
          </p:nvSpPr>
          <p:spPr>
            <a:xfrm>
              <a:off x="7735448" y="3432556"/>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98142" y="3433976"/>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185330"/>
              <a:ext cx="3804168" cy="1176311"/>
              <a:chOff x="511148" y="4161611"/>
              <a:chExt cx="3804168" cy="1176311"/>
            </a:xfrm>
          </p:grpSpPr>
          <p:cxnSp>
            <p:nvCxnSpPr>
              <p:cNvPr id="11" name="Straight Arrow Connector 10">
                <a:extLst>
                  <a:ext uri="{FF2B5EF4-FFF2-40B4-BE49-F238E27FC236}">
                    <a16:creationId xmlns:a16="http://schemas.microsoft.com/office/drawing/2014/main" id="{4E4EC9F9-C7CA-6636-5647-DBF024D9D428}"/>
                  </a:ext>
                </a:extLst>
              </p:cNvPr>
              <p:cNvCxnSpPr>
                <a:cxnSpLocks/>
                <a:endCxn id="18" idx="1"/>
              </p:cNvCxnSpPr>
              <p:nvPr/>
            </p:nvCxnSpPr>
            <p:spPr>
              <a:xfrm flipV="1">
                <a:off x="1423081" y="4389647"/>
                <a:ext cx="1982597" cy="287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2045135" y="4813046"/>
                <a:ext cx="807924"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a:off x="1939410" y="4161611"/>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11148" y="4288144"/>
                <a:ext cx="909638" cy="276999"/>
              </a:xfrm>
              <a:prstGeom prst="rect">
                <a:avLst/>
              </a:prstGeom>
              <a:noFill/>
            </p:spPr>
            <p:txBody>
              <a:bodyPr wrap="square" rtlCol="0">
                <a:spAutoFit/>
              </a:bodyPr>
              <a:lstStyle/>
              <a:p>
                <a:r>
                  <a:rPr lang="en-GB" sz="1200" dirty="0"/>
                  <a:t>1.5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1.3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251147"/>
                <a:ext cx="909638" cy="276999"/>
              </a:xfrm>
              <a:prstGeom prst="rect">
                <a:avLst/>
              </a:prstGeom>
              <a:noFill/>
            </p:spPr>
            <p:txBody>
              <a:bodyPr wrap="square" rtlCol="0">
                <a:spAutoFit/>
              </a:bodyPr>
              <a:lstStyle/>
              <a:p>
                <a:r>
                  <a:rPr lang="en-GB" sz="1200" dirty="0"/>
                  <a:t>1.6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07120"/>
                <a:ext cx="909638" cy="276999"/>
              </a:xfrm>
              <a:prstGeom prst="rect">
                <a:avLst/>
              </a:prstGeom>
              <a:noFill/>
            </p:spPr>
            <p:txBody>
              <a:bodyPr wrap="square" rtlCol="0">
                <a:spAutoFit/>
              </a:bodyPr>
              <a:lstStyle/>
              <a:p>
                <a:r>
                  <a:rPr lang="en-GB" sz="1200" dirty="0"/>
                  <a:t>3.3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8772236" y="3438947"/>
              <a:ext cx="1807781" cy="338554"/>
            </a:xfrm>
            <a:prstGeom prst="rect">
              <a:avLst/>
            </a:prstGeom>
            <a:noFill/>
          </p:spPr>
          <p:txBody>
            <a:bodyPr wrap="square" rtlCol="0">
              <a:spAutoFit/>
            </a:bodyPr>
            <a:lstStyle/>
            <a:p>
              <a:r>
                <a:rPr lang="en-GB" sz="1600" dirty="0"/>
                <a:t>Tunbridge Wells</a:t>
              </a:r>
            </a:p>
          </p:txBody>
        </p:sp>
      </p:grpSp>
      <p:grpSp>
        <p:nvGrpSpPr>
          <p:cNvPr id="22" name="Group 21"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D103DFD6-9F18-9022-C146-2EADB731F6E4}"/>
              </a:ext>
            </a:extLst>
          </p:cNvPr>
          <p:cNvGrpSpPr/>
          <p:nvPr/>
        </p:nvGrpSpPr>
        <p:grpSpPr>
          <a:xfrm>
            <a:off x="7196230" y="3842989"/>
            <a:ext cx="4998250" cy="1978034"/>
            <a:chOff x="7196230" y="3842989"/>
            <a:chExt cx="4998250" cy="1978034"/>
          </a:xfrm>
        </p:grpSpPr>
        <p:sp>
          <p:nvSpPr>
            <p:cNvPr id="30" name="Rectangle: Rounded Corners 29">
              <a:extLst>
                <a:ext uri="{FF2B5EF4-FFF2-40B4-BE49-F238E27FC236}">
                  <a16:creationId xmlns:a16="http://schemas.microsoft.com/office/drawing/2014/main" id="{A62C5758-0796-B416-F116-2FBEAF9905F3}"/>
                </a:ext>
              </a:extLst>
            </p:cNvPr>
            <p:cNvSpPr/>
            <p:nvPr/>
          </p:nvSpPr>
          <p:spPr>
            <a:xfrm>
              <a:off x="7196230" y="3842989"/>
              <a:ext cx="488124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54BAD625-8480-0800-23EA-CBE089A3DDB2}"/>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25" name="TextBox 24">
              <a:extLst>
                <a:ext uri="{FF2B5EF4-FFF2-40B4-BE49-F238E27FC236}">
                  <a16:creationId xmlns:a16="http://schemas.microsoft.com/office/drawing/2014/main" id="{E6165B0C-AC62-BF1E-217E-5BB05D16A5BF}"/>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cxnSp>
          <p:nvCxnSpPr>
            <p:cNvPr id="26" name="Straight Connector 25">
              <a:extLst>
                <a:ext uri="{FF2B5EF4-FFF2-40B4-BE49-F238E27FC236}">
                  <a16:creationId xmlns:a16="http://schemas.microsoft.com/office/drawing/2014/main" id="{ADF2D516-2B6C-FB1A-E81A-861DC3545393}"/>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190F115-190F-3A6C-1276-E344FEA01288}"/>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29" name="TextBox 28">
              <a:extLst>
                <a:ext uri="{FF2B5EF4-FFF2-40B4-BE49-F238E27FC236}">
                  <a16:creationId xmlns:a16="http://schemas.microsoft.com/office/drawing/2014/main" id="{9A80F002-0AD5-33BD-6039-8423AAED3F19}"/>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12" name="TextBox 11">
              <a:extLst>
                <a:ext uri="{FF2B5EF4-FFF2-40B4-BE49-F238E27FC236}">
                  <a16:creationId xmlns:a16="http://schemas.microsoft.com/office/drawing/2014/main" id="{2433EB10-E0F6-A211-82D5-541268D6E315}"/>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sp>
          <p:nvSpPr>
            <p:cNvPr id="4" name="TextBox 3">
              <a:extLst>
                <a:ext uri="{FF2B5EF4-FFF2-40B4-BE49-F238E27FC236}">
                  <a16:creationId xmlns:a16="http://schemas.microsoft.com/office/drawing/2014/main" id="{E401E1E6-BD01-1F99-BF32-241068DF53E0}"/>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4"/>
            <a:ext cx="6480960" cy="3601201"/>
          </a:xfrm>
        </p:spPr>
        <p:txBody>
          <a:bodyPr/>
          <a:lstStyle/>
          <a:p>
            <a:pPr marL="0" indent="0">
              <a:buNone/>
            </a:pPr>
            <a:r>
              <a:rPr lang="en-GB" sz="1900" dirty="0"/>
              <a:t>The prevalence of excess weight in Tunbridge Wells’ Year R Children decreased significantly from 2019/20 - 2021/22 from </a:t>
            </a:r>
            <a:r>
              <a:rPr lang="en-GB" sz="1900" b="1" dirty="0"/>
              <a:t>23.6% to 18.1% </a:t>
            </a:r>
          </a:p>
          <a:p>
            <a:pPr marL="0" indent="0">
              <a:buNone/>
            </a:pPr>
            <a:r>
              <a:rPr lang="en-GB" sz="1900" dirty="0"/>
              <a:t>Obesity decreased slightly, from </a:t>
            </a:r>
            <a:r>
              <a:rPr lang="en-GB" sz="1900" b="1" dirty="0"/>
              <a:t>9.4% to 6.7%</a:t>
            </a:r>
          </a:p>
          <a:p>
            <a:pPr marL="0" indent="0">
              <a:buNone/>
            </a:pPr>
            <a:r>
              <a:rPr lang="en-GB" sz="1900" dirty="0"/>
              <a:t>Severe obesity also decreased slightly from </a:t>
            </a:r>
            <a:r>
              <a:rPr lang="en-GB" sz="1900" b="1" dirty="0"/>
              <a:t>2.4% to 1.5%</a:t>
            </a:r>
          </a:p>
          <a:p>
            <a:pPr marL="0" indent="0">
              <a:buNone/>
            </a:pPr>
            <a:endParaRPr lang="en-GB" sz="2000" dirty="0"/>
          </a:p>
          <a:p>
            <a:pPr marL="0" indent="0">
              <a:buNone/>
            </a:pPr>
            <a:endParaRPr lang="en-GB" sz="2000" dirty="0"/>
          </a:p>
          <a:p>
            <a:pPr marL="0" indent="0">
              <a:buNone/>
            </a:pPr>
            <a:endParaRPr lang="en-GB" dirty="0"/>
          </a:p>
        </p:txBody>
      </p:sp>
      <p:sp>
        <p:nvSpPr>
          <p:cNvPr id="58" name="Rectangle 57">
            <a:extLst>
              <a:ext uri="{FF2B5EF4-FFF2-40B4-BE49-F238E27FC236}">
                <a16:creationId xmlns:a16="http://schemas.microsoft.com/office/drawing/2014/main" id="{E504571A-30EE-0113-4856-942C6E8A21D5}"/>
              </a:ext>
              <a:ext uri="{C183D7F6-B498-43B3-948B-1728B52AA6E4}">
                <adec:decorative xmlns:adec="http://schemas.microsoft.com/office/drawing/2017/decorative" val="1"/>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12" name="Group 11" descr="Showing change in weight categories in children in Year R in Tunbridge Wells from 2019/20 to 2021/22. Excess weight has reduced by 5.5%. Obesity has reduced by 12.7%. Severe obesity has decreased by 0.9%.">
            <a:extLst>
              <a:ext uri="{FF2B5EF4-FFF2-40B4-BE49-F238E27FC236}">
                <a16:creationId xmlns:a16="http://schemas.microsoft.com/office/drawing/2014/main" id="{5B35754F-F276-3A0F-C423-0EB9DFA987E2}"/>
              </a:ext>
            </a:extLst>
          </p:cNvPr>
          <p:cNvGrpSpPr/>
          <p:nvPr/>
        </p:nvGrpSpPr>
        <p:grpSpPr>
          <a:xfrm>
            <a:off x="6887953" y="1534651"/>
            <a:ext cx="6775282" cy="2257579"/>
            <a:chOff x="6887953" y="1534651"/>
            <a:chExt cx="6775282" cy="2257579"/>
          </a:xfrm>
        </p:grpSpPr>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school year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2888302423"/>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-0.9%</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-2.7%</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-5.5%</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sp>
        <p:nvSpPr>
          <p:cNvPr id="4" name="Rectangle 3">
            <a:extLst>
              <a:ext uri="{FF2B5EF4-FFF2-40B4-BE49-F238E27FC236}">
                <a16:creationId xmlns:a16="http://schemas.microsoft.com/office/drawing/2014/main" id="{7A42DBB5-484F-75EA-E941-0C6957F92A38}"/>
              </a:ext>
              <a:ext uri="{C183D7F6-B498-43B3-948B-1728B52AA6E4}">
                <adec:decorative xmlns:adec="http://schemas.microsoft.com/office/drawing/2017/decorative" val="1"/>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9F5B0902-FB2E-2771-8B78-DDCD12509C7C}"/>
              </a:ext>
            </a:extLst>
          </p:cNvPr>
          <p:cNvGrpSpPr/>
          <p:nvPr/>
        </p:nvGrpSpPr>
        <p:grpSpPr>
          <a:xfrm>
            <a:off x="214232" y="3839716"/>
            <a:ext cx="5184263" cy="2018270"/>
            <a:chOff x="214232" y="3839716"/>
            <a:chExt cx="5184263" cy="2018270"/>
          </a:xfrm>
        </p:grpSpPr>
        <p:sp>
          <p:nvSpPr>
            <p:cNvPr id="8" name="TextBox 7">
              <a:extLst>
                <a:ext uri="{FF2B5EF4-FFF2-40B4-BE49-F238E27FC236}">
                  <a16:creationId xmlns:a16="http://schemas.microsoft.com/office/drawing/2014/main" id="{F9E6FAAF-449A-B059-E44C-D7275B318CF5}"/>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3" name="Picture 12">
              <a:extLst>
                <a:ext uri="{FF2B5EF4-FFF2-40B4-BE49-F238E27FC236}">
                  <a16:creationId xmlns:a16="http://schemas.microsoft.com/office/drawing/2014/main" id="{3D3BD4D3-92C5-1468-4BEF-07866FA21B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DD7549BB-B2BC-9706-E308-AAA7FDBC980C}"/>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18" name="TextBox 17">
              <a:extLst>
                <a:ext uri="{FF2B5EF4-FFF2-40B4-BE49-F238E27FC236}">
                  <a16:creationId xmlns:a16="http://schemas.microsoft.com/office/drawing/2014/main" id="{0867B8B6-D462-7773-7BDC-24725C584B4C}"/>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1" name="Arrow: Right 20">
              <a:extLst>
                <a:ext uri="{FF2B5EF4-FFF2-40B4-BE49-F238E27FC236}">
                  <a16:creationId xmlns:a16="http://schemas.microsoft.com/office/drawing/2014/main" id="{60CA767C-9817-E5AF-43DF-C23B01F1EA47}"/>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416374C4-EE77-CF25-EEFB-363DDB078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340A834-5738-699F-C34F-51D5D1F77F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8E62870-1435-962B-4121-5A68A2BA7F3B}"/>
                </a:ext>
              </a:extLst>
            </p:cNvPr>
            <p:cNvSpPr txBox="1"/>
            <p:nvPr/>
          </p:nvSpPr>
          <p:spPr>
            <a:xfrm>
              <a:off x="250830" y="3864228"/>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gr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The proportion of severely obese Year 6 children living in Tunbridge Wells increased by </a:t>
            </a:r>
            <a:r>
              <a:rPr lang="en-GB" sz="1900" b="1" dirty="0"/>
              <a:t>x1.5 </a:t>
            </a:r>
            <a:r>
              <a:rPr lang="en-GB" sz="1900" dirty="0"/>
              <a:t>from 2019/20 – 2021/22</a:t>
            </a:r>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4" name="Graphic 13" descr="Man with solid fill">
              <a:extLst>
                <a:ext uri="{FF2B5EF4-FFF2-40B4-BE49-F238E27FC236}">
                  <a16:creationId xmlns:a16="http://schemas.microsoft.com/office/drawing/2014/main" id="{6C1B241D-8E4C-EDD7-3154-C7A415BFE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 disadvantaged Key Stage 2 pupils met the expected standard in reading, writing and maths (RWM) in </a:t>
            </a:r>
            <a:r>
              <a:rPr lang="en-GB" sz="2000" b="1" dirty="0">
                <a:cs typeface="Arial" panose="020B0604020202020204" pitchFamily="34" charset="0"/>
              </a:rPr>
              <a:t>Tunbridge Wells</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70%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263352" y="3621723"/>
            <a:ext cx="4280451" cy="2382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609600" y="3804878"/>
            <a:ext cx="3565806" cy="1902398"/>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63% of pupils in Tunbridge Wells achieved the expected standard in RWM in 2021/22, down 7% since 2018/19</a:t>
            </a:r>
          </a:p>
        </p:txBody>
      </p:sp>
      <p:pic>
        <p:nvPicPr>
          <p:cNvPr id="6" name="Graphic 5">
            <a:extLst>
              <a:ext uri="{FF2B5EF4-FFF2-40B4-BE49-F238E27FC236}">
                <a16:creationId xmlns:a16="http://schemas.microsoft.com/office/drawing/2014/main" id="{1EFA29C5-2D10-C276-3CD4-9B2D52E3C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9501" y="2453123"/>
            <a:ext cx="702893" cy="622694"/>
          </a:xfrm>
          <a:prstGeom prst="rect">
            <a:avLst/>
          </a:prstGeom>
        </p:spPr>
      </p:pic>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8" name="Group 7"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0A3CC893-53C0-5C4D-BFB5-A3CFB3927134}"/>
              </a:ext>
            </a:extLst>
          </p:cNvPr>
          <p:cNvGrpSpPr/>
          <p:nvPr/>
        </p:nvGrpSpPr>
        <p:grpSpPr>
          <a:xfrm>
            <a:off x="5930071" y="3611338"/>
            <a:ext cx="4795616" cy="1214960"/>
            <a:chOff x="5930071" y="3611338"/>
            <a:chExt cx="4795616" cy="1214960"/>
          </a:xfrm>
        </p:grpSpPr>
        <p:sp>
          <p:nvSpPr>
            <p:cNvPr id="39" name="TextBox 38">
              <a:extLst>
                <a:ext uri="{FF2B5EF4-FFF2-40B4-BE49-F238E27FC236}">
                  <a16:creationId xmlns:a16="http://schemas.microsoft.com/office/drawing/2014/main" id="{76F7AA23-9936-7079-C346-2C25264491F5}"/>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40" name="TextBox 39">
              <a:extLst>
                <a:ext uri="{FF2B5EF4-FFF2-40B4-BE49-F238E27FC236}">
                  <a16:creationId xmlns:a16="http://schemas.microsoft.com/office/drawing/2014/main" id="{BE81187C-405F-1850-971E-EF4A912531FF}"/>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1" name="Graphic 40" descr="Arrow: Straight with solid fill">
              <a:extLst>
                <a:ext uri="{FF2B5EF4-FFF2-40B4-BE49-F238E27FC236}">
                  <a16:creationId xmlns:a16="http://schemas.microsoft.com/office/drawing/2014/main" id="{6F2CC81A-7205-CEA2-9EAB-309B96C8D5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2" name="TextBox 41">
              <a:extLst>
                <a:ext uri="{FF2B5EF4-FFF2-40B4-BE49-F238E27FC236}">
                  <a16:creationId xmlns:a16="http://schemas.microsoft.com/office/drawing/2014/main" id="{46818AB5-B754-5083-F44E-21D690BE55CC}"/>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3" name="TextBox 42">
              <a:extLst>
                <a:ext uri="{FF2B5EF4-FFF2-40B4-BE49-F238E27FC236}">
                  <a16:creationId xmlns:a16="http://schemas.microsoft.com/office/drawing/2014/main" id="{F8B9E2D1-8860-6025-DDC7-847AEBAB4FC0}"/>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2.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4.xml><?xml version="1.0" encoding="utf-8"?>
<ds:datastoreItem xmlns:ds="http://schemas.openxmlformats.org/officeDocument/2006/customXml" ds:itemID="{AFC86AF5-4977-4544-BE70-84C7A811F7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3801</TotalTime>
  <Words>3205</Words>
  <Application>Microsoft Office PowerPoint</Application>
  <PresentationFormat>Widescreen</PresentationFormat>
  <Paragraphs>345</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GDS Transport</vt:lpstr>
      <vt:lpstr>Inter</vt:lpstr>
      <vt:lpstr>Symbol</vt:lpstr>
      <vt:lpstr>Verdana</vt:lpstr>
      <vt:lpstr>Office Theme</vt:lpstr>
      <vt:lpstr>Tunbridge Wells District PH Presentation</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vt:lpstr>
      <vt:lpstr>Pupil Absence</vt:lpstr>
      <vt:lpstr>Families in Poverty</vt:lpstr>
      <vt:lpstr>Overcrowding</vt:lpstr>
      <vt:lpstr>Respiratory Illness</vt:lpstr>
      <vt:lpstr>Active travel</vt:lpstr>
      <vt:lpstr>Healthy Living</vt:lpstr>
      <vt:lpstr>Mental Health - Depression</vt:lpstr>
      <vt:lpstr>Loneliness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113</cp:revision>
  <dcterms:created xsi:type="dcterms:W3CDTF">2023-04-12T11:16:05Z</dcterms:created>
  <dcterms:modified xsi:type="dcterms:W3CDTF">2024-01-31T10:18:42Z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