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46"/>
  </p:notesMasterIdLst>
  <p:handoutMasterIdLst>
    <p:handoutMasterId r:id="rId47"/>
  </p:handoutMasterIdLst>
  <p:sldIdLst>
    <p:sldId id="256" r:id="rId2"/>
    <p:sldId id="299"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9" d="100"/>
          <a:sy n="79" d="100"/>
        </p:scale>
        <p:origin x="1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313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8100392" y="10443"/>
            <a:ext cx="1043608" cy="465290"/>
          </a:xfrm>
          <a:prstGeom prst="rect">
            <a:avLst/>
          </a:prstGeom>
        </p:spPr>
        <p:txBody>
          <a:bodyPr/>
          <a:lstStyle>
            <a:lvl1pPr marL="0" indent="0">
              <a:buNone/>
              <a:defRPr sz="12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419873" y="1341038"/>
            <a:ext cx="3744416" cy="3240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330356" y="1341038"/>
            <a:ext cx="1634132" cy="3240360"/>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341039"/>
            <a:ext cx="310081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63688" y="3429000"/>
            <a:ext cx="5400000" cy="3256763"/>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25189" y="4615432"/>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2965336" cy="2585323"/>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blue dotted line. </a:t>
            </a:r>
          </a:p>
          <a:p>
            <a:endParaRPr lang="en-GB" sz="600" dirty="0"/>
          </a:p>
          <a:p>
            <a:r>
              <a:rPr lang="en-GB" sz="1200" dirty="0"/>
              <a:t>RAG rating applied. </a:t>
            </a:r>
          </a:p>
          <a:p>
            <a:r>
              <a:rPr lang="en-GB" sz="1200" dirty="0"/>
              <a:t>Compared to England. </a:t>
            </a:r>
          </a:p>
          <a:p>
            <a:endParaRPr lang="en-GB" sz="600" dirty="0"/>
          </a:p>
          <a:p>
            <a:r>
              <a:rPr lang="en-GB" sz="1200" dirty="0"/>
              <a:t>Green = Better</a:t>
            </a:r>
          </a:p>
          <a:p>
            <a:r>
              <a:rPr lang="en-GB" sz="1200" dirty="0"/>
              <a:t>Amber = Similar</a:t>
            </a:r>
          </a:p>
          <a:p>
            <a:r>
              <a:rPr lang="en-GB" sz="1200" dirty="0"/>
              <a:t>Red = Worse</a:t>
            </a:r>
          </a:p>
          <a:p>
            <a:r>
              <a:rPr lang="en-GB" sz="1200" dirty="0"/>
              <a:t>Lilac = Lower</a:t>
            </a:r>
          </a:p>
          <a:p>
            <a:r>
              <a:rPr lang="en-GB" sz="1200" dirty="0"/>
              <a:t>Light blue = Higher</a:t>
            </a:r>
          </a:p>
          <a:p>
            <a:endParaRPr lang="en-GB" sz="1200" dirty="0"/>
          </a:p>
          <a:p>
            <a:r>
              <a:rPr lang="en-GB" sz="1200" dirty="0"/>
              <a:t>Blue line = England</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Yellow = Best </a:t>
            </a:r>
          </a:p>
          <a:p>
            <a:pPr marL="174625"/>
            <a:r>
              <a:rPr lang="en-GB" sz="1200" dirty="0"/>
              <a:t>Purple = Worst  </a:t>
            </a:r>
          </a:p>
          <a:p>
            <a:pPr marL="174625"/>
            <a:endParaRPr lang="en-GB" sz="1200" dirty="0"/>
          </a:p>
          <a:p>
            <a:r>
              <a:rPr lang="en-GB" sz="1200" dirty="0"/>
              <a:t>Grey = LSOA/ward in other PCN</a:t>
            </a:r>
          </a:p>
        </p:txBody>
      </p:sp>
      <p:sp>
        <p:nvSpPr>
          <p:cNvPr id="17" name="TextBox 16"/>
          <p:cNvSpPr txBox="1"/>
          <p:nvPr userDrawn="1"/>
        </p:nvSpPr>
        <p:spPr>
          <a:xfrm>
            <a:off x="6573439" y="1356787"/>
            <a:ext cx="2133928"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Pink = Area in PCN</a:t>
            </a:r>
          </a:p>
          <a:p>
            <a:r>
              <a:rPr lang="en-GB" sz="1200" dirty="0"/>
              <a:t>Grey = Area in other PCN</a:t>
            </a:r>
          </a:p>
          <a:p>
            <a:r>
              <a:rPr lang="en-GB" sz="1200" dirty="0"/>
              <a:t>Blue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1"/>
          </p:cNvCxnSpPr>
          <p:nvPr userDrawn="1"/>
        </p:nvCxnSpPr>
        <p:spPr>
          <a:xfrm rot="10800000" flipV="1">
            <a:off x="6228184" y="4477762"/>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81125" y="4984764"/>
            <a:ext cx="1342423" cy="1200329"/>
          </a:xfrm>
          <a:prstGeom prst="rect">
            <a:avLst/>
          </a:prstGeom>
          <a:noFill/>
        </p:spPr>
        <p:txBody>
          <a:bodyPr wrap="square" rtlCol="0">
            <a:spAutoFit/>
          </a:bodyPr>
          <a:lstStyle/>
          <a:p>
            <a:r>
              <a:rPr lang="en-GB" sz="1200" dirty="0"/>
              <a:t>PCN and England values over time.</a:t>
            </a:r>
          </a:p>
          <a:p>
            <a:endParaRPr lang="en-GB" sz="1200" dirty="0"/>
          </a:p>
          <a:p>
            <a:r>
              <a:rPr lang="en-GB" sz="1200" dirty="0"/>
              <a:t>Pink = PCN </a:t>
            </a:r>
          </a:p>
          <a:p>
            <a:r>
              <a:rPr lang="en-GB" sz="1200" dirty="0"/>
              <a:t>Blue = England</a:t>
            </a:r>
          </a:p>
        </p:txBody>
      </p:sp>
      <p:cxnSp>
        <p:nvCxnSpPr>
          <p:cNvPr id="53" name="Elbow Connector 52"/>
          <p:cNvCxnSpPr/>
          <p:nvPr userDrawn="1"/>
        </p:nvCxnSpPr>
        <p:spPr>
          <a:xfrm rot="10800000" flipH="1" flipV="1">
            <a:off x="1360724" y="4863909"/>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3" name="TextBox 2">
            <a:extLst>
              <a:ext uri="{FF2B5EF4-FFF2-40B4-BE49-F238E27FC236}">
                <a16:creationId xmlns:a16="http://schemas.microsoft.com/office/drawing/2014/main" id="{65DF8CBC-6E50-4FF1-B54E-CB305ECBBBA0}"/>
              </a:ext>
            </a:extLst>
          </p:cNvPr>
          <p:cNvSpPr txBox="1"/>
          <p:nvPr userDrawn="1"/>
        </p:nvSpPr>
        <p:spPr>
          <a:xfrm>
            <a:off x="3367711" y="4763881"/>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HCP</a:t>
            </a:r>
          </a:p>
        </p:txBody>
      </p:sp>
      <p:sp>
        <p:nvSpPr>
          <p:cNvPr id="26" name="TextBox 25">
            <a:extLst>
              <a:ext uri="{FF2B5EF4-FFF2-40B4-BE49-F238E27FC236}">
                <a16:creationId xmlns:a16="http://schemas.microsoft.com/office/drawing/2014/main" id="{51F25F58-3FF9-4E3A-B34C-ED6940D9F922}"/>
              </a:ext>
            </a:extLst>
          </p:cNvPr>
          <p:cNvSpPr txBox="1"/>
          <p:nvPr userDrawn="1"/>
        </p:nvSpPr>
        <p:spPr>
          <a:xfrm>
            <a:off x="3367711" y="4129779"/>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PCN</a:t>
            </a:r>
          </a:p>
        </p:txBody>
      </p:sp>
      <p:sp>
        <p:nvSpPr>
          <p:cNvPr id="27" name="TextBox 26">
            <a:extLst>
              <a:ext uri="{FF2B5EF4-FFF2-40B4-BE49-F238E27FC236}">
                <a16:creationId xmlns:a16="http://schemas.microsoft.com/office/drawing/2014/main" id="{7BC1D7B0-1298-433F-B182-585C390FDCEC}"/>
              </a:ext>
            </a:extLst>
          </p:cNvPr>
          <p:cNvSpPr txBox="1"/>
          <p:nvPr userDrawn="1"/>
        </p:nvSpPr>
        <p:spPr>
          <a:xfrm>
            <a:off x="3378716" y="5084653"/>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ICS</a:t>
            </a:r>
          </a:p>
        </p:txBody>
      </p:sp>
      <p:sp>
        <p:nvSpPr>
          <p:cNvPr id="29" name="TextBox 28">
            <a:extLst>
              <a:ext uri="{FF2B5EF4-FFF2-40B4-BE49-F238E27FC236}">
                <a16:creationId xmlns:a16="http://schemas.microsoft.com/office/drawing/2014/main" id="{BF6E8639-FF9F-4DEE-9D63-C49EB62887D9}"/>
              </a:ext>
            </a:extLst>
          </p:cNvPr>
          <p:cNvSpPr txBox="1"/>
          <p:nvPr userDrawn="1"/>
        </p:nvSpPr>
        <p:spPr>
          <a:xfrm>
            <a:off x="3367711" y="4411257"/>
            <a:ext cx="504056" cy="307777"/>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Peer</a:t>
            </a:r>
          </a:p>
          <a:p>
            <a:r>
              <a:rPr lang="en-GB" sz="700" dirty="0">
                <a:solidFill>
                  <a:schemeClr val="accent6">
                    <a:lumMod val="50000"/>
                  </a:schemeClr>
                </a:solidFill>
                <a:latin typeface="Calibri" panose="020F0502020204030204" pitchFamily="34" charset="0"/>
                <a:cs typeface="Calibri" panose="020F0502020204030204" pitchFamily="34" charset="0"/>
              </a:rPr>
              <a:t>group</a:t>
            </a:r>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7006079" y="10443"/>
            <a:ext cx="2137921" cy="465290"/>
          </a:xfrm>
          <a:prstGeom prst="rect">
            <a:avLst/>
          </a:prstGeom>
        </p:spPr>
        <p:txBody>
          <a:bodyPr/>
          <a:lstStyle>
            <a:lvl1pPr marL="0" indent="0">
              <a:buNone/>
              <a:defRPr sz="1200" b="0">
                <a:solidFill>
                  <a:schemeClr val="bg1"/>
                </a:solidFill>
              </a:defRPr>
            </a:lvl1pPr>
          </a:lstStyle>
          <a:p>
            <a:pPr lvl="0"/>
            <a:r>
              <a:rPr lang="en-US" dirty="0"/>
              <a:t>Click to edit Master text styles</a:t>
            </a:r>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799" r:id="rId4"/>
    <p:sldLayoutId id="2147483801" r:id="rId5"/>
    <p:sldLayoutId id="2147483805" r:id="rId6"/>
    <p:sldLayoutId id="2147483802" r:id="rId7"/>
    <p:sldLayoutId id="2147483803" r:id="rId8"/>
    <p:sldLayoutId id="2147483797" r:id="rId9"/>
    <p:sldLayoutId id="2147483783" r:id="rId10"/>
    <p:sldLayoutId id="2147483796" r:id="rId11"/>
    <p:sldLayoutId id="2147483772" r:id="rId12"/>
    <p:sldLayoutId id="2147483792" r:id="rId13"/>
    <p:sldLayoutId id="2147483800" r:id="rId14"/>
    <p:sldLayoutId id="2147483798" r:id="rId15"/>
    <p:sldLayoutId id="2147483787" r:id="rId16"/>
    <p:sldLayoutId id="2147483807" r:id="rId17"/>
    <p:sldLayoutId id="2147483790" r:id="rId18"/>
    <p:sldLayoutId id="2147483793" r:id="rId19"/>
    <p:sldLayoutId id="214748380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Total Health Excellence East PCN</a:t>
            </a:r>
          </a:p>
        </p:txBody>
      </p:sp>
      <p:sp>
        <p:nvSpPr>
          <p:cNvPr id="3" name="Version Number"/>
          <p:cNvSpPr>
            <a:spLocks noGrp="1"/>
          </p:cNvSpPr>
          <p:nvPr>
            <p:ph sz="quarter" idx="14"/>
          </p:nvPr>
        </p:nvSpPr>
        <p:spPr>
          <a:xfrm>
            <a:off x="7006079" y="10443"/>
            <a:ext cx="2137921" cy="465290"/>
          </a:xfrm>
        </p:spPr>
        <p:txBody>
          <a:bodyPr/>
          <a:lstStyle/>
          <a:p>
            <a:r>
              <a:t>Version 2</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 and Kent Public Health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Small areas averaged: Where count and/or denominator data is not available, the PCN value is the median of the small area values.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An indicator is shaded grey where it is inappropriate to apply a RAG rating due to the methods used in the calculation.
Where it is inappropriate to label high or low values as 'better' or 'worse', for example osteoporosis prevalence, the terms 'higher' and 'lower' have been used with neutral colouring such as shades of blue, from light to dark. Such labelling does not imply that high values of these indicators, for example, are 'worse'.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13</a:t>
            </a:r>
          </a:p>
        </p:txBody>
      </p:sp>
      <p:pic>
        <p:nvPicPr>
          <p:cNvPr id="4" name="Content 1" descr="The population pyramid shows the age profile of Total Health Excellence East PCN. The total population of Total Health Excellence East PCN is 35,785. In Total Health Excellence East PCN, 17.6% of children are aged under 15 compared to 16.6% in England. In Total Health Excellence East PCN, 63.7% of people are aged 15 to 64 compared to 65.7% in England. In Total Health Excellence East PCN, 18.7% of people are aged 65 and over compared to 17.6% in England. Source: NHS Digital. Patients Registered at a GP Practice. May 2022."/>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Percentage of people aged over 65 who live alone. The thematic map shows the values for Lower layer Super Output Areas (LSOAs) in Total Health Excellence East PCN in July 2019. There are 4 LSOAs in the 9.4 - 20.7 value range. There are 8 LSOAs in the 20.7 - 27.1 value range. There are 2 LSOAs in the 27.1 - 34.2 value range. There are 4 LSOAs in the 34.2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General fertility rate</a:t>
            </a:r>
          </a:p>
        </p:txBody>
      </p:sp>
      <p:sp>
        <p:nvSpPr>
          <p:cNvPr id="3" name="Slide Number"/>
          <p:cNvSpPr>
            <a:spLocks noGrp="1"/>
          </p:cNvSpPr>
          <p:nvPr>
            <p:ph type="body" sz="quarter" idx="10"/>
          </p:nvPr>
        </p:nvSpPr>
        <p:spPr>
          <a:xfrm>
            <a:off x="0" y="0"/>
            <a:ext cx="576263" cy="576263"/>
          </a:xfrm>
        </p:spPr>
        <p:txBody>
          <a:bodyPr/>
          <a:lstStyle/>
          <a:p>
            <a:r>
              <a:t>14</a:t>
            </a:r>
          </a:p>
        </p:txBody>
      </p:sp>
      <p:pic>
        <p:nvPicPr>
          <p:cNvPr id="4" name="lollipop_box" descr="The lollipop plot shows the indicator values for the PCN, peer group, HCP and ICS for 2020 and compares these values to the England average. The value for England was 55. The value for Total Health Excellence East PCN was 59, which is similar compared to England. The value for peer group was 60, which is higher compared to England. The value for East Kent HCP was 51, which is lower compared to England. The value for Kent and Medway ICS was 58,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Total Health Excellence East PCN in 2020. The value for England was 55.3. There are 6 LSOAs in the 4.1 - 36.2 value range. There are 2 LSOAs in the 36.2 - 52.2 value range. There are 5 LSOAs in the 52.2 - 66.2 value range. There are 4 LSOAs in the 66.2 - 83.7 value range. There are 2 LSOAs in the 83.7 - 142.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East PCN and England over the last 8 years, up to 2020. In Total Health Excellence East PCN, the value was 65 in 2013 and 59 in 2020. In England, the value was 62 in 2013 and 55 in 20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East PCN is similar to England.
Value type: Live births per 1,000 women aged 15-44.
Latest time period: 2020.
Source: Nomis, Office for National Statistics.
PCN average type: Mean.
PCN RAG method: Confidence interval (95%) - Byar's method.
Small area type: LSOA.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15</a:t>
            </a:r>
          </a:p>
        </p:txBody>
      </p:sp>
      <p:pic>
        <p:nvPicPr>
          <p:cNvPr id="4" name="Content 1" descr="The bar plot shows the percentage of people from each ethnic group from the 2011 Census for Total Health Excellence East PCN compared to Kent and Medway ICS. In Total Health Excellence East PCN, 91.9% of the population were from the White British ethnic group compared to 89.1% in Kent and Medway ICS. In Total Health Excellence East PCN, 4.5% of the population were from the White other ethnic group compared to 3.8% in Kent and Medway ICS. In Total Health Excellence East PCN, 1% of the population were from the Mixed ethnic group compared to 1.6% in Kent and Medway ICS. In Total Health Excellence East PCN, 1.7% of the population were from the Asian ethnic group compared to 3.6% in Kent and Medway ICS. In Total Health Excellence East PCN, 0.5% of the population were from the Black ethnic group compared to 1.4% in Kent and Medway ICS. In Total Health Excellence East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in Total Health Excellence East PCN compared to Kent and Medway ICS as reported in the 2011 Census. In Total Health Excellence East PCN, 95% of the population spoke English as their main language compared to 95.2% in Kent and Medway ICS. In Total Health Excellence East PCN, 0.9% of the population spoke Polish as their main language compared to 0.7% in Kent and Medway ICS. In Total Health Excellence East PCN, 0.6% of the population spoke Slovak as their main language compared to 0.2% in Kent and Medway ICS. In Total Health Excellence East PCN, 0.3% of the population spoke Nepalese as their main language compared to 0.4% in Kent and Medway ICS. In Total Health Excellence East PCN, 0.3% of the population spoke Czech as their main language compared to 0.1% in Kent and Medway ICS. In Total Health Excellence East PCN, 0.2% of the population spoke Lithuanian as their main language compared to 0.2% in Kent and Medway ICS. In Total Health Excellence East PCN, 0.2% of the population spoke Russian as their main language compared to 0.1% in Kent and Medway ICS. In Total Health Excellence East PCN, 0.2% of the population spoke French as their main language compared to 0.2% in Kent and Medway ICS. In Total Health Excellence East PCN, 0.2% of the population spoke Latvian as their main language compared to 0.1% in Kent and Medway ICS. In Total Health Excellence East PCN, 0.2%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16</a:t>
            </a:r>
          </a:p>
        </p:txBody>
      </p:sp>
      <p:pic>
        <p:nvPicPr>
          <p:cNvPr id="4" name="Content 1" descr="The bar plot shows the percentage of people from each ethnic group excluding White British from the 2011 Census for Total Health Excellence East PCN compared to Kent and Medway ICS. In Total Health Excellence East PCN, 4.5% of the population were from the White other ethnic group compared to 3.8% in Kent and Medway ICS. In Total Health Excellence East PCN, 1% of the population were from the Mixed ethnic group compared to 1.6% in Kent and Medway ICS. In Total Health Excellence East PCN, 1.7% of the population were from the Asian ethnic group compared to 3.6% in Kent and Medway ICS. In Total Health Excellence East PCN, 0.5% of the population were from the Black ethnic group compared to 1.4% in Kent and Medway ICS. In Total Health Excellence East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excluding English) in Total Health Excellence East PCN compared to Kent and Medway ICS as reported in the 2011 Census. In Total Health Excellence East PCN, 0.9% of the population spoke Polish as their main language compared to 0.7% in Kent and Medway ICS. In Total Health Excellence East PCN, 0.6% of the population spoke Slovak as their main language compared to 0.2% in Kent and Medway ICS. In Total Health Excellence East PCN, 0.3% of the population spoke Nepalese as their main language compared to 0.4% in Kent and Medway ICS. In Total Health Excellence East PCN, 0.3% of the population spoke Czech as their main language compared to 0.1% in Kent and Medway ICS. In Total Health Excellence East PCN, 0.2% of the population spoke Lithuanian as their main language compared to 0.2% in Kent and Medway ICS. In Total Health Excellence East PCN, 0.2% of the population spoke Russian as their main language compared to 0.1% in Kent and Medway ICS. In Total Health Excellence East PCN, 0.2% of the population spoke French as their main language compared to 0.2% in Kent and Medway ICS. In Total Health Excellence East PCN, 0.2% of the population spoke Latvian as their main language compared to 0.1% in Kent and Medway ICS. In Total Health Excellence East PCN, 0.2% of the population spoke German as their main language compared to 0.1% in Kent and Medway ICS. In Total Health Excellence East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17</a:t>
            </a:r>
          </a:p>
        </p:txBody>
      </p:sp>
      <p:pic>
        <p:nvPicPr>
          <p:cNvPr id="4" name="Content 1" descr="The bar plot shows the percentage of nursery and primary school pupils from each ethnic group for Total Health Excellence East PCN compared to Kent and Medway ICS. In Total Health Excellence East PCN, 83.4% of pupils were from the White British/Irish ethnic group compared to 76.3% in Kent and Medway ICS. In Total Health Excellence East PCN, 9% of pupils were from the White other ethnic group compared to 7.8% in Kent and Medway ICS. In Total Health Excellence East PCN, 4.2% of pupils were from the Mixed ethnic group compared to 6% in Kent and Medway ICS. In Total Health Excellence East PCN, 1.3% of pupils were from the Asian ethnic group compared to 4.4% in Kent and Medway ICS. In Total Health Excellence East PCN, 0.7% of pupils were from the Black ethnic group compared to 3.6% in Kent and Medway ICS. In Total Health Excellence East PCN, 0.9% of pupils were from the Other ethnic group compared to 1% in Kent and Medway ICS. Source: GOV.UK. Department for Education. (2020). Schools, pupils and their characteristics: January 2020.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5" name="Content 2"/>
          <p:cNvSpPr>
            <a:spLocks noGrp="1"/>
          </p:cNvSpPr>
          <p:nvPr>
            <p:ph sz="half" idx="2" hasCustomPrompt="1"/>
          </p:nvPr>
        </p:nvSpPr>
        <p:spPr>
          <a:xfrm>
            <a:off x="4644008" y="1307560"/>
            <a:ext cx="3886819" cy="4894280"/>
          </a:xfrm>
        </p:spPr>
        <p:txBody>
          <a:bodyPr/>
          <a:lstStyle/>
          <a:p>
            <a:r>
              <a:t>English as first language: 
- 89.4% of pupils in Total Health Excellence East.
- 86.9% of pupils in Kent and Medway. 
Other than English as first language: 
- 10.5% of pupils in Total Health Excellence East.
- 13% of pupils in Kent and Medway.</a:t>
            </a:r>
          </a:p>
        </p:txBody>
      </p:sp>
      <p:sp>
        <p:nvSpPr>
          <p:cNvPr id="6" name="Text"/>
          <p:cNvSpPr>
            <a:spLocks noGrp="1"/>
          </p:cNvSpPr>
          <p:nvPr>
            <p:ph type="body" sz="quarter" idx="13"/>
          </p:nvPr>
        </p:nvSpPr>
        <p:spPr>
          <a:xfrm>
            <a:off x="576263" y="6381328"/>
            <a:ext cx="7954564" cy="293151"/>
          </a:xfrm>
        </p:spPr>
        <p:txBody>
          <a:bodyPr/>
          <a:lstStyle/>
          <a:p>
            <a:r>
              <a:t>School Census source: GOV.UK. Department for Education. (2020). Schools, pupils and their characteristics: January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18</a:t>
            </a:r>
          </a:p>
        </p:txBody>
      </p:sp>
      <p:pic>
        <p:nvPicPr>
          <p:cNvPr id="4" name="Content" descr="The map shows the distribution of the Index of Multiple Deprivation (IMD) 2019 by LSOA in Total Health Excellence East PCN. In Total Health Excellence East PCN, 6 (or 31.6%) of 19 LSOAs are in the most deprived 20% of areas nationally. These most deprived LSOAs can be found in the following wards: Aylesham, Eythorne and Shepherdswell; St Radigunds; Town and Castl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1: Total Health Excellence East</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2746142928"/>
              </p:ext>
            </p:extLst>
          </p:nvPr>
        </p:nvGraphicFramePr>
        <p:xfrm>
          <a:off x="395536" y="1124744"/>
          <a:ext cx="8229600" cy="52120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Job Seekers Allowance rate (16-64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Estimated smoking prevalence (QOF)</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Year 6: Prevalence of overweight (including obesity)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Admission episodes for alcohol-specific conditions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Total number of prescribed antibiotic items per STAR-PU</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Breast cancer screening coverage (females aged 50-70)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Cervical cancer screening coverage (females aged 25-49)</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Bowel cancer screening coverage (persons aged 60-74)</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Emergency hospital admissions for asthma (&lt; 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Hospital admissions as a result of self-harm (10-24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19</a:t>
            </a:r>
          </a:p>
        </p:txBody>
      </p:sp>
      <p:pic>
        <p:nvPicPr>
          <p:cNvPr id="4" name="Content" descr="The stacked bar plot shows the Index of Multiple Deprivation (IMD 2019) for Total Health Excellence East PCN, as well the 7 domains of deprivation which combine to create the IMD 2019. For overall deprivation (IMD 2019), 31.6% of LSOAs in Total Health Excellence East PCN are in the most deprived 20% in England. For the Income Domain, 31.6% of LSOAs in Total Health Excellence East PCN are in the most deprived 20% in England. For the Employment Domain, 31.6% of LSOAs in Total Health Excellence East PCN are in the most deprived 20% in England. For the Education, Skills and Training Domain, 36.8% of LSOAs in Total Health Excellence East PCN are in the most deprived 20% in England. For the Health Deprivation and Disability Domain, 21.1% of LSOAs in Total Health Excellence East PCN are in the most deprived 20% in England. For the Crime Domain, 26.3% of LSOAs in Total Health Excellence East PCN are in the most deprived 20% in England. For the Barriers to Housing and Services Domain, 21.1% of LSOAs in Total Health Excellence East PCN are in the most deprived 20% in England. For the Living Environment Domain, 0% of LSOAs in Total Health Excellence Eas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6"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Job Seekers Allowance rate (16-64 years)</a:t>
            </a:r>
          </a:p>
        </p:txBody>
      </p:sp>
      <p:sp>
        <p:nvSpPr>
          <p:cNvPr id="3" name="Slide Number"/>
          <p:cNvSpPr>
            <a:spLocks noGrp="1"/>
          </p:cNvSpPr>
          <p:nvPr>
            <p:ph type="body" sz="quarter" idx="10"/>
          </p:nvPr>
        </p:nvSpPr>
        <p:spPr>
          <a:xfrm>
            <a:off x="0" y="0"/>
            <a:ext cx="576263" cy="576263"/>
          </a:xfrm>
        </p:spPr>
        <p:txBody>
          <a:bodyPr/>
          <a:lstStyle/>
          <a:p>
            <a:r>
              <a:t>20</a:t>
            </a:r>
          </a:p>
        </p:txBody>
      </p:sp>
      <p:pic>
        <p:nvPicPr>
          <p:cNvPr id="4" name="lollipop_box" descr="The lollipop plot shows the indicator values for the PCN, peer group, HCP and ICS for April 2022 and compares these values to the England average. The value for England was 2.6. The value for Total Health Excellence East PCN was 3.3, which is higher compared to England. The value for peer group was 2.8, which is higher compared to England. The value for East Kent HCP was 3.2, which is higher compared to England. The value for Kent and Medway ICS was 2.7,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Total Health Excellence East PCN in April 2022. The value for England was 2.6. There are 9 LSOAs in the 0.2 - 2.6 value range. There are 6 LSOAs in the 2.6 - 4.8 value range. There are 3 LSOAs in the 4.8 - 7.6 value range. There is 1 LSOA in the 7.6 - 12.8 value range. There are 0 LSOAs in the 12.8 - 21.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2 LSOAs that are outliers in Total Health Excellence East PCN, which are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East PCN and England over the last 12 quarters, up to April 2022. In Total Health Excellence East PCN, the value was 4.1 in July 2019 and 3.3 in April 2022. In England, the value was 4.7 in July 2019 and 2.6 in April 2022.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East PCN is higher than England.
Value type: Rate per 1,000 residents aged 16-64.
Latest time period: Apr 2022.
Source: Nomis, Office for National Statistics.
PCN average type: Mean.
PCN RAG method: Confidence interval (95%) - Byar's method.
Small area type: LSOA.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21</a:t>
            </a:r>
          </a:p>
        </p:txBody>
      </p:sp>
      <p:pic>
        <p:nvPicPr>
          <p:cNvPr id="4" name="lollipop_box" descr="The lollipop plot shows the indicator values for the PCN, peer group, HCP and ICS for 2018. These values cannot be compared to the England average. The value for England was 10. The value for Total Health Excellence East PCN was 11. The value for peer group was  9. The value for East Kent HCP was 10. The value for Kent and Medway ICS was  9.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Total Health Excellence East PCN in 2018. The value for England was 10.  The value for Alkham and Capel-le-Ferne ward was 10. The value for Aylesham, Eythorne and Shepherdswell ward was 13. The value for Dover Downs and River ward was 9. The value for Maxton and Elms Vale ward was 9. The value for Town and Castle ward was 10.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8" name="notes_box"/>
          <p:cNvSpPr>
            <a:spLocks noGrp="1"/>
          </p:cNvSpPr>
          <p:nvPr>
            <p:ph type="body" sz="quarter" idx="15"/>
          </p:nvPr>
        </p:nvSpPr>
        <p:spPr>
          <a:xfrm>
            <a:off x="3851920" y="4797152"/>
            <a:ext cx="5184576" cy="1944216"/>
          </a:xfrm>
        </p:spPr>
        <p:txBody>
          <a:bodyPr/>
          <a:lstStyle/>
          <a:p>
            <a:r>
              <a:t>Total Health Excellence East PCN cannot be compared to England statistically.
Value type: Percentage households.
Latest time period: 2018.
Source: Public Health England. Fingertips. Indicator ID: 93280. Office for National Statistics, © Crown Copyright.
PCN average type: Mean.
PCN RAG method: None applied.
Small area type: Ward.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23</a:t>
            </a:r>
          </a:p>
        </p:txBody>
      </p:sp>
      <p:pic>
        <p:nvPicPr>
          <p:cNvPr id="4" name="Content 1" descr="The thematic map shows the male values for wards in Total Health Excellence East PCN in 2015 - 19. The value for England was 80.  The value for Alkham and Capel-le-Ferne ward was 85, which is better compared to England. The value for Aylesham, Eythorne and Shepherdswell ward was 78, which is similar compared to England. The value for Dover Downs and River ward was 80, which is similar compared to England. The value for Maxton and Elms Vale ward was 80, which is similar compared to England. The value for Town and Castle ward was 76, which is worse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sp>
        <p:nvSpPr>
          <p:cNvPr id="5" name="Text1"/>
          <p:cNvSpPr>
            <a:spLocks noGrp="1"/>
          </p:cNvSpPr>
          <p:nvPr>
            <p:ph type="body" sz="quarter" idx="13"/>
          </p:nvPr>
        </p:nvSpPr>
        <p:spPr>
          <a:xfrm>
            <a:off x="576263" y="5229200"/>
            <a:ext cx="3886819" cy="1445279"/>
          </a:xfrm>
        </p:spPr>
        <p:txBody>
          <a:bodyPr/>
          <a:lstStyle/>
          <a:p>
            <a:r>
              <a:t>The rate in Total Health Excellence East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pic>
        <p:nvPicPr>
          <p:cNvPr id="6" name="Content 2" descr="The thematic map shows the female values for wards in Total Health Excellence East PCN in 2015 - 19. The value for England was 83.  The value for Alkham and Capel-le-Ferne ward was 85, which is similar compared to England. The value for Aylesham, Eythorne and Shepherdswell ward was 84, which is similar compared to England. The value for Dover Downs and River ward was 82, which is similar compared to England. The value for Maxton and Elms Vale ward was 84, which is similar compared to England. The value for Town and Castle ward was 80, which is worse compared to England.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7" name="Text2"/>
          <p:cNvSpPr>
            <a:spLocks noGrp="1"/>
          </p:cNvSpPr>
          <p:nvPr>
            <p:ph type="body" sz="quarter" idx="14"/>
          </p:nvPr>
        </p:nvSpPr>
        <p:spPr>
          <a:xfrm>
            <a:off x="4644008" y="5229200"/>
            <a:ext cx="3886819" cy="1445279"/>
          </a:xfrm>
        </p:spPr>
        <p:txBody>
          <a:bodyPr/>
          <a:lstStyle/>
          <a:p>
            <a:r>
              <a:t>The rate in Total Health Excellence East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24</a:t>
            </a:r>
          </a:p>
        </p:txBody>
      </p:sp>
      <p:pic>
        <p:nvPicPr>
          <p:cNvPr id="4" name="lollipop_box" descr="The lollipop plot shows the indicator values for the PCN, peer group, HCP and ICS for 2020/21 and compares these values to the England average. The value for England was 16. The value for Total Health Excellence East PCN was 21, which is higher compared to England. The value for peer group was 17, which is higher compared to England. The value for East Kent HCP was 17, which is higher compared to England. The value for Kent and Medway ICS was 16,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otal Health Excellence East PCN in 2020/21 compared to England. The value for England was 16. The value for Aylesham Medical Practice was 20, which is higher compared to England. The value for Lydden Surgery was  8, which is lower compared to England. The value for Pencester Surgery was 28, which is higher compared to England. The value for White Cliffs Medical Centre was 21, which is high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East PCN and England over the last 5 years, up to 2020/21. In Total Health Excellence East PCN, the value was 22 in 2016/17 and 21 in 2020/21. In England, the value was 18 in 2016/17 and 16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East PCN is higher than England.
Value type: Proportion - %.
Latest time period: 2020/21.
Source: Public Health England, Fingertips, Indicator ID: 91280.
PCN average type: Mean.
PCN RAG method: Confidence interval (99.8%) - Byar's method.
Small area type: Practice.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25</a:t>
            </a:r>
          </a:p>
        </p:txBody>
      </p:sp>
      <p:pic>
        <p:nvPicPr>
          <p:cNvPr id="4" name="lollipop_box" descr="The lollipop plot shows the indicator values for the PCN, peer group, HCP and ICS for 2017/18 - 19/20 and compares these values to the England average. The value for England was 35. The value for Total Health Excellence East PCN was 36, which is similar compared to England. The value for peer group was 34, which is similar compared to England. The value for East Kent HCP was 34, which is similar compared to England. The value for Kent and Medway ICS was 34,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Total Health Excellence East PCN in 2017/18 - 19/20. The value for England was 35.  The value for Alkham and Capel-le-Ferne ward was not calculated due to small numbers. The value for Aylesham, Eythorne and Shepherdswell ward was 31. The value for Dover Downs and River ward was 31. The value for Maxton and Elms Vale ward was 42. The value for Town and Castle ward was 44.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East PCN and England over the last 10 years, up to 2017/18 - 19/20. In Total Health Excellence East PCN, the value was 34 in 2008/09 - 10/11 and 36 in 2017/18 - 19/20. In England, the value was 33 in 2008/09 - 10/11 and 35 in 2017/18 - 19/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East PCN is similar to England.
Value type: Proportion - %.
Latest time period: 2017/18 - 19/20.
Source: Public Health England. Fingertips. Indicator ID: 93108. NHS Digital.
PCN average type: Mean.
PCN RAG method: Confidence interval (95%) - Wilson Score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26</a:t>
            </a:r>
          </a:p>
        </p:txBody>
      </p:sp>
      <p:pic>
        <p:nvPicPr>
          <p:cNvPr id="4" name="lollipop_box" descr="The lollipop plot shows the indicator values for the PCN, peer group, HCP and ICS for 2020/21 and compares these values to the England average. The value for England was 586. The value for Total Health Excellence East PCN was 426, which is better compared to England. The value for peer group was 427, which is better compared to England. The value for East Kent HCP was 463, which is better compared to England. The value for Kent and Medway ICS was 416,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otal Health Excellence East PCN in 2020/21. The value for England was 586.  The value for Alkham and Capel-le-Ferne ward was 348, which is similar compared to England. The value for Aylesham, Eythorne and Shepherdswell ward was 232, which is better compared to England. The value for Dover Downs and River ward was 185, which is better compared to England. The value for Maxton and Elms Vale ward was 503, which is similar compared to England. The value for Town and Castle ward was 650,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otal Health Excellence East PCN and England over the last 5 years, up to 2020/21. In Total Health Excellence East PCN, the value was 368 in 2016/17 and 426 in 2020/21. In England, the value was 563 in 2016/17 and 586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Total Health Excellence East PCN is better than England.
Value type: Directly standardised rate per 100,000.
Latest time period: 2020/21.
Source: Hospital Episode Statistics (HES), NHS Digital.
PCN average type: Mean.
PCN RAG method: Confidence interval (95%) - Dobson's method.
Small area type: LSOA.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27</a:t>
            </a:r>
          </a:p>
        </p:txBody>
      </p:sp>
      <p:pic>
        <p:nvPicPr>
          <p:cNvPr id="4" name="lollipop_box" descr="The lollipop plot shows the indicator values for the PCN, peer group, HCP and ICS for 2021 Q4 and compares these values to the England average. The value for England was 0.23. The value for Total Health Excellence East PCN was 0.27, which is higher compared to England. The value for peer group was 0.23, which is similar compared to England. The value for East Kent HCP was 0.25,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otal Health Excellence East PCN in 2021 Q4 compared to England. The value for England was 0.23. The value for Aylesham Medical Practice was 0.27, which is higher compared to England. The value for Lydden Surgery was 0.41, which is higher compared to England. The value for Pencester Surgery was 0.18, which is lower compared to England. The value for White Cliffs Medical Centre was 0.27, which is high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is 1 practice that is an outlier in Total Health Excellence East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East PCN and England over the last 5 quarters, up to 2021 Q4. In Total Health Excellence East PCN, the value was 0.16 in 2020 Q4 and 0.27 in 2021 Q4. In England, the value was 0.18 in 2020 Q4 and 0.23 in 2021 Q4.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East PCN is higher than England.
Value type: Indirectly standardised ratio.
Latest time period: 2021 Q4.
Source: Public Health England, Fingertips, Indicator ID: 91900. © Crown Copyright.
PCN average type: Median.
PCN RAG method: England plus/minus 5%.
Small area type: 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28</a:t>
            </a:r>
          </a:p>
        </p:txBody>
      </p:sp>
      <p:pic>
        <p:nvPicPr>
          <p:cNvPr id="4" name="lollipop_box" descr="The lollipop plot shows the indicator values for the PCN, peer group, HCP and ICS for 2020/21 and compares these values to the England average. The value for England was 61. The value for Total Health Excellence East PCN was 72, which is better compared to England. The value for peer group was 61, which is similar compared to England. The value for East Kent HCP was 64, which is better compared to England. The value for Kent and Medway ICS was 63,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otal Health Excellence East PCN in 2020/21 compared to England. The value for England was 61. The value for Aylesham Medical Practice was 78, which is better compared to England. The value for Lydden Surgery was 78, which is better compared to England. The value for Pencester Surgery was 65, which is better compared to England. The value for White Cliffs Medical Centre was 73,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East PCN and England over the last 5 years, up to 2020/21. In Total Health Excellence East PCN, the value was 78 in 2016/17 and 72 in 2020/21. In England, the value was 72 in 2016/17 and 61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East PCN is better than England.
Value type: Proportion - %.
Latest time period: 2020/21.
Source: Public Health England. Fingertips. Indicator ID: 91339.
PCN average type: Mean.
PCN RAG method: Confidence interval (99.8%) - Wilson Score method.
Small area type: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2: Total Health Excellence East</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1646248461"/>
              </p:ext>
            </p:extLst>
          </p:nvPr>
        </p:nvGraphicFramePr>
        <p:xfrm>
          <a:off x="395536" y="1124744"/>
          <a:ext cx="8229600" cy="38404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Premature mortality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CVD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Osteoporosis prevalence 50+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Hip fracture adm 65+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29</a:t>
            </a:r>
          </a:p>
        </p:txBody>
      </p:sp>
      <p:pic>
        <p:nvPicPr>
          <p:cNvPr id="4" name="lollipop_box" descr="The lollipop plot shows the indicator values for the PCN, peer group, HCP and ICS for 2020/21 and compares these values to the England average. The value for England was 69. The value for Total Health Excellence East PCN was 70, which is similar compared to England. The value for peer group was 71, which is better compared to England. The value for East Kent HCP was 71, which is better compared to England. The value for Kent and Medway ICS was 72,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otal Health Excellence East PCN in 2020/21 compared to England. The value for England was 69. The value for Aylesham Medical Practice was 76, which is better compared to England. The value for Lydden Surgery was 80, which is better compared to England. The value for Pencester Surgery was 65, which is worse compared to England. The value for White Cliffs Medical Centre was 69,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East PCN and England over the last 5 years, up to 2020/21. In Total Health Excellence East PCN, the value was 75 in 2016/17 and 70 in 2020/21. In England, the value was 70 in 2016/17 and 69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East PCN is similar to England.
Value type: Proportion - %.
Latest time period: 2020/21.
Source: Public Health England. Fingertips. Indicator ID: 93725.
PCN average type: Mean.
PCN RAG method: Confidence interval (99.8%) - Wilson Score method.
Small area type: Practice.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30</a:t>
            </a:r>
          </a:p>
        </p:txBody>
      </p:sp>
      <p:pic>
        <p:nvPicPr>
          <p:cNvPr id="4" name="lollipop_box" descr="The lollipop plot shows the indicator values for the PCN, peer group, HCP and ICS for 2020/21 and compares these values to the England average. The value for England was 67. The value for Total Health Excellence East PCN was 66, which is similar compared to England. The value for peer group was 68, which is better compared to England. The value for East Kent HCP was 69, which is better compared to England. The value for Kent and Medway ICS was 69,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otal Health Excellence East PCN in 2020/21 compared to England. The value for England was 67. The value for Aylesham Medical Practice was 67, which is similar compared to England. The value for Lydden Surgery was 78, which is better compared to England. The value for Pencester Surgery was 58, which is worse compared to England. The value for White Cliffs Medical Centre was 67,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East PCN and England over the last 5 years, up to 2020/21. In Total Health Excellence East PCN, the value was 60 in 2016/17 and 66 in 2020/21. In England, the value was 59 in 2016/17 and 67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East PCN is similar to England.
Value type: Proportion - %.
Latest time period: 2020/21.
Source: Public Health England. Fingertips. Indicator ID: 92600.
PCN average type: Mean.
PCN RAG method: Confidence interval (99.8%) - Wilson Score method.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_number"/>
          <p:cNvSpPr>
            <a:spLocks noGrp="1"/>
          </p:cNvSpPr>
          <p:nvPr>
            <p:ph type="body" sz="quarter" idx="10"/>
          </p:nvPr>
        </p:nvSpPr>
        <p:spPr>
          <a:xfrm>
            <a:off x="0" y="0"/>
            <a:ext cx="576263" cy="576263"/>
          </a:xfrm>
        </p:spPr>
        <p:txBody>
          <a:bodyPr/>
          <a:lstStyle/>
          <a:p>
            <a:r>
              <a:t>32</a:t>
            </a:r>
          </a:p>
        </p:txBody>
      </p:sp>
      <p:pic>
        <p:nvPicPr>
          <p:cNvPr id="4" name="lollipop_box" descr="The lollipop plot shows the indicator values for the PCN, peer group, HCP and ICS for 2020/21 and compares these values to the England average. The value for England was 274. The value for Total Health Excellence East PCN was 343, which is worse compared to England. The value for peer group was 311, which is worse compared to England. The value for East Kent HCP was 308, which is worse compared to England. The value for Kent and Medway ICS was 304,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otal Health Excellence East PCN in 2020/21. The value for England was 274.  The value for Alkham and Capel-le-Ferne ward was 496, which is worse compared to England. The value for Aylesham, Eythorne and Shepherdswell ward was 349, which is worse compared to England. The value for Dover Downs and River ward was 271, which is similar compared to England. The value for Maxton and Elms Vale ward was 439, which is worse compared to England. The value for Town and Castle ward was 362, which is worse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otal Health Excellence East PCN and England over the last 5 years, up to 2020/21. In Total Health Excellence East PCN, the value was 518 in 2016/17 and 343 in 2020/21. In England, the value was 602 in 2016/17 and 274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Total Health Excellence East PCN is worse than England.
Value type: Crude rate per 1,000.
Latest time period: 2020/21.
Source: Hospital Episode Statistics (HES).
PCN average type: Mean.
PCN RAG method: Confidence interval (95%) - Byar's method.
Small area type: LSOA.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at time of booking</a:t>
            </a:r>
          </a:p>
        </p:txBody>
      </p:sp>
      <p:sp>
        <p:nvSpPr>
          <p:cNvPr id="3" name="Slide Number"/>
          <p:cNvSpPr>
            <a:spLocks noGrp="1"/>
          </p:cNvSpPr>
          <p:nvPr>
            <p:ph type="body" sz="quarter" idx="10"/>
          </p:nvPr>
        </p:nvSpPr>
        <p:spPr>
          <a:xfrm>
            <a:off x="0" y="0"/>
            <a:ext cx="576263" cy="576263"/>
          </a:xfrm>
        </p:spPr>
        <p:txBody>
          <a:bodyPr/>
          <a:lstStyle/>
          <a:p>
            <a:r>
              <a:t>33</a:t>
            </a:r>
          </a:p>
        </p:txBody>
      </p:sp>
      <p:pic>
        <p:nvPicPr>
          <p:cNvPr id="4" name="barplot_box" descr="The bar plot shows the values for all maternity teams in East Kent HCP in 2020/21 in descending order. The value for Bluebirds maternity team was 18.7. The value for Thanet maternity team was 18.1. The value for Canterbury maternity team was 14.9. The value for Folkestone maternity team was 14.2. The value for Ashford maternity team was 13.5. The value for Coastal maternity team was 12.4. "/>
          <p:cNvPicPr>
            <a:picLocks noGrp="1"/>
          </p:cNvPicPr>
          <p:nvPr>
            <p:ph sz="quarter" idx="16"/>
          </p:nvPr>
        </p:nvPicPr>
        <p:blipFill>
          <a:blip r:embed="rId2" cstate="print"/>
          <a:stretch>
            <a:fillRect/>
          </a:stretch>
        </p:blipFill>
        <p:spPr>
          <a:xfrm>
            <a:off x="179512" y="1328911"/>
            <a:ext cx="3526082" cy="4908401"/>
          </a:xfrm>
          <a:prstGeom prst="rect">
            <a:avLst/>
          </a:prstGeom>
        </p:spPr>
      </p:pic>
      <p:pic>
        <p:nvPicPr>
          <p:cNvPr id="5" name="lollipop_box" descr="The lollipop plot shows the indicator values for Kent and Medway ICS and each of the HCPs for 2020/21. The value for Kent and Medway ICS was 12.6. The value for Dartford, Gravesham and Swanley HCP was 10.7. The value for East Kent HCP was 15.3. The value for Medway and Swale HCP was 15.1. The value for West Kent HCP was 8.7. "/>
          <p:cNvPicPr>
            <a:picLocks noGrp="1"/>
          </p:cNvPicPr>
          <p:nvPr>
            <p:ph sz="quarter" idx="13"/>
          </p:nvPr>
        </p:nvPicPr>
        <p:blipFill>
          <a:blip r:embed="rId3" cstate="print"/>
          <a:stretch>
            <a:fillRect/>
          </a:stretch>
        </p:blipFill>
        <p:spPr>
          <a:xfrm>
            <a:off x="4355976" y="1344495"/>
            <a:ext cx="4032448" cy="2999659"/>
          </a:xfrm>
          <a:prstGeom prst="rect">
            <a:avLst/>
          </a:prstGeom>
        </p:spPr>
      </p:pic>
      <p:sp>
        <p:nvSpPr>
          <p:cNvPr id="6" name="notes_box"/>
          <p:cNvSpPr>
            <a:spLocks noGrp="1"/>
          </p:cNvSpPr>
          <p:nvPr>
            <p:ph type="body" sz="quarter" idx="15"/>
          </p:nvPr>
        </p:nvSpPr>
        <p:spPr>
          <a:xfrm>
            <a:off x="3851920" y="4797152"/>
            <a:ext cx="5184576" cy="1944216"/>
          </a:xfrm>
        </p:spPr>
        <p:txBody>
          <a:bodyPr/>
          <a:lstStyle/>
          <a:p>
            <a:r>
              <a:t>England level data is currently unavailable, as it is derived from SNOMED codes and is still being developed by NHS Digital.
East Kent HCP cannot be compared to England statistically.
Value type: Proportion - %.
Latest time period: 2020/21.
Source: Unofficial data from smoking in pregnancy midwives.
HCP average type: Mean.
HCP RAG method: None applied.
Small area type: Maternity team.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34</a:t>
            </a:r>
          </a:p>
        </p:txBody>
      </p:sp>
      <p:pic>
        <p:nvPicPr>
          <p:cNvPr id="4" name="lollipop_box" descr="The lollipop plot shows the indicator values for the PCN, peer group, HCP and ICS for 2018/19 - 20/21 and compares these values to the England average. The value for England was 138. The value for Total Health Excellence East PCN was 161, which is similar compared to England. The value for peer group was 119, which is better compared to England. The value for East Kent HCP was 141, which is similar compared to England. The value for Kent and Medway ICS was 118,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otal Health Excellence East PCN in 2018/19 - 20/21. The value for England was 138.  The value for Alkham and Capel-le-Ferne ward was not compared to England. The value for Aylesham, Eythorne and Shepherdswell ward was 258, which is worse compared to England. The value for Dover Downs and River ward was not compared to England. The value for Maxton and Elms Vale ward was not compared to England. The value for Town and Castle ward was 255, which is worse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otal Health Excellence East PCN and England over the last 5 years, up to 2018/19 - 20/21. In Total Health Excellence East PCN, the value was 242 in 2014/15 - 16/17 and 161 in 2018/19 - 20/21. In England, the value was 207 in 2014/15 - 16/17 and 138 in 2018/19 - 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Total Health Excellence East PCN is similar to England.
Value type: Crude rate per 100,000.
Latest time period: 2018/19 - 20/21.
Source: Hospital Episode Statistics (HES), NHS Digital.
PCN average type: Mean.
PCN RAG method: Confidence interval (95%) - Byar's method.
Small area type: LSOA to PCN.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35</a:t>
            </a:r>
          </a:p>
        </p:txBody>
      </p:sp>
      <p:pic>
        <p:nvPicPr>
          <p:cNvPr id="4" name="lollipop_box" descr="The lollipop plot shows the indicator values for the PCN, peer group, HCP and ICS for 2020/21 and compares these values to the England average. The value for England was 422. The value for Total Health Excellence East PCN was 617, which is worse compared to England. The value for peer group was 521, which is worse compared to England. The value for East Kent HCP was 536, which is worse compared to England. The value for Kent and Medway ICS was 503,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otal Health Excellence East PCN in 2020/21. The value for England was 422.  The value for Alkham and Capel-le-Ferne ward was not compared to England. The value for Aylesham, Eythorne and Shepherdswell ward was 541, which is similar compared to England. The value for Dover Downs and River ward was not compared to England. The value for Maxton and Elms Vale ward was not compared to England. The value for Town and Castle ward was 651,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otal Health Excellence East PCN and England over the last 5 years, up to 2020/21. In Total Health Excellence East PCN, the value was 492 in 2016/17 and 617 in 2020/21. In England, the value was 407 in 2016/17 and 422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Total Health Excellence East PCN is worse than England.
Value type: Age standardised rate - per 100,000.
Latest time period: 2020/21.
Source: Hospital Episode Statistics (HES), NHS Digital.
PCN average type: Mean.
PCN RAG method: Confidence interval (95%) - Dobson's method.
Small area type: LSOA to PCN.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37</a:t>
            </a:r>
          </a:p>
        </p:txBody>
      </p:sp>
      <p:pic>
        <p:nvPicPr>
          <p:cNvPr id="4" name="Content" descr="The scatter plot shows the values for practices in Total Health Excellence East PCN for several indicators. Indicator 1. CHD (all ages). In 2020/21, the value for Total Health Excellence East PCN was 3.0 and the value for England was 3.0. The value for Aylesham Medical Practice was 2.7, which is similar compared to England. The value for Lydden Surgery was 4.0, which is higher compared to England. The value for Pencester Surgery was 2.7, which is similar compared to England. The value for White Cliffs Medical Centre was 3.1, which is similar compared to England.   Indicator 2. Stroke (all ages). In 2020/21, the value for Total Health Excellence East PCN was 1.8 and the value for England was 1.8. The value for Aylesham Medical Practice was 1.5, which is similar compared to England. The value for Lydden Surgery was 2.5, which is higher compared to England. The value for Pencester Surgery was 1.7, which is similar compared to England. The value for White Cliffs Medical Centre was 1.8, which is similar compared to England.   Indicator 3. PAD (all ages). In 2020/21, the value for Total Health Excellence East PCN was 0.7 and the value for England was 0.6. The value for Aylesham Medical Practice was 0.6, which is similar compared to England. The value for Lydden Surgery was 0.6, which is similar compared to England. The value for Pencester Surgery was 0.6, which is similar compared to England. The value for White Cliffs Medical Centre was 1.0, which is higher compared to England.   Indicator 4. Heart failure (all ages). In 2020/21, the value for Total Health Excellence East PCN was 0.9 and the value for England was 0.9. The value for Aylesham Medical Practice was 1.1, which is similar compared to England. The value for Lydden Surgery was 0.8, which is similar compared to England. The value for Pencester Surgery was 0.7, which is similar compared to England. The value for White Cliffs Medical Centre was 1.1, which is similar compared to England.   Indicator 5. Atrial fibrillation (all ages). In 2020/21, the value for Total Health Excellence East PCN was 2.2 and the value for England was 2.0. The value for Aylesham Medical Practice was 1.9, which is similar compared to England. The value for Lydden Surgery was 3.8, which is higher compared to England. The value for Pencester Surgery was 1.6, which is lower compared to England. The value for White Cliffs Medical Centre was 2.4, which is similar compared to England.   Indicator 6. Hypertension (all ages). In 2020/21, the value for Total Health Excellence East PCN was 14.6 and the value for England was 13.9. The value for Aylesham Medical Practice was 14.0, which is similar compared to England. The value for Lydden Surgery was 19.1, which is higher compared to England. The value for Pencester Surgery was 12.1, which is lower compared to England. The value for White Cliffs Medical Centre was 16.2, which is higher compared to England.   Indicator 7. Smoking (15+). In 2020/21, the value for Total Health Excellence East PCN was 21.4 and the value for England was 15.9. The value for Aylesham Medical Practice was 20.1, which is higher compared to England. The value for Lydden Surgery was 7.9, which is lower compared to England. The value for Pencester Surgery was 27.8, which is higher compared to England. The value for White Cliffs Medical Centre was 21.1,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273; 212; 92590; 262; 280; 219; 91280</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38</a:t>
            </a:r>
          </a:p>
        </p:txBody>
      </p:sp>
      <p:pic>
        <p:nvPicPr>
          <p:cNvPr id="4" name="Content" descr="The scatter plot shows the values for practices in Total Health Excellence East PCN for several indicators. Indicator 1. Cancer (all ages). In 20/21, the value for Total Health Excellence East PCN was 3.7 and the value for England was 3.2. The value for Aylesham Medical Practice was 3.8, which is higher compared to England. The value for Lydden Surgery was 5.4, which is higher compared to England. The value for Pencester Surgery was 2.7, which is lower compared to England. The value for White Cliffs Medical Centre was 4.0, which is higher compared to England.   Indicator 2. Diabetes (17+). In 20/21, the value for Total Health Excellence East PCN was 7.2 and the value for England was 7.1. The value for Aylesham Medical Practice was 7.6, which is similar compared to England. The value for Lydden Surgery was 7.0, which is similar compared to England. The value for Pencester Surgery was 6.7, which is similar compared to England. The value for White Cliffs Medical Centre was 7.6, which is similar compared to England.   Indicator 3. COPD (all ages). In 20/21, the value for Total Health Excellence East PCN was 2.7 and the value for England was 1.9. The value for Aylesham Medical Practice was 4.1, which is higher compared to England. The value for Lydden Surgery was 2.4, which is similar compared to England. The value for Pencester Surgery was 2.0, which is similar compared to England. The value for White Cliffs Medical Centre was 2.7,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276; 241; 253</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Content"/>
          <p:cNvSpPr>
            <a:spLocks noGrp="1"/>
          </p:cNvSpPr>
          <p:nvPr>
            <p:ph idx="1"/>
          </p:nvPr>
        </p:nvSpPr>
        <p:spPr>
          <a:xfrm>
            <a:off x="395536" y="1124744"/>
            <a:ext cx="8352928" cy="936104"/>
          </a:xfrm>
        </p:spPr>
        <p:txBody>
          <a:bodyPr/>
          <a:lstStyle/>
          <a:p>
            <a:r>
              <a:t>If you have any questions or would like further information about these profiles, please contact either:</a:t>
            </a:r>
          </a:p>
        </p:txBody>
      </p:sp>
      <p:sp>
        <p:nvSpPr>
          <p:cNvPr id="5" name="Contact1"/>
          <p:cNvSpPr>
            <a:spLocks noGrp="1"/>
          </p:cNvSpPr>
          <p:nvPr>
            <p:ph sz="quarter" idx="12"/>
          </p:nvPr>
        </p:nvSpPr>
        <p:spPr>
          <a:xfrm>
            <a:off x="379488" y="2348880"/>
            <a:ext cx="4023296" cy="4081483"/>
          </a:xfrm>
        </p:spPr>
        <p:txBody>
          <a:bodyPr/>
          <a:lstStyle/>
          <a:p>
            <a:r>
              <a:t>Dr Natalie Goldring
Senior Public Health Intelligence Manager
Public Health
Medway Council
natalie.goldring@medway.gov.uk
01634 337271</a:t>
            </a:r>
          </a:p>
        </p:txBody>
      </p:sp>
      <p:sp>
        <p:nvSpPr>
          <p:cNvPr id="6" name="Contact2"/>
          <p:cNvSpPr>
            <a:spLocks noGrp="1"/>
          </p:cNvSpPr>
          <p:nvPr>
            <p:ph sz="quarter" idx="13"/>
          </p:nvPr>
        </p:nvSpPr>
        <p:spPr>
          <a:xfrm>
            <a:off x="4725168" y="2348880"/>
            <a:ext cx="4023296" cy="4081483"/>
          </a:xfrm>
        </p:spPr>
        <p:txBody>
          <a:bodyPr/>
          <a:lstStyle/>
          <a:p>
            <a:r>
              <a:t>Mark Chambers
Head of Health Intelligence
Kent Public Health Observatory
Kent County Council
mark.chambers@kent.gov.uk
03000 422 794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39</a:t>
            </a:r>
          </a:p>
        </p:txBody>
      </p:sp>
      <p:pic>
        <p:nvPicPr>
          <p:cNvPr id="4" name="Content" descr="The scatter plot shows the values for practices in Total Health Excellence East PCN for several indicators. Indicator 1. Serious Mental Illness (all ages). In 20/21, the value for Total Health Excellence East PCN was 0.9 and the value for England was 0.9. The value for Aylesham Medical Practice was 0.7, which is similar compared to England. The value for Lydden Surgery was 0.4, which is lower compared to England. The value for Pencester Surgery was 1.2, which is higher compared to England. The value for White Cliffs Medical Centre was 1.0, which is similar compared to England.   Indicator 2. Depression (aged 18+). In 20/21, the value for Total Health Excellence East PCN was 16.1 and the value for England was 12.3. The value for Aylesham Medical Practice was 12.8, which is similar compared to England. The value for Lydden Surgery was 10.6, which is lower compared to England. The value for Pencester Surgery was 18.8, which is higher compared to England. The value for White Cliffs Medical Centre was 18.1, which is higher compared to England.   Indicator 3. Dementia (all ages). In 20/21, the value for Total Health Excellence East PCN was 0.8 and the value for England was 0.7. The value for Aylesham Medical Practice was 0.5, which is similar compared to England. The value for Lydden Surgery was 1.0, which is similar compared to England. The value for Pencester Surgery was 0.9, which is similar compared to England. The value for White Cliffs Medical Centre was 0.9,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90581; 848; 247</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40</a:t>
            </a:r>
          </a:p>
        </p:txBody>
      </p:sp>
      <p:pic>
        <p:nvPicPr>
          <p:cNvPr id="4" name="lollipop_box" descr="The lollipop plot shows the indicator values for the PCN, peer group, HCP and ICS for 2015 - 19 and compares these values to the England average. The value for England was 100. The value for Total Health Excellence East PCN was 106, which is similar compared to England. The value for peer group was 102, which is worse compared to England. The value for East Kent HCP was 102, which is worse compared to England. The value for Kent and Medway ICS was  98,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Total Health Excellence East PCN in 2015 - 19. The value for England was 100.  The value for Alkham and Capel-le-Ferne ward was 74. The value for Aylesham, Eythorne and Shepherdswell ward was 100. The value for Dover Downs and River ward was 88. The value for Maxton and Elms Vale ward was 104. The value for Town and Castle ward was 155.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a:t>
            </a:r>
          </a:p>
        </p:txBody>
      </p:sp>
      <p:sp>
        <p:nvSpPr>
          <p:cNvPr id="8" name="notes_box"/>
          <p:cNvSpPr>
            <a:spLocks noGrp="1"/>
          </p:cNvSpPr>
          <p:nvPr>
            <p:ph type="body" sz="quarter" idx="15"/>
          </p:nvPr>
        </p:nvSpPr>
        <p:spPr>
          <a:xfrm>
            <a:off x="3851920" y="4797152"/>
            <a:ext cx="5184576" cy="1944216"/>
          </a:xfrm>
        </p:spPr>
        <p:txBody>
          <a:bodyPr/>
          <a:lstStyle/>
          <a:p>
            <a:r>
              <a:t>The rate in Total Health Excellence East PCN is similar to England.
Value type: Age-standardised mortality ratio.
Latest time period: 2015 - 19.
Source: Public Health England. Fingertips. Indicator ID: 93252. Office for National Statistics, © Crown Copyright.
PCN average type: Mean.
PCN RAG method: Confidence interval (95%) - Byar's method.
Small area type: Ward.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pic>
        <p:nvPicPr>
          <p:cNvPr id="4" name="Content 1" descr="The thematic map shows the cancer values for wards in Total Health Excellence East PCN in 2015 - 19. The value for England was 100.  The value for Alkham and Capel-le-Ferne ward was 96. The value for Aylesham, Eythorne and Shepherdswell ward was 91. The value for Dover Downs and River ward was 84. The value for Maxton and Elms Vale ward was 147. The value for Town and Castle ward was 126.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cardiovascular disease values for wards in Total Health Excellence East PCN in 2015 - 19. The value for England was 100.  The value for Alkham and Capel-le-Ferne ward was 96. The value for Aylesham, Eythorne and Shepherdswell ward was 91. The value for Dover Downs and River ward was 84. The value for Maxton and Elms Vale ward was 147. The value for Town and Castle ward was 126.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Total Health Excellence East PCN is similar to England.
Value type: Age-standardised mortality ratio.
Latest time period: 2015 - 19.
Source: Public Health England. Fingertips. Indicator ID: 93254. Office for National Statistics, © Crown Copyright.
PCN average type: Mean.
PCN RAG method: Confidence interval (95%) - Byar's method.
Small area type: Ward.</a:t>
            </a:r>
          </a:p>
        </p:txBody>
      </p:sp>
      <p:sp>
        <p:nvSpPr>
          <p:cNvPr id="7" name="Text2"/>
          <p:cNvSpPr>
            <a:spLocks noGrp="1"/>
          </p:cNvSpPr>
          <p:nvPr>
            <p:ph type="body" sz="quarter" idx="14"/>
          </p:nvPr>
        </p:nvSpPr>
        <p:spPr>
          <a:xfrm>
            <a:off x="4644008" y="5229200"/>
            <a:ext cx="3886819" cy="1445279"/>
          </a:xfrm>
        </p:spPr>
        <p:txBody>
          <a:bodyPr/>
          <a:lstStyle/>
          <a:p>
            <a:r>
              <a:t>The rate in Total Health Excellence East PCN is similar to England.
Value type: Age-standardised mortality ratio.
Latest time period: 2015 - 19.
Source: Public Health England. Fingertips. Indicator ID: 93256. Office for National Statistics, © Crown Copyright..
PCN average type: Mean.
PCN RAG method: Confidence interval (95%) - Byar's method.
Small area type: Ward.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43</a:t>
            </a:r>
          </a:p>
        </p:txBody>
      </p:sp>
      <p:pic>
        <p:nvPicPr>
          <p:cNvPr id="4" name="Content 1" descr="The practice bubble map shows the osteoporosis prevalence values for GP practices in Total Health Excellence East PCN in 2020/21 compared to England. The value for England was 0.8. The value for Aylesham Medical Practice was 0.5, which is similar compared to England. The value for Lydden Surgery was 0.3, which is similar compared to England. The value for Pencester Surgery was 0.3, which is lower compared to England. The value for White Cliffs Medical Centre was 1.0, which is simila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hip fracture admissions values for wards in Total Health Excellence East PCN in 2015/16 - 19/20. The value for England was 100.  The value for Alkham and Capel-le-Ferne ward was 96. The value for Aylesham, Eythorne and Shepherdswell ward was 113. The value for Dover Downs and River ward was 128. The value for Maxton and Elms Vale ward was 64. The value for Town and Castle ward was 109.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Total Health Excellence East PCN is similar to England.
Value type: Prevalence (%).
Latest time period: 2020/21.
Source: Public Health England. Fingertips. Indicator ID: 90443.
PCN average type: Mean.
PCN RAG method: Confidence interval (99.8%) - Wilson Score method.
Small area type: Practice.</a:t>
            </a:r>
          </a:p>
        </p:txBody>
      </p:sp>
      <p:sp>
        <p:nvSpPr>
          <p:cNvPr id="7" name="Text2"/>
          <p:cNvSpPr>
            <a:spLocks noGrp="1"/>
          </p:cNvSpPr>
          <p:nvPr>
            <p:ph type="body" sz="quarter" idx="14"/>
          </p:nvPr>
        </p:nvSpPr>
        <p:spPr>
          <a:xfrm>
            <a:off x="4644008" y="5229200"/>
            <a:ext cx="3886819" cy="1445279"/>
          </a:xfrm>
        </p:spPr>
        <p:txBody>
          <a:bodyPr/>
          <a:lstStyle/>
          <a:p>
            <a:r>
              <a:t>The rate in Total Health Excellence East PCN is worse than England.
Value type: Age-standardised admission ratio.
Latest time period: 2015/16 - 19/20.
Source: Public Health England. Fingertips. Indicator ID: 93241..
PCN average type: Median.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41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pic>
        <p:nvPicPr>
          <p:cNvPr id="4" name="Content" descr="Total Health Excellence East PCN is in East Kent HCP. The PCN is in the local authority district of Dover. The PCN covers the following wards: Aylesham, Eythorne and Shepherdswell, Little Stour and Ashstone, Maxton and Elms Vale, Town and Castle, Dover Downs and River, Alkham and Capel-le-Ferne, and St Radigunds."/>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pic>
        <p:nvPicPr>
          <p:cNvPr id="4" name="Content" descr="There are 4 GP practices in Total Health Excellence East PCN: Aylesham Medical Practice, Lydden Surgery, Pencester Surgery, and White Cliffs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Content"/>
          <p:cNvSpPr>
            <a:spLocks noGrp="1"/>
          </p:cNvSpPr>
          <p:nvPr>
            <p:ph idx="1"/>
          </p:nvPr>
        </p:nvSpPr>
        <p:spPr>
          <a:xfrm>
            <a:off x="395536" y="1124744"/>
            <a:ext cx="8352928" cy="5112568"/>
          </a:xfrm>
        </p:spPr>
        <p:txBody>
          <a:bodyPr/>
          <a:lstStyle/>
          <a:p>
            <a:r>
              <a:t>Data at several small area levels has been used as building blocks to calculate the PCN values: Lower layer Super Output Area (LSOA), ward, general practice and school.
LSOAs have a defined geographical boundary. On average the population is about 1,700 people so they can be thought of as representing a neighbourhood. There are 1,065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stp-theme</Template>
  <TotalTime>689</TotalTime>
  <Words>3441</Words>
  <Application>Microsoft Office PowerPoint</Application>
  <PresentationFormat>On-screen Show (4:3)</PresentationFormat>
  <Paragraphs>202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stp-theme</vt:lpstr>
      <vt:lpstr>Total Health Excellence East PCN</vt:lpstr>
      <vt:lpstr>Summary part 1: Total Health Excellence East</vt:lpstr>
      <vt:lpstr>Summary part 2: Total Health Excellence East</vt:lpstr>
      <vt:lpstr>Contact details</vt:lpstr>
      <vt:lpstr>Introduction</vt:lpstr>
      <vt:lpstr>Purpose and rationale</vt:lpstr>
      <vt:lpstr>Location of the PCN</vt:lpstr>
      <vt:lpstr>Practices in the PCN</vt:lpstr>
      <vt:lpstr>Small areas</vt:lpstr>
      <vt:lpstr>PCN value and RAG rating</vt:lpstr>
      <vt:lpstr>Peer groups</vt:lpstr>
      <vt:lpstr>Indicator slides explained</vt:lpstr>
      <vt:lpstr>Demographics</vt:lpstr>
      <vt:lpstr>Population</vt:lpstr>
      <vt:lpstr>General fertility rate</vt:lpstr>
      <vt:lpstr>Ethnicity and main language</vt:lpstr>
      <vt:lpstr>Ethnicity and main language (excluding White British and English)</vt:lpstr>
      <vt:lpstr>School ethnicity</vt:lpstr>
      <vt:lpstr>Deprivation</vt:lpstr>
      <vt:lpstr>Domains of deprivation</vt:lpstr>
      <vt:lpstr>Job Seekers Allowance rate (16-64 years)</vt:lpstr>
      <vt:lpstr>Fuel poverty</vt:lpstr>
      <vt:lpstr>Prevention and Health Inequalities</vt:lpstr>
      <vt:lpstr>Life expectancy</vt:lpstr>
      <vt:lpstr>Estimated smoking prevalence (QOF)</vt:lpstr>
      <vt:lpstr>Year 6: Prevalence of overweight (including obesity)</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A&amp;E attendances (0-4 years)</vt:lpstr>
      <vt:lpstr>Smoking at time of booking</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goldring, natalie</cp:lastModifiedBy>
  <cp:revision>208</cp:revision>
  <dcterms:created xsi:type="dcterms:W3CDTF">2016-07-22T08:30:09Z</dcterms:created>
  <dcterms:modified xsi:type="dcterms:W3CDTF">2022-05-25T15:48:35Z</dcterms:modified>
</cp:coreProperties>
</file>