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46"/>
  </p:notesMasterIdLst>
  <p:handoutMasterIdLst>
    <p:handoutMasterId r:id="rId47"/>
  </p:handoutMasterIdLst>
  <p:sldIdLst>
    <p:sldId id="256" r:id="rId2"/>
    <p:sldId id="299"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9" d="100"/>
          <a:sy n="79" d="100"/>
        </p:scale>
        <p:origin x="14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3" d="100"/>
          <a:sy n="63" d="100"/>
        </p:scale>
        <p:origin x="313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8100392" y="10443"/>
            <a:ext cx="1043608" cy="465290"/>
          </a:xfrm>
          <a:prstGeom prst="rect">
            <a:avLst/>
          </a:prstGeom>
        </p:spPr>
        <p:txBody>
          <a:bodyPr/>
          <a:lstStyle>
            <a:lvl1pPr marL="0" indent="0">
              <a:buNone/>
              <a:defRPr sz="12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419873" y="1341038"/>
            <a:ext cx="3744416" cy="32403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330356" y="1341038"/>
            <a:ext cx="1634132" cy="3240360"/>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341039"/>
            <a:ext cx="310081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63688" y="3429000"/>
            <a:ext cx="5400000" cy="3256763"/>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25189" y="4615432"/>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2965336" cy="2585323"/>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blue dotted line. </a:t>
            </a:r>
          </a:p>
          <a:p>
            <a:endParaRPr lang="en-GB" sz="600" dirty="0"/>
          </a:p>
          <a:p>
            <a:r>
              <a:rPr lang="en-GB" sz="1200" dirty="0"/>
              <a:t>RAG rating applied. </a:t>
            </a:r>
          </a:p>
          <a:p>
            <a:r>
              <a:rPr lang="en-GB" sz="1200" dirty="0"/>
              <a:t>Compared to England. </a:t>
            </a:r>
          </a:p>
          <a:p>
            <a:endParaRPr lang="en-GB" sz="600" dirty="0"/>
          </a:p>
          <a:p>
            <a:r>
              <a:rPr lang="en-GB" sz="1200" dirty="0"/>
              <a:t>Green = Better</a:t>
            </a:r>
          </a:p>
          <a:p>
            <a:r>
              <a:rPr lang="en-GB" sz="1200" dirty="0"/>
              <a:t>Amber = Similar</a:t>
            </a:r>
          </a:p>
          <a:p>
            <a:r>
              <a:rPr lang="en-GB" sz="1200" dirty="0"/>
              <a:t>Red = Worse</a:t>
            </a:r>
          </a:p>
          <a:p>
            <a:r>
              <a:rPr lang="en-GB" sz="1200" dirty="0"/>
              <a:t>Lilac = Lower</a:t>
            </a:r>
          </a:p>
          <a:p>
            <a:r>
              <a:rPr lang="en-GB" sz="1200" dirty="0"/>
              <a:t>Light blue = Higher</a:t>
            </a:r>
          </a:p>
          <a:p>
            <a:endParaRPr lang="en-GB" sz="1200" dirty="0"/>
          </a:p>
          <a:p>
            <a:r>
              <a:rPr lang="en-GB" sz="1200" dirty="0"/>
              <a:t>Blue line = England</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Yellow = Best </a:t>
            </a:r>
          </a:p>
          <a:p>
            <a:pPr marL="174625"/>
            <a:r>
              <a:rPr lang="en-GB" sz="1200" dirty="0"/>
              <a:t>Purple = Worst  </a:t>
            </a:r>
          </a:p>
          <a:p>
            <a:pPr marL="174625"/>
            <a:endParaRPr lang="en-GB" sz="1200" dirty="0"/>
          </a:p>
          <a:p>
            <a:r>
              <a:rPr lang="en-GB" sz="1200" dirty="0"/>
              <a:t>Grey = LSOA/ward in other PCN</a:t>
            </a:r>
          </a:p>
        </p:txBody>
      </p:sp>
      <p:sp>
        <p:nvSpPr>
          <p:cNvPr id="17" name="TextBox 16"/>
          <p:cNvSpPr txBox="1"/>
          <p:nvPr userDrawn="1"/>
        </p:nvSpPr>
        <p:spPr>
          <a:xfrm>
            <a:off x="6573439" y="1356787"/>
            <a:ext cx="2133928"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Pink = Area in PCN</a:t>
            </a:r>
          </a:p>
          <a:p>
            <a:r>
              <a:rPr lang="en-GB" sz="1200" dirty="0"/>
              <a:t>Grey = Area in other PCN</a:t>
            </a:r>
          </a:p>
          <a:p>
            <a:r>
              <a:rPr lang="en-GB" sz="1200" dirty="0"/>
              <a:t>Blue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1"/>
          </p:cNvCxnSpPr>
          <p:nvPr userDrawn="1"/>
        </p:nvCxnSpPr>
        <p:spPr>
          <a:xfrm rot="10800000" flipV="1">
            <a:off x="6228184" y="4477762"/>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81125" y="4984764"/>
            <a:ext cx="1342423" cy="1200329"/>
          </a:xfrm>
          <a:prstGeom prst="rect">
            <a:avLst/>
          </a:prstGeom>
          <a:noFill/>
        </p:spPr>
        <p:txBody>
          <a:bodyPr wrap="square" rtlCol="0">
            <a:spAutoFit/>
          </a:bodyPr>
          <a:lstStyle/>
          <a:p>
            <a:r>
              <a:rPr lang="en-GB" sz="1200" dirty="0"/>
              <a:t>PCN and England values over time.</a:t>
            </a:r>
          </a:p>
          <a:p>
            <a:endParaRPr lang="en-GB" sz="1200" dirty="0"/>
          </a:p>
          <a:p>
            <a:r>
              <a:rPr lang="en-GB" sz="1200" dirty="0"/>
              <a:t>Pink = PCN </a:t>
            </a:r>
          </a:p>
          <a:p>
            <a:r>
              <a:rPr lang="en-GB" sz="1200" dirty="0"/>
              <a:t>Blue = England</a:t>
            </a:r>
          </a:p>
        </p:txBody>
      </p:sp>
      <p:cxnSp>
        <p:nvCxnSpPr>
          <p:cNvPr id="53" name="Elbow Connector 52"/>
          <p:cNvCxnSpPr/>
          <p:nvPr userDrawn="1"/>
        </p:nvCxnSpPr>
        <p:spPr>
          <a:xfrm rot="10800000" flipH="1" flipV="1">
            <a:off x="1360724" y="4863909"/>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3" name="TextBox 2">
            <a:extLst>
              <a:ext uri="{FF2B5EF4-FFF2-40B4-BE49-F238E27FC236}">
                <a16:creationId xmlns:a16="http://schemas.microsoft.com/office/drawing/2014/main" id="{65DF8CBC-6E50-4FF1-B54E-CB305ECBBBA0}"/>
              </a:ext>
            </a:extLst>
          </p:cNvPr>
          <p:cNvSpPr txBox="1"/>
          <p:nvPr userDrawn="1"/>
        </p:nvSpPr>
        <p:spPr>
          <a:xfrm>
            <a:off x="3367711" y="4763881"/>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HCP</a:t>
            </a:r>
          </a:p>
        </p:txBody>
      </p:sp>
      <p:sp>
        <p:nvSpPr>
          <p:cNvPr id="26" name="TextBox 25">
            <a:extLst>
              <a:ext uri="{FF2B5EF4-FFF2-40B4-BE49-F238E27FC236}">
                <a16:creationId xmlns:a16="http://schemas.microsoft.com/office/drawing/2014/main" id="{51F25F58-3FF9-4E3A-B34C-ED6940D9F922}"/>
              </a:ext>
            </a:extLst>
          </p:cNvPr>
          <p:cNvSpPr txBox="1"/>
          <p:nvPr userDrawn="1"/>
        </p:nvSpPr>
        <p:spPr>
          <a:xfrm>
            <a:off x="3367711" y="4129779"/>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PCN</a:t>
            </a:r>
          </a:p>
        </p:txBody>
      </p:sp>
      <p:sp>
        <p:nvSpPr>
          <p:cNvPr id="27" name="TextBox 26">
            <a:extLst>
              <a:ext uri="{FF2B5EF4-FFF2-40B4-BE49-F238E27FC236}">
                <a16:creationId xmlns:a16="http://schemas.microsoft.com/office/drawing/2014/main" id="{7BC1D7B0-1298-433F-B182-585C390FDCEC}"/>
              </a:ext>
            </a:extLst>
          </p:cNvPr>
          <p:cNvSpPr txBox="1"/>
          <p:nvPr userDrawn="1"/>
        </p:nvSpPr>
        <p:spPr>
          <a:xfrm>
            <a:off x="3378716" y="5084653"/>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ICS</a:t>
            </a:r>
          </a:p>
        </p:txBody>
      </p:sp>
      <p:sp>
        <p:nvSpPr>
          <p:cNvPr id="29" name="TextBox 28">
            <a:extLst>
              <a:ext uri="{FF2B5EF4-FFF2-40B4-BE49-F238E27FC236}">
                <a16:creationId xmlns:a16="http://schemas.microsoft.com/office/drawing/2014/main" id="{BF6E8639-FF9F-4DEE-9D63-C49EB62887D9}"/>
              </a:ext>
            </a:extLst>
          </p:cNvPr>
          <p:cNvSpPr txBox="1"/>
          <p:nvPr userDrawn="1"/>
        </p:nvSpPr>
        <p:spPr>
          <a:xfrm>
            <a:off x="3367711" y="4411257"/>
            <a:ext cx="504056" cy="307777"/>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Peer</a:t>
            </a:r>
          </a:p>
          <a:p>
            <a:r>
              <a:rPr lang="en-GB" sz="700" dirty="0">
                <a:solidFill>
                  <a:schemeClr val="accent6">
                    <a:lumMod val="50000"/>
                  </a:schemeClr>
                </a:solidFill>
                <a:latin typeface="Calibri" panose="020F0502020204030204" pitchFamily="34" charset="0"/>
                <a:cs typeface="Calibri" panose="020F0502020204030204" pitchFamily="34" charset="0"/>
              </a:rPr>
              <a:t>group</a:t>
            </a:r>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7006079" y="10443"/>
            <a:ext cx="2137921" cy="465290"/>
          </a:xfrm>
          <a:prstGeom prst="rect">
            <a:avLst/>
          </a:prstGeom>
        </p:spPr>
        <p:txBody>
          <a:bodyPr/>
          <a:lstStyle>
            <a:lvl1pPr marL="0" indent="0">
              <a:buNone/>
              <a:defRPr sz="1200" b="0">
                <a:solidFill>
                  <a:schemeClr val="bg1"/>
                </a:solidFill>
              </a:defRPr>
            </a:lvl1pPr>
          </a:lstStyle>
          <a:p>
            <a:pPr lvl="0"/>
            <a:r>
              <a:rPr lang="en-US" dirty="0"/>
              <a:t>Click to edit Master text styles</a:t>
            </a:r>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799" r:id="rId4"/>
    <p:sldLayoutId id="2147483801" r:id="rId5"/>
    <p:sldLayoutId id="2147483805" r:id="rId6"/>
    <p:sldLayoutId id="2147483802" r:id="rId7"/>
    <p:sldLayoutId id="2147483803" r:id="rId8"/>
    <p:sldLayoutId id="2147483797" r:id="rId9"/>
    <p:sldLayoutId id="2147483783" r:id="rId10"/>
    <p:sldLayoutId id="2147483796" r:id="rId11"/>
    <p:sldLayoutId id="2147483772" r:id="rId12"/>
    <p:sldLayoutId id="2147483792" r:id="rId13"/>
    <p:sldLayoutId id="2147483800" r:id="rId14"/>
    <p:sldLayoutId id="2147483798" r:id="rId15"/>
    <p:sldLayoutId id="2147483787" r:id="rId16"/>
    <p:sldLayoutId id="2147483807" r:id="rId17"/>
    <p:sldLayoutId id="2147483790" r:id="rId18"/>
    <p:sldLayoutId id="2147483793" r:id="rId19"/>
    <p:sldLayoutId id="214748380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CARE Kent PCN</a:t>
            </a:r>
          </a:p>
        </p:txBody>
      </p:sp>
      <p:sp>
        <p:nvSpPr>
          <p:cNvPr id="3" name="Version Number"/>
          <p:cNvSpPr>
            <a:spLocks noGrp="1"/>
          </p:cNvSpPr>
          <p:nvPr>
            <p:ph sz="quarter" idx="14"/>
          </p:nvPr>
        </p:nvSpPr>
        <p:spPr>
          <a:xfrm>
            <a:off x="7006079" y="10443"/>
            <a:ext cx="2137921" cy="465290"/>
          </a:xfrm>
        </p:spPr>
        <p:txBody>
          <a:bodyPr/>
          <a:lstStyle/>
          <a:p>
            <a:r>
              <a:t>Version 2</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 and Kent Public Health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Small areas averaged: Where count and/or denominator data is not available, the PCN value is the median of the small area values.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An indicator is shaded grey where it is inappropriate to apply a RAG rating due to the methods used in the calculation.
Where it is inappropriate to label high or low values as 'better' or 'worse', for example osteoporosis prevalence, the terms 'higher' and 'lower' have been used with neutral colouring such as shades of blue, from light to dark. Such labelling does not imply that high values of these indicators, for example, are 'worse'.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13</a:t>
            </a:r>
          </a:p>
        </p:txBody>
      </p:sp>
      <p:pic>
        <p:nvPicPr>
          <p:cNvPr id="4" name="Content 1" descr="The population pyramid shows the age profile of CARE Kent PCN. The total population of CARE Kent PCN is 49,419. In CARE Kent PCN, 13.8% of children are aged under 15 compared to 16.6% in England. In CARE Kent PCN, 56.4% of people are aged 15 to 64 compared to 65.7% in England. In CARE Kent PCN, 29.8% of people are aged 65 and over compared to 17.6% in England. Source: NHS Digital. Patients Registered at a GP Practice. May 2022."/>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Percentage of people aged over 65 who live alone. The thematic map shows the values for Lower layer Super Output Areas (LSOAs) in CARE Kent PCN in July 2019. There are 4 LSOAs in the 9.4 - 20.7 value range. There are 9 LSOAs in the 20.7 - 27.1 value range. There are 16 LSOAs in the 27.1 - 34.2 value range. There is 1 LSOA in the 34.2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General fertility rate</a:t>
            </a:r>
          </a:p>
        </p:txBody>
      </p:sp>
      <p:sp>
        <p:nvSpPr>
          <p:cNvPr id="3" name="Slide Number"/>
          <p:cNvSpPr>
            <a:spLocks noGrp="1"/>
          </p:cNvSpPr>
          <p:nvPr>
            <p:ph type="body" sz="quarter" idx="10"/>
          </p:nvPr>
        </p:nvSpPr>
        <p:spPr>
          <a:xfrm>
            <a:off x="0" y="0"/>
            <a:ext cx="576263" cy="576263"/>
          </a:xfrm>
        </p:spPr>
        <p:txBody>
          <a:bodyPr/>
          <a:lstStyle/>
          <a:p>
            <a:r>
              <a:t>14</a:t>
            </a:r>
          </a:p>
        </p:txBody>
      </p:sp>
      <p:pic>
        <p:nvPicPr>
          <p:cNvPr id="4" name="lollipop_box" descr="The lollipop plot shows the indicator values for the PCN, peer group, HCP and ICS for 2020 and compares these values to the England average. The value for England was 55. The value for CARE Kent PCN was 52, which is similar compared to England. The value for peer group was 48, which is lower compared to England. The value for East Kent HCP was 51, which is lower compared to England. The value for Kent and Medway ICS was 58,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CARE Kent PCN in 2020. The value for England was 55.3. There are 8 LSOAs in the 4.1 - 36.2 value range. There are 9 LSOAs in the 36.2 - 52.2 value range. There are 6 LSOAs in the 52.2 - 66.2 value range. There are 6 LSOAs in the 66.2 - 83.7 value range. There is 1 LSOA in the 83.7 - 142.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RE Kent PCN and England over the last 8 years, up to 2020. In CARE Kent PCN, the value was 53 in 2013 and 52 in 2020. In England, the value was 62 in 2013 and 55 in 20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CARE Kent PCN is similar to England.
Value type: Live births per 1,000 women aged 15-44.
Latest time period: 2020.
Source: Nomis, Office for National Statistics.
PCN average type: Mean.
PCN RAG method: Confidence interval (95%) - Byar's method.
Small area type: LSOA.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15</a:t>
            </a:r>
          </a:p>
        </p:txBody>
      </p:sp>
      <p:pic>
        <p:nvPicPr>
          <p:cNvPr id="4" name="Content 1" descr="The bar plot shows the percentage of people from each ethnic group from the 2011 Census for CARE Kent PCN compared to Kent and Medway ICS. In CARE Kent PCN, 94.5% of the population were from the White British ethnic group compared to 89.1% in Kent and Medway ICS. In CARE Kent PCN, 2.4% of the population were from the White other ethnic group compared to 3.8% in Kent and Medway ICS. In CARE Kent PCN, 1.3% of the population were from the Mixed ethnic group compared to 1.6% in Kent and Medway ICS. In CARE Kent PCN, 1.3% of the population were from the Asian ethnic group compared to 3.6% in Kent and Medway ICS. In CARE Kent PCN, 0.3% of the population were from the Black ethnic group compared to 1.4% in Kent and Medway ICS. In CARE Kent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in CARE Kent PCN compared to Kent and Medway ICS as reported in the 2011 Census. In CARE Kent PCN, 97.3% of the population spoke English as their main language compared to 95.2% in Kent and Medway ICS. In CARE Kent PCN, 0.4% of the population spoke Polish as their main language compared to 0.7% in Kent and Medway ICS. In CARE Kent PCN, 0.1% of the population spoke Latvian as their main language compared to 0.1% in Kent and Medway ICS. In CARE Kent PCN, 0.1% of the population spoke French as their main language compared to 0.2% in Kent and Medway ICS. In CARE Kent PCN, 0.1% of the population spoke Tagalog/Filipino as their main language compared to 0.1% in Kent and Medway ICS. In CARE Kent PCN, 0.1% of the population spoke Italian as their main language compared to 0.1% in Kent and Medway ICS. In CARE Kent PCN, 0.1% of the population spoke German as their main language compared to 0.1% in Kent and Medway ICS. In CARE Kent PCN, 0.1% of the population spoke Russian as their main language compared to 0.1% in Kent and Medway ICS. In CARE Kent PCN, 0.1% of the population spoke Slovak as their main language compared to 0.2% in Kent and Medway ICS. In CARE Kent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16</a:t>
            </a:r>
          </a:p>
        </p:txBody>
      </p:sp>
      <p:pic>
        <p:nvPicPr>
          <p:cNvPr id="4" name="Content 1" descr="The bar plot shows the percentage of people from each ethnic group excluding White British from the 2011 Census for CARE Kent PCN compared to Kent and Medway ICS. In CARE Kent PCN, 2.4% of the population were from the White other ethnic group compared to 3.8% in Kent and Medway ICS. In CARE Kent PCN, 1.3% of the population were from the Mixed ethnic group compared to 1.6% in Kent and Medway ICS. In CARE Kent PCN, 1.3% of the population were from the Asian ethnic group compared to 3.6% in Kent and Medway ICS. In CARE Kent PCN, 0.3% of the population were from the Black ethnic group compared to 1.4% in Kent and Medway ICS. In CARE Kent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excluding English) in CARE Kent PCN compared to Kent and Medway ICS as reported in the 2011 Census. In CARE Kent PCN, 0.4% of the population spoke Polish as their main language compared to 0.7% in Kent and Medway ICS. In CARE Kent PCN, 0.1% of the population spoke Latvian as their main language compared to 0.1% in Kent and Medway ICS. In CARE Kent PCN, 0.1% of the population spoke French as their main language compared to 0.2% in Kent and Medway ICS. In CARE Kent PCN, 0.1% of the population spoke Tagalog/Filipino as their main language compared to 0.1% in Kent and Medway ICS. In CARE Kent PCN, 0.1% of the population spoke Italian as their main language compared to 0.1% in Kent and Medway ICS. In CARE Kent PCN, 0.1% of the population spoke German as their main language compared to 0.1% in Kent and Medway ICS. In CARE Kent PCN, 0.1% of the population spoke Russian as their main language compared to 0.1% in Kent and Medway ICS. In CARE Kent PCN, 0.1% of the population spoke Slovak as their main language compared to 0.2% in Kent and Medway ICS. In CARE Kent PCN, 0.1% of the population spoke Turkish as their main language compared to 0.1% in Kent and Medway ICS. In CARE Kent PCN, 0.1%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17</a:t>
            </a:r>
          </a:p>
        </p:txBody>
      </p:sp>
      <p:pic>
        <p:nvPicPr>
          <p:cNvPr id="4" name="Content 1" descr="The bar plot shows the percentage of nursery and primary school pupils from each ethnic group for CARE Kent PCN compared to Kent and Medway ICS. In CARE Kent PCN, 88.2% of pupils were from the White British/Irish ethnic group compared to 76.3% in Kent and Medway ICS. In CARE Kent PCN, 3.8% of pupils were from the White other ethnic group compared to 7.8% in Kent and Medway ICS. In CARE Kent PCN, 5.1% of pupils were from the Mixed ethnic group compared to 6% in Kent and Medway ICS. In CARE Kent PCN, 1.4% of pupils were from the Asian ethnic group compared to 4.4% in Kent and Medway ICS. In CARE Kent PCN, 0.4% of pupils were from the Black ethnic group compared to 3.6% in Kent and Medway ICS. In CARE Kent PCN, 0.7% of pupils were from the Other ethnic group compared to 1% in Kent and Medway ICS. Source: GOV.UK. Department for Education. (2020). Schools, pupils and their characteristics: January 2020.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5" name="Content 2"/>
          <p:cNvSpPr>
            <a:spLocks noGrp="1"/>
          </p:cNvSpPr>
          <p:nvPr>
            <p:ph sz="half" idx="2" hasCustomPrompt="1"/>
          </p:nvPr>
        </p:nvSpPr>
        <p:spPr>
          <a:xfrm>
            <a:off x="4644008" y="1307560"/>
            <a:ext cx="3886819" cy="4894280"/>
          </a:xfrm>
        </p:spPr>
        <p:txBody>
          <a:bodyPr/>
          <a:lstStyle/>
          <a:p>
            <a:r>
              <a:t>English as first language: 
- 94.2% of pupils in CARE Kent.
- 86.9% of pupils in Kent and Medway. 
Other than English as first language: 
- 5.8% of pupils in CARE Kent.
- 13% of pupils in Kent and Medway.</a:t>
            </a:r>
          </a:p>
        </p:txBody>
      </p:sp>
      <p:sp>
        <p:nvSpPr>
          <p:cNvPr id="6" name="Text"/>
          <p:cNvSpPr>
            <a:spLocks noGrp="1"/>
          </p:cNvSpPr>
          <p:nvPr>
            <p:ph type="body" sz="quarter" idx="13"/>
          </p:nvPr>
        </p:nvSpPr>
        <p:spPr>
          <a:xfrm>
            <a:off x="576263" y="6381328"/>
            <a:ext cx="7954564" cy="293151"/>
          </a:xfrm>
        </p:spPr>
        <p:txBody>
          <a:bodyPr/>
          <a:lstStyle/>
          <a:p>
            <a:r>
              <a:t>School Census source: GOV.UK. Department for Education. (2020). Schools, pupils and their characteristics: January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18</a:t>
            </a:r>
          </a:p>
        </p:txBody>
      </p:sp>
      <p:pic>
        <p:nvPicPr>
          <p:cNvPr id="4" name="Content" descr="The map shows the distribution of the Index of Multiple Deprivation (IMD) 2019 by LSOA in CARE Kent PCN. In CARE Kent PCN, 0 (or 0%) of 30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1: CARE Kent</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3095913302"/>
              </p:ext>
            </p:extLst>
          </p:nvPr>
        </p:nvGraphicFramePr>
        <p:xfrm>
          <a:off x="395536" y="1124744"/>
          <a:ext cx="8229600" cy="52120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Job Seekers Allowance rate (16-64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Estimated smoking prevalence (QOF)</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Year 6: Prevalence of overweight (including obesity)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Admission episodes for alcohol-specific conditions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Total number of prescribed antibiotic items per STAR-PU</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Breast cancer screening coverage (females aged 50-70)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Cervical cancer screening coverage (females aged 25-49)</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Bowel cancer screening coverage (persons aged 60-74)</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Emergency hospital admissions for asthma (&lt; 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Hospital admissions as a result of self-harm (10-24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1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1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1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ED2FF">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19</a:t>
            </a:r>
          </a:p>
        </p:txBody>
      </p:sp>
      <p:pic>
        <p:nvPicPr>
          <p:cNvPr id="4" name="Content" descr="The stacked bar plot shows the Index of Multiple Deprivation (IMD 2019) for CARE Kent PCN, as well the 7 domains of deprivation which combine to create the IMD 2019. For overall deprivation (IMD 2019), 0% of LSOAs in CARE Kent PCN are in the most deprived 20% in England. For the Income Domain, 0% of LSOAs in CARE Kent PCN are in the most deprived 20% in England. For the Employment Domain, 10% of LSOAs in CARE Kent PCN are in the most deprived 20% in England. For the Education, Skills and Training Domain, 6.7% of LSOAs in CARE Kent PCN are in the most deprived 20% in England. For the Health Deprivation and Disability Domain, 0% of LSOAs in CARE Kent PCN are in the most deprived 20% in England. For the Crime Domain, 6.7% of LSOAs in CARE Kent PCN are in the most deprived 20% in England. For the Barriers to Housing and Services Domain, 16.7% of LSOAs in CARE Kent PCN are in the most deprived 20% in England. For the Living Environment Domain, 13.3% of LSOAs in CARE Kent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6"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Job Seekers Allowance rate (16-64 years)</a:t>
            </a:r>
          </a:p>
        </p:txBody>
      </p:sp>
      <p:sp>
        <p:nvSpPr>
          <p:cNvPr id="3" name="Slide Number"/>
          <p:cNvSpPr>
            <a:spLocks noGrp="1"/>
          </p:cNvSpPr>
          <p:nvPr>
            <p:ph type="body" sz="quarter" idx="10"/>
          </p:nvPr>
        </p:nvSpPr>
        <p:spPr>
          <a:xfrm>
            <a:off x="0" y="0"/>
            <a:ext cx="576263" cy="576263"/>
          </a:xfrm>
        </p:spPr>
        <p:txBody>
          <a:bodyPr/>
          <a:lstStyle/>
          <a:p>
            <a:r>
              <a:t>20</a:t>
            </a:r>
          </a:p>
        </p:txBody>
      </p:sp>
      <p:pic>
        <p:nvPicPr>
          <p:cNvPr id="4" name="lollipop_box" descr="The lollipop plot shows the indicator values for the PCN, peer group, HCP and ICS for April 2022 and compares these values to the England average. The value for England was 2.6. The value for CARE Kent PCN was 2.4, which is similar compared to England. The value for peer group was 2.6, which is similar compared to England. The value for East Kent HCP was 3.2, which is higher compared to England. The value for Kent and Medway ICS was 2.7,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CARE Kent PCN in April 2022. The value for England was 2.6. There are 23 LSOAs in the 0.2 - 2.6 value range. There are 4 LSOAs in the 2.6 - 4.8 value range. There are 3 LSOAs in the 4.8 - 7.6 value range. There are 0 LSOAs in the 7.6 - 12.8 value range. There are 0 LSOAs in the 12.8 - 21.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RE Kent PCN and England over the last 12 quarters, up to April 2022. In CARE Kent PCN, the value was 3.1 in July 2019 and 2.4 in April 2022. In England, the value was 4.7 in July 2019 and 2.6 in April 2022.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CARE Kent PCN is similar to England.
Value type: Rate per 1,000 residents aged 16-64.
Latest time period: Apr 2022.
Source: Nomis, Office for National Statistics.
PCN average type: Mean.
PCN RAG method: Confidence interval (95%) - Byar's method.
Small area type: LSOA.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21</a:t>
            </a:r>
          </a:p>
        </p:txBody>
      </p:sp>
      <p:pic>
        <p:nvPicPr>
          <p:cNvPr id="4" name="lollipop_box" descr="The lollipop plot shows the indicator values for the PCN, peer group, HCP and ICS for 2018. These values cannot be compared to the England average. The value for England was 10. The value for CARE Kent PCN was 10. The value for peer group was  9. The value for East Kent HCP was 10. The value for Kent and Medway ICS was  9.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CARE Kent PCN in 2018. The value for England was 10.  The value for Birchington North ward was 8. The value for Birchington South ward was 8. The value for Bradstowe ward was 9. The value for Little Stour and Ashstone ward was 13. The value for St Peters ward was 8. The value for Thanet Villages ward was 12. The value for Viking ward was 9. The value for Westgate-on-Sea ward was 10.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8" name="notes_box"/>
          <p:cNvSpPr>
            <a:spLocks noGrp="1"/>
          </p:cNvSpPr>
          <p:nvPr>
            <p:ph type="body" sz="quarter" idx="15"/>
          </p:nvPr>
        </p:nvSpPr>
        <p:spPr>
          <a:xfrm>
            <a:off x="3851920" y="4797152"/>
            <a:ext cx="5184576" cy="1944216"/>
          </a:xfrm>
        </p:spPr>
        <p:txBody>
          <a:bodyPr/>
          <a:lstStyle/>
          <a:p>
            <a:r>
              <a:t>CARE Kent PCN cannot be compared to England statistically.
Value type: Percentage households.
Latest time period: 2018.
Source: Public Health England. Fingertips. Indicator ID: 93280. Office for National Statistics, © Crown Copyright.
PCN average type: Mean.
PCN RAG method: None applied.
Small area type: Ward.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23</a:t>
            </a:r>
          </a:p>
        </p:txBody>
      </p:sp>
      <p:pic>
        <p:nvPicPr>
          <p:cNvPr id="4" name="Content 1" descr="The thematic map shows the male values for wards in CARE Kent PCN in 2015 - 19. The value for England was 80.  The value for Birchington North ward was 80, which is similar compared to England. The value for Birchington South ward was 80, which is similar compared to England. The value for Bradstowe ward was 83, which is similar compared to England. The value for Little Stour and Ashstone ward was 81, which is better compared to England. The value for St Peters ward was 78, which is similar compared to England. The value for Thanet Villages ward was 81, which is similar compared to England. The value for Viking ward was 82, which is better compared to England. The value for Westgate-on-Sea ward was 77, which is worse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sp>
        <p:nvSpPr>
          <p:cNvPr id="5" name="Text1"/>
          <p:cNvSpPr>
            <a:spLocks noGrp="1"/>
          </p:cNvSpPr>
          <p:nvPr>
            <p:ph type="body" sz="quarter" idx="13"/>
          </p:nvPr>
        </p:nvSpPr>
        <p:spPr>
          <a:xfrm>
            <a:off x="576263" y="5229200"/>
            <a:ext cx="3886819" cy="1445279"/>
          </a:xfrm>
        </p:spPr>
        <p:txBody>
          <a:bodyPr/>
          <a:lstStyle/>
          <a:p>
            <a:r>
              <a:t>The rate in CARE Kent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pic>
        <p:nvPicPr>
          <p:cNvPr id="6" name="Content 2" descr="The thematic map shows the female values for wards in CARE Kent PCN in 2015 - 19. The value for England was 83.  The value for Birchington North ward was 85, which is similar compared to England. The value for Birchington South ward was 83, which is similar compared to England. The value for Bradstowe ward was 90, which is better compared to England. The value for Little Stour and Ashstone ward was 84, which is similar compared to England. The value for St Peters ward was 84, which is similar compared to England. The value for Thanet Villages ward was 85, which is better compared to England. The value for Viking ward was 86, which is better compared to England. The value for Westgate-on-Sea ward was 80, which is worse compared to England.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7" name="Text2"/>
          <p:cNvSpPr>
            <a:spLocks noGrp="1"/>
          </p:cNvSpPr>
          <p:nvPr>
            <p:ph type="body" sz="quarter" idx="14"/>
          </p:nvPr>
        </p:nvSpPr>
        <p:spPr>
          <a:xfrm>
            <a:off x="4644008" y="5229200"/>
            <a:ext cx="3886819" cy="1445279"/>
          </a:xfrm>
        </p:spPr>
        <p:txBody>
          <a:bodyPr/>
          <a:lstStyle/>
          <a:p>
            <a:r>
              <a:t>The rate in CARE Kent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24</a:t>
            </a:r>
          </a:p>
        </p:txBody>
      </p:sp>
      <p:pic>
        <p:nvPicPr>
          <p:cNvPr id="4" name="lollipop_box" descr="The lollipop plot shows the indicator values for the PCN, peer group, HCP and ICS for 2020/21 and compares these values to the England average. The value for England was 16. The value for CARE Kent PCN was 14, which is lower compared to England. The value for peer group was 14, which is lower compared to England. The value for East Kent HCP was 17, which is higher compared to England. The value for Kent and Medway ICS was 16,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CARE Kent PCN in 2020/21 compared to England. The value for England was 16. The value for Ash Surgery was 13, which is lower compared to England. The value for Birchington Medical Centre was 13, which is lower compared to England. The value for Broadstairs Medical Practice was 15, which is similar compared to England. The value for Minster Surgery was 13, which is lower compared to England. The value for St Peter's Surgery was 11, which is lower compared to England. The value for Westgate Surgery was 16,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RE Kent PCN and England over the last 5 years, up to 2020/21. In CARE Kent PCN, the value was 15 in 2016/17 and 14 in 2020/21. In England, the value was 18 in 2016/17 and 16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CARE Kent PCN is lower than England.
Value type: Proportion - %.
Latest time period: 2020/21.
Source: Public Health England, Fingertips, Indicator ID: 91280.
PCN average type: Mean.
PCN RAG method: Confidence interval (99.8%) - Byar's method.
Small area type: Practice.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25</a:t>
            </a:r>
          </a:p>
        </p:txBody>
      </p:sp>
      <p:pic>
        <p:nvPicPr>
          <p:cNvPr id="4" name="lollipop_box" descr="The lollipop plot shows the indicator values for the PCN, peer group, HCP and ICS for 2017/18 - 19/20 and compares these values to the England average. The value for England was 35. The value for CARE Kent PCN was 32, which is similar compared to England. The value for peer group was 32, which is better compared to England. The value for East Kent HCP was 34, which is similar compared to England. The value for Kent and Medway ICS was 34,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CARE Kent PCN in 2017/18 - 19/20. The value for England was 35.  The value for Birchington North ward was 33. The value for Birchington South ward was 35. The value for Bradstowe ward was 30. The value for Little Stour and Ashstone ward was 29. The value for St Peters ward was 33. The value for Thanet Villages ward was 36. The value for Viking ward was 26. The value for Westgate-on-Sea ward was 35.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RE Kent PCN and England over the last 10 years, up to 2017/18 - 19/20. In CARE Kent PCN, the value was 31 in 2008/09 - 10/11 and 32 in 2017/18 - 19/20. In England, the value was 33 in 2008/09 - 10/11 and 35 in 2017/18 - 19/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CARE Kent PCN is similar to England.
Value type: Proportion - %.
Latest time period: 2017/18 - 19/20.
Source: Public Health England. Fingertips. Indicator ID: 93108. NHS Digital.
PCN average type: Mean.
PCN RAG method: Confidence interval (95%) - Wilson Score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26</a:t>
            </a:r>
          </a:p>
        </p:txBody>
      </p:sp>
      <p:pic>
        <p:nvPicPr>
          <p:cNvPr id="4" name="lollipop_box" descr="The lollipop plot shows the indicator values for the PCN, peer group, HCP and ICS for 2020/21 and compares these values to the England average. The value for England was 586. The value for CARE Kent PCN was 414, which is better compared to England. The value for peer group was 367, which is better compared to England. The value for East Kent HCP was 463, which is better compared to England. The value for Kent and Medway ICS was 416,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CARE Kent PCN in 2020/21. The value for England was 586.  The value for Birchington North ward was not compared to England. The value for Birchington South ward was 574, which is similar compared to England. The value for Bradstowe ward was 496, which is similar compared to England. The value for Little Stour and Ashstone ward was 211, which is better compared to England. The value for St Peters ward was 457, which is similar compared to England. The value for Thanet Villages ward was 400, which is similar compared to England. The value for Viking ward was 419, which is similar compared to England. The value for Westgate-on-Sea ward was 555,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CARE Kent PCN and England over the last 5 years, up to 2020/21. In CARE Kent PCN, the value was 337 in 2016/17 and 414 in 2020/21. In England, the value was 563 in 2016/17 and 586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CARE Kent PCN is better than England.
Value type: Directly standardised rate per 100,000.
Latest time period: 2020/21.
Source: Hospital Episode Statistics (HES), NHS Digital.
PCN average type: Mean.
PCN RAG method: Confidence interval (95%) - Dobson's method.
Small area type: LSOA.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27</a:t>
            </a:r>
          </a:p>
        </p:txBody>
      </p:sp>
      <p:pic>
        <p:nvPicPr>
          <p:cNvPr id="4" name="lollipop_box" descr="The lollipop plot shows the indicator values for the PCN, peer group, HCP and ICS for 2021 Q4 and compares these values to the England average. The value for England was 0.23. The value for CARE Kent PCN was 0.22, which is lower compared to England. The value for peer group was 0.27, which is higher compared to England. The value for East Kent HCP was 0.25,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CARE Kent PCN in 2021 Q4 compared to England. The value for England was 0.23. The value for Ash Surgery was 0.21, which is lower compared to England. The value for Birchington Medical Centre was 0.22, which is similar compared to England. The value for Broadstairs Medical Practice was 0.18, which is lower compared to England. The value for Minster Surgery was 0.26, which is higher compared to England. The value for St Peter's Surgery was 0.20, which is lower compared to England. The value for Westgate Surgery was 0.28, which is high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RE Kent PCN and England over the last 5 quarters, up to 2021 Q4. In CARE Kent PCN, the value was 0.17 in 2020 Q4 and 0.22 in 2021 Q4. In England, the value was 0.18 in 2020 Q4 and 0.23 in 2021 Q4.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CARE Kent PCN is lower than England.
Value type: Indirectly standardised ratio.
Latest time period: 2021 Q4.
Source: Public Health England, Fingertips, Indicator ID: 91900. © Crown Copyright.
PCN average type: Median.
PCN RAG method: England plus/minus 5%.
Small area type: Practice.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28</a:t>
            </a:r>
          </a:p>
        </p:txBody>
      </p:sp>
      <p:pic>
        <p:nvPicPr>
          <p:cNvPr id="4" name="lollipop_box" descr="The lollipop plot shows the indicator values for the PCN, peer group, HCP and ICS for 2020/21 and compares these values to the England average. The value for England was 61. The value for CARE Kent PCN was 72, which is better compared to England. The value for peer group was 67, which is better compared to England. The value for East Kent HCP was 64, which is better compared to England. The value for Kent and Medway ICS was 63,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CARE Kent PCN in 2020/21 compared to England. The value for England was 61. The value for Ash Surgery was 69, which is better compared to England. The value for Birchington Medical Centre was 76, which is better compared to England. The value for Broadstairs Medical Practice was 69, which is better compared to England. The value for Minster Surgery was 75, which is better compared to England. The value for St Peter's Surgery was 71, which is better compared to England. The value for Westgate Surgery was 72,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RE Kent PCN and England over the last 5 years, up to 2020/21. In CARE Kent PCN, the value was 78 in 2016/17 and 72 in 2020/21. In England, the value was 72 in 2016/17 and 61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CARE Kent PCN is better than England.
Value type: Proportion - %.
Latest time period: 2020/21.
Source: Public Health England. Fingertips. Indicator ID: 91339.
PCN average type: Mean.
PCN RAG method: Confidence interval (99.8%) - Wilson Score method.
Small area type: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2: CARE Kent</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3699306368"/>
              </p:ext>
            </p:extLst>
          </p:nvPr>
        </p:nvGraphicFramePr>
        <p:xfrm>
          <a:off x="395536" y="1124744"/>
          <a:ext cx="8229600" cy="38404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Premature mortality from all causes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CVD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Osteoporosis prevalence 50+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Hip fracture adm 65+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29</a:t>
            </a:r>
          </a:p>
        </p:txBody>
      </p:sp>
      <p:pic>
        <p:nvPicPr>
          <p:cNvPr id="4" name="lollipop_box" descr="The lollipop plot shows the indicator values for the PCN, peer group, HCP and ICS for 2020/21 and compares these values to the England average. The value for England was 69. The value for CARE Kent PCN was 78, which is better compared to England. The value for peer group was 75, which is better compared to England. The value for East Kent HCP was 71, which is better compared to England. The value for Kent and Medway ICS was 72,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CARE Kent PCN in 2020/21 compared to England. The value for England was 69. The value for Ash Surgery was 78, which is better compared to England. The value for Birchington Medical Centre was 79, which is better compared to England. The value for Broadstairs Medical Practice was 71, which is similar compared to England. The value for Minster Surgery was 78, which is better compared to England. The value for St Peter's Surgery was 82, which is better compared to England. The value for Westgate Surgery was 80,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RE Kent PCN and England over the last 5 years, up to 2020/21. In CARE Kent PCN, the value was 78 in 2016/17 and 78 in 2020/21. In England, the value was 70 in 2016/17 and 69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CARE Kent PCN is better than England.
Value type: Proportion - %.
Latest time period: 2020/21.
Source: Public Health England. Fingertips. Indicator ID: 93725.
PCN average type: Mean.
PCN RAG method: Confidence interval (99.8%) - Wilson Score method.
Small area type: Practice.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30</a:t>
            </a:r>
          </a:p>
        </p:txBody>
      </p:sp>
      <p:pic>
        <p:nvPicPr>
          <p:cNvPr id="4" name="lollipop_box" descr="The lollipop plot shows the indicator values for the PCN, peer group, HCP and ICS for 2020/21 and compares these values to the England average. The value for England was 67. The value for CARE Kent PCN was 71, which is better compared to England. The value for peer group was 72, which is better compared to England. The value for East Kent HCP was 69, which is better compared to England. The value for Kent and Medway ICS was 69,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CARE Kent PCN in 2020/21 compared to England. The value for England was 67. The value for Ash Surgery was 71, which is similar compared to England. The value for Birchington Medical Centre was 71, which is better compared to England. The value for Broadstairs Medical Practice was 67, which is similar compared to England. The value for Minster Surgery was 72, which is better compared to England. The value for St Peter's Surgery was 74, which is better compared to England. The value for Westgate Surgery was 71,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RE Kent PCN and England over the last 5 years, up to 2020/21. In CARE Kent PCN, the value was 63 in 2016/17 and 71 in 2020/21. In England, the value was 59 in 2016/17 and 67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CARE Kent PCN is better than England.
Value type: Proportion - %.
Latest time period: 2020/21.
Source: Public Health England. Fingertips. Indicator ID: 92600.
PCN average type: Mean.
PCN RAG method: Confidence interval (99.8%) - Wilson Score method.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_number"/>
          <p:cNvSpPr>
            <a:spLocks noGrp="1"/>
          </p:cNvSpPr>
          <p:nvPr>
            <p:ph type="body" sz="quarter" idx="10"/>
          </p:nvPr>
        </p:nvSpPr>
        <p:spPr>
          <a:xfrm>
            <a:off x="0" y="0"/>
            <a:ext cx="576263" cy="576263"/>
          </a:xfrm>
        </p:spPr>
        <p:txBody>
          <a:bodyPr/>
          <a:lstStyle/>
          <a:p>
            <a:r>
              <a:t>32</a:t>
            </a:r>
          </a:p>
        </p:txBody>
      </p:sp>
      <p:pic>
        <p:nvPicPr>
          <p:cNvPr id="4" name="lollipop_box" descr="The lollipop plot shows the indicator values for the PCN, peer group, HCP and ICS for 2020/21 and compares these values to the England average. The value for England was 274. The value for CARE Kent PCN was 294, which is similar compared to England. The value for peer group was 270, which is similar compared to England. The value for East Kent HCP was 308, which is worse compared to England. The value for Kent and Medway ICS was 304,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CARE Kent PCN in 2020/21. The value for England was 274.  The value for Birchington North ward was 299, which is similar compared to England. The value for Birchington South ward was 218, which is similar compared to England. The value for Bradstowe ward was 312, which is similar compared to England. The value for Little Stour and Ashstone ward was 243, which is similar compared to England. The value for St Peters ward was 317, which is similar compared to England. The value for Thanet Villages ward was 322, which is similar compared to England. The value for Viking ward was 311, which is similar compared to England. The value for Westgate-on-Sea ward was 306,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CARE Kent PCN and England over the last 5 years, up to 2020/21. In CARE Kent PCN, the value was 478 in 2016/17 and 294 in 2020/21. In England, the value was 602 in 2016/17 and 274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CARE Kent PCN is similar to England.
Value type: Crude rate per 1,000.
Latest time period: 2020/21.
Source: Hospital Episode Statistics (HES).
PCN average type: Mean.
PCN RAG method: Confidence interval (95%) - Byar's method.
Small area type: LSOA.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at time of booking</a:t>
            </a:r>
          </a:p>
        </p:txBody>
      </p:sp>
      <p:sp>
        <p:nvSpPr>
          <p:cNvPr id="3" name="Slide Number"/>
          <p:cNvSpPr>
            <a:spLocks noGrp="1"/>
          </p:cNvSpPr>
          <p:nvPr>
            <p:ph type="body" sz="quarter" idx="10"/>
          </p:nvPr>
        </p:nvSpPr>
        <p:spPr>
          <a:xfrm>
            <a:off x="0" y="0"/>
            <a:ext cx="576263" cy="576263"/>
          </a:xfrm>
        </p:spPr>
        <p:txBody>
          <a:bodyPr/>
          <a:lstStyle/>
          <a:p>
            <a:r>
              <a:t>33</a:t>
            </a:r>
          </a:p>
        </p:txBody>
      </p:sp>
      <p:pic>
        <p:nvPicPr>
          <p:cNvPr id="4" name="barplot_box" descr="The bar plot shows the values for all maternity teams in East Kent HCP in 2020/21 in descending order. The value for Bluebirds maternity team was 18.7. The value for Thanet maternity team was 18.1. The value for Canterbury maternity team was 14.9. The value for Folkestone maternity team was 14.2. The value for Ashford maternity team was 13.5. The value for Coastal maternity team was 12.4. "/>
          <p:cNvPicPr>
            <a:picLocks noGrp="1"/>
          </p:cNvPicPr>
          <p:nvPr>
            <p:ph sz="quarter" idx="16"/>
          </p:nvPr>
        </p:nvPicPr>
        <p:blipFill>
          <a:blip r:embed="rId2" cstate="print"/>
          <a:stretch>
            <a:fillRect/>
          </a:stretch>
        </p:blipFill>
        <p:spPr>
          <a:xfrm>
            <a:off x="179512" y="1328911"/>
            <a:ext cx="3526082" cy="4908401"/>
          </a:xfrm>
          <a:prstGeom prst="rect">
            <a:avLst/>
          </a:prstGeom>
        </p:spPr>
      </p:pic>
      <p:pic>
        <p:nvPicPr>
          <p:cNvPr id="5" name="lollipop_box" descr="The lollipop plot shows the indicator values for Kent and Medway ICS and each of the HCPs for 2020/21. The value for Kent and Medway ICS was 12.6. The value for Dartford, Gravesham and Swanley HCP was 10.7. The value for East Kent HCP was 15.3. The value for Medway and Swale HCP was 15.1. The value for West Kent HCP was 8.7. "/>
          <p:cNvPicPr>
            <a:picLocks noGrp="1"/>
          </p:cNvPicPr>
          <p:nvPr>
            <p:ph sz="quarter" idx="13"/>
          </p:nvPr>
        </p:nvPicPr>
        <p:blipFill>
          <a:blip r:embed="rId3" cstate="print"/>
          <a:stretch>
            <a:fillRect/>
          </a:stretch>
        </p:blipFill>
        <p:spPr>
          <a:xfrm>
            <a:off x="4355976" y="1344495"/>
            <a:ext cx="4032448" cy="2999659"/>
          </a:xfrm>
          <a:prstGeom prst="rect">
            <a:avLst/>
          </a:prstGeom>
        </p:spPr>
      </p:pic>
      <p:sp>
        <p:nvSpPr>
          <p:cNvPr id="6" name="notes_box"/>
          <p:cNvSpPr>
            <a:spLocks noGrp="1"/>
          </p:cNvSpPr>
          <p:nvPr>
            <p:ph type="body" sz="quarter" idx="15"/>
          </p:nvPr>
        </p:nvSpPr>
        <p:spPr>
          <a:xfrm>
            <a:off x="3851920" y="4797152"/>
            <a:ext cx="5184576" cy="1944216"/>
          </a:xfrm>
        </p:spPr>
        <p:txBody>
          <a:bodyPr/>
          <a:lstStyle/>
          <a:p>
            <a:r>
              <a:t>England level data is currently unavailable, as it is derived from SNOMED codes and is still being developed by NHS Digital.
East Kent HCP cannot be compared to England statistically.
Value type: Proportion - %.
Latest time period: 2020/21.
Source: Unofficial data from smoking in pregnancy midwives.
HCP average type: Mean.
HCP RAG method: None applied.
Small area type: Maternity team.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34</a:t>
            </a:r>
          </a:p>
        </p:txBody>
      </p:sp>
      <p:pic>
        <p:nvPicPr>
          <p:cNvPr id="4" name="lollipop_box" descr="The lollipop plot shows the indicator values for the PCN, peer group, HCP and ICS for 2018/19 - 20/21 and compares these values to the England average. The value for England was 138. The value for CARE Kent PCN was 165, which is similar compared to England. The value for peer group was 109, which is better compared to England. The value for East Kent HCP was 141, which is similar compared to England. The value for Kent and Medway ICS was 118,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CARE Kent PCN in 2018/19 - 20/21. The value for England was 138.  The value for Birchington North ward was not compared to England. The value for Birchington South ward was not compared to England. The value for Bradstowe ward was not compared to England. The value for Little Stour and Ashstone ward was 230, which is similar compared to England. The value for St Peters ward was not compared to England. The value for Thanet Villages ward was 222, which is similar compared to England. The value for Viking ward was 232, which is similar compared to England. The value for Westgate-on-Sea ward was 218,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CARE Kent PCN and England over the last 5 years, up to 2018/19 - 20/21. In CARE Kent PCN, the value was 166 in 2014/15 - 16/17 and 165 in 2018/19 - 20/21. In England, the value was 207 in 2014/15 - 16/17 and 138 in 2018/19 - 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CARE Kent PCN is similar to England.
Value type: Crude rate per 100,000.
Latest time period: 2018/19 - 20/21.
Source: Hospital Episode Statistics (HES), NHS Digital.
PCN average type: Mean.
PCN RAG method: Confidence interval (95%) - Byar's method.
Small area type: LSOA to PCN.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35</a:t>
            </a:r>
          </a:p>
        </p:txBody>
      </p:sp>
      <p:pic>
        <p:nvPicPr>
          <p:cNvPr id="4" name="lollipop_box" descr="The lollipop plot shows the indicator values for the PCN, peer group, HCP and ICS for 2020/21 and compares these values to the England average. The value for England was 422. The value for CARE Kent PCN was 715, which is worse compared to England. The value for peer group was 462, which is similar compared to England. The value for East Kent HCP was 536, which is worse compared to England. The value for Kent and Medway ICS was 503,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CARE Kent PCN in 2020/21. The value for England was 422.  The value for Birchington North ward was not compared to England. The value for Birchington South ward was not compared to England. The value for Bradstowe ward was not compared to England. The value for Little Stour and Ashstone ward was not compared to England. The value for St Peters ward was 1006, which is worse compared to England. The value for Thanet Villages ward was not compared to England. The value for Viking ward was not compared to England. The value for Westgate-on-Sea ward was 1318, which is worse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CARE Kent PCN and England over the last 5 years, up to 2020/21. In CARE Kent PCN, the value was 162 in 2016/17 and 715 in 2020/21. In England, the value was 407 in 2016/17 and 422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CARE Kent PCN is worse than England.
Value type: Age standardised rate - per 100,000.
Latest time period: 2020/21.
Source: Hospital Episode Statistics (HES), NHS Digital.
PCN average type: Mean.
PCN RAG method: Confidence interval (95%) - Dobson's method.
Small area type: LSOA to PCN.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37</a:t>
            </a:r>
          </a:p>
        </p:txBody>
      </p:sp>
      <p:pic>
        <p:nvPicPr>
          <p:cNvPr id="4" name="Content" descr="The scatter plot shows the values for practices in CARE Kent PCN for several indicators. Indicator 1. CHD (all ages). In 2020/21, the value for CARE Kent PCN was 4.1 and the value for England was 3.0. The value for Ash Surgery was 3.6, which is similar compared to England. The value for Birchington Medical Centre was 5.6, which is higher compared to England. The value for Broadstairs Medical Practice was 3.1, which is similar compared to England. The value for Minster Surgery was 3.9, which is higher compared to England. The value for St Peter's Surgery was 4.3, which is higher compared to England. The value for Westgate Surgery was 4.1, which is higher compared to England.   Indicator 2. Stroke (all ages). In 2020/21, the value for CARE Kent PCN was 2.6 and the value for England was 1.8. The value for Ash Surgery was 2.1, which is similar compared to England. The value for Birchington Medical Centre was 3.6, which is higher compared to England. The value for Broadstairs Medical Practice was 1.9, which is similar compared to England. The value for Minster Surgery was 2.6, which is higher compared to England. The value for St Peter's Surgery was 2.6, which is higher compared to England. The value for Westgate Surgery was 2.6, which is higher compared to England.   Indicator 3. PAD (all ages). In 2020/21, the value for CARE Kent PCN was 0.9 and the value for England was 0.6. The value for Ash Surgery was 0.7, which is similar compared to England. The value for Birchington Medical Centre was 1.5, which is higher compared to England. The value for Broadstairs Medical Practice was 0.6, which is similar compared to England. The value for Minster Surgery was 0.7, which is similar compared to England. The value for St Peter's Surgery was 0.8, which is similar compared to England. The value for Westgate Surgery was 1.0, which is higher compared to England.   Indicator 4. Heart failure (all ages). In 2020/21, the value for CARE Kent PCN was 1.1 and the value for England was 0.9. The value for Ash Surgery was 0.7, which is similar compared to England. The value for Birchington Medical Centre was 1.5, which is higher compared to England. The value for Broadstairs Medical Practice was 0.6, which is similar compared to England. The value for Minster Surgery was 1.1, which is similar compared to England. The value for St Peter's Surgery was 1.2, which is similar compared to England. The value for Westgate Surgery was 1.2, which is similar compared to England.   Indicator 5. Atrial fibrillation (all ages). In 2020/21, the value for CARE Kent PCN was 3.5 and the value for England was 2.0. The value for Ash Surgery was 3.3, which is higher compared to England. The value for Birchington Medical Centre was 5.0, which is higher compared to England. The value for Broadstairs Medical Practice was 2.7, which is higher compared to England. The value for Minster Surgery was 3.3, which is higher compared to England. The value for St Peter's Surgery was 3.3, which is higher compared to England. The value for Westgate Surgery was 3.1, which is higher compared to England.   Indicator 6. Hypertension (all ages). In 2020/21, the value for CARE Kent PCN was 20.6 and the value for England was 13.9. The value for Ash Surgery was 20.9, which is higher compared to England. The value for Birchington Medical Centre was 24.5, which is higher compared to England. The value for Broadstairs Medical Practice was 17.9, which is higher compared to England. The value for Minster Surgery was 21.3, which is higher compared to England. The value for St Peter's Surgery was 21.1, which is higher compared to England. The value for Westgate Surgery was 18.5, which is higher compared to England.   Indicator 7. Smoking (15+). In 2020/21, the value for CARE Kent PCN was 13.9 and the value for England was 15.9. The value for Ash Surgery was 12.6, which is lower compared to England. The value for Birchington Medical Centre was 13.4, which is lower compared to England. The value for Broadstairs Medical Practice was 15.1, which is similar compared to England. The value for Minster Surgery was 13.2, which is lower compared to England. The value for St Peter's Surgery was 11.4, which is lower compared to England. The value for Westgate Surgery was 15.7,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273; 212; 92590; 262; 280; 219; 91280</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38</a:t>
            </a:r>
          </a:p>
        </p:txBody>
      </p:sp>
      <p:pic>
        <p:nvPicPr>
          <p:cNvPr id="4" name="Content" descr="The scatter plot shows the values for practices in CARE Kent PCN for several indicators. Indicator 1. Cancer (all ages). In 2020/21, the value for CARE Kent PCN was 5.5 and the value for England was 3.2. The value for Ash Surgery was 6.6, which is higher compared to England. The value for Birchington Medical Centre was 6.4, which is higher compared to England. The value for Broadstairs Medical Practice was 4.2, which is higher compared to England. The value for Minster Surgery was 5.7, which is higher compared to England. The value for St Peter's Surgery was 5.6, which is higher compared to England. The value for Westgate Surgery was 5.1, which is higher compared to England.   Indicator 2. Diabetes (17+). In 2020/21, the value for CARE Kent PCN was 8.4 and the value for England was 7.1. The value for Ash Surgery was 8.2, which is similar compared to England. The value for Birchington Medical Centre was 9.6, which is higher compared to England. The value for Broadstairs Medical Practice was 7.7, which is similar compared to England. The value for Minster Surgery was 8.2, which is higher compared to England. The value for St Peter's Surgery was 8.5, which is higher compared to England. The value for Westgate Surgery was 7.9, which is similar compared to England.   Indicator 3. COPD (all ages). In 2020/21, the value for CARE Kent PCN was 3.2 and the value for England was 1.9. The value for Ash Surgery was 2.4, which is similar compared to England. The value for Birchington Medical Centre was 4.0, which is higher compared to England. The value for Broadstairs Medical Practice was 2.5, which is higher compared to England. The value for Minster Surgery was 3.0, which is higher compared to England. The value for St Peter's Surgery was 2.7, which is higher compared to England. The value for Westgate Surgery was 3.9, which is high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276; 241; 253</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Content"/>
          <p:cNvSpPr>
            <a:spLocks noGrp="1"/>
          </p:cNvSpPr>
          <p:nvPr>
            <p:ph idx="1"/>
          </p:nvPr>
        </p:nvSpPr>
        <p:spPr>
          <a:xfrm>
            <a:off x="395536" y="1124744"/>
            <a:ext cx="8352928" cy="936104"/>
          </a:xfrm>
        </p:spPr>
        <p:txBody>
          <a:bodyPr/>
          <a:lstStyle/>
          <a:p>
            <a:r>
              <a:t>If you have any questions or would like further information about these profiles, please contact either:</a:t>
            </a:r>
          </a:p>
        </p:txBody>
      </p:sp>
      <p:sp>
        <p:nvSpPr>
          <p:cNvPr id="5" name="Contact1"/>
          <p:cNvSpPr>
            <a:spLocks noGrp="1"/>
          </p:cNvSpPr>
          <p:nvPr>
            <p:ph sz="quarter" idx="12"/>
          </p:nvPr>
        </p:nvSpPr>
        <p:spPr>
          <a:xfrm>
            <a:off x="379488" y="2348880"/>
            <a:ext cx="4023296" cy="4081483"/>
          </a:xfrm>
        </p:spPr>
        <p:txBody>
          <a:bodyPr/>
          <a:lstStyle/>
          <a:p>
            <a:r>
              <a:t>Dr Natalie Goldring
Senior Public Health Intelligence Manager
Public Health
Medway Council
natalie.goldring@medway.gov.uk
01634 337271</a:t>
            </a:r>
          </a:p>
        </p:txBody>
      </p:sp>
      <p:sp>
        <p:nvSpPr>
          <p:cNvPr id="6" name="Contact2"/>
          <p:cNvSpPr>
            <a:spLocks noGrp="1"/>
          </p:cNvSpPr>
          <p:nvPr>
            <p:ph sz="quarter" idx="13"/>
          </p:nvPr>
        </p:nvSpPr>
        <p:spPr>
          <a:xfrm>
            <a:off x="4725168" y="2348880"/>
            <a:ext cx="4023296" cy="4081483"/>
          </a:xfrm>
        </p:spPr>
        <p:txBody>
          <a:bodyPr/>
          <a:lstStyle/>
          <a:p>
            <a:r>
              <a:t>Mark Chambers
Head of Health Intelligence
Kent Public Health Observatory
Kent County Council
mark.chambers@kent.gov.uk
03000 422 794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39</a:t>
            </a:r>
          </a:p>
        </p:txBody>
      </p:sp>
      <p:pic>
        <p:nvPicPr>
          <p:cNvPr id="4" name="Content" descr="The scatter plot shows the values for practices in CARE Kent PCN for several indicators. Indicator 1. Serious Mental Illness (all ages). In 2020/21, the value for CARE Kent PCN was 0.9 and the value for England was 0.9. The value for Ash Surgery was 0.7, which is similar compared to England. The value for Birchington Medical Centre was 0.9, which is similar compared to England. The value for Broadstairs Medical Practice was 0.8, which is similar compared to England. The value for Minster Surgery was 0.6, which is lower compared to England. The value for St Peter's Surgery was 0.7, which is similar compared to England. The value for Westgate Surgery was 1.4, which is higher compared to England.   Indicator 2. Depression (aged 18+). In 2020/21, the value for CARE Kent PCN was 14.5 and the value for England was 12.3. The value for Ash Surgery was 11.0, which is similar compared to England. The value for Birchington Medical Centre was 12.8, which is similar compared to England. The value for Broadstairs Medical Practice was 9.9, which is lower compared to England. The value for Minster Surgery was 17.1, which is higher compared to England. The value for St Peter's Surgery was 16.0, which is higher compared to England. The value for Westgate Surgery was 17.9, which is higher compared to England.   Indicator 3. Dementia (all ages). In 2020/21, the value for CARE Kent PCN was 0.9 and the value for England was 0.7. The value for Ash Surgery was 0.9, which is similar compared to England. The value for Birchington Medical Centre was 1.2, which is higher compared to England. The value for Broadstairs Medical Practice was 0.4, which is lower compared to England. The value for Minster Surgery was 0.4, which is lower compared to England. The value for St Peter's Surgery was 0.8, which is similar compared to England. The value for Westgate Surgery was 1.3, which is high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90581; 848; 247</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40</a:t>
            </a:r>
          </a:p>
        </p:txBody>
      </p:sp>
      <p:pic>
        <p:nvPicPr>
          <p:cNvPr id="4" name="lollipop_box" descr="The lollipop plot shows the indicator values for the PCN, peer group, HCP and ICS for 2015 - 19 and compares these values to the England average. The value for England was 100. The value for CARE Kent PCN was  93, which is better compared to England. The value for peer group was  88, which is better compared to England. The value for East Kent HCP was 102, which is worse compared to England. The value for Kent and Medway ICS was  98,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CARE Kent PCN in 2015 - 19. The value for England was 100.  The value for Birchington North ward was 87. The value for Birchington South ward was 103. The value for Bradstowe ward was 61. The value for Little Stour and Ashstone ward was 89. The value for St Peters ward was 97. The value for Thanet Villages ward was 87. The value for Viking ward was 77. The value for Westgate-on-Sea ward was 133.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a:t>
            </a:r>
          </a:p>
        </p:txBody>
      </p:sp>
      <p:sp>
        <p:nvSpPr>
          <p:cNvPr id="8" name="notes_box"/>
          <p:cNvSpPr>
            <a:spLocks noGrp="1"/>
          </p:cNvSpPr>
          <p:nvPr>
            <p:ph type="body" sz="quarter" idx="15"/>
          </p:nvPr>
        </p:nvSpPr>
        <p:spPr>
          <a:xfrm>
            <a:off x="3851920" y="4797152"/>
            <a:ext cx="5184576" cy="1944216"/>
          </a:xfrm>
        </p:spPr>
        <p:txBody>
          <a:bodyPr/>
          <a:lstStyle/>
          <a:p>
            <a:r>
              <a:t>The rate in CARE Kent PCN is better than England.
Value type: Age-standardised mortality ratio.
Latest time period: 2015 - 19.
Source: Public Health England. Fingertips. Indicator ID: 93252. Office for National Statistics, © Crown Copyright.
PCN average type: Mean.
PCN RAG method: Confidence interval (95%) - Byar's method.
Small area type: Ward.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pic>
        <p:nvPicPr>
          <p:cNvPr id="4" name="Content 1" descr="The thematic map shows the cancer values for wards in CARE Kent PCN in 2015 - 19. The value for England was 100.  The value for Birchington North ward was 121. The value for Birchington South ward was 103. The value for Bradstowe ward was 71. The value for Little Stour and Ashstone ward was 91. The value for St Peters ward was 102. The value for Thanet Villages ward was 99. The value for Viking ward was 71. The value for Westgate-on-Sea ward was 116.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cardiovascular disease values for wards in CARE Kent PCN in 2015 - 19. The value for England was 100.  The value for Birchington North ward was 121. The value for Birchington South ward was 103. The value for Bradstowe ward was 71. The value for Little Stour and Ashstone ward was 91. The value for St Peters ward was 102. The value for Thanet Villages ward was 99. The value for Viking ward was 71. The value for Westgate-on-Sea ward was 116.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CARE Kent PCN is similar to England.
Value type: Age-standardised mortality ratio.
Latest time period: 2015 - 19.
Source: Public Health England. Fingertips. Indicator ID: 93254. Office for National Statistics, © Crown Copyright.
PCN average type: Mean.
PCN RAG method: Confidence interval (95%) - Byar's method.
Small area type: Ward.</a:t>
            </a:r>
          </a:p>
        </p:txBody>
      </p:sp>
      <p:sp>
        <p:nvSpPr>
          <p:cNvPr id="7" name="Text2"/>
          <p:cNvSpPr>
            <a:spLocks noGrp="1"/>
          </p:cNvSpPr>
          <p:nvPr>
            <p:ph type="body" sz="quarter" idx="14"/>
          </p:nvPr>
        </p:nvSpPr>
        <p:spPr>
          <a:xfrm>
            <a:off x="4644008" y="5229200"/>
            <a:ext cx="3886819" cy="1445279"/>
          </a:xfrm>
        </p:spPr>
        <p:txBody>
          <a:bodyPr/>
          <a:lstStyle/>
          <a:p>
            <a:r>
              <a:t>The rate in CARE Kent PCN is better than England.
Value type: Age-standardised mortality ratio.
Latest time period: 2015 - 19.
Source: Public Health England. Fingertips. Indicator ID: 93256. Office for National Statistics, © Crown Copyright..
PCN average type: Mean.
PCN RAG method: Confidence interval (95%) - Byar's method.
Small area type: Ward.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43</a:t>
            </a:r>
          </a:p>
        </p:txBody>
      </p:sp>
      <p:pic>
        <p:nvPicPr>
          <p:cNvPr id="4" name="Content 1" descr="The practice bubble map shows the osteoporosis prevalence values for GP practices in CARE Kent PCN in 2020/21 compared to England. The value for England was 0.8. The value for Ash Surgery was 0.4, which is similar compared to England. The value for Birchington Medical Centre was 0.6, which is similar compared to England. The value for Broadstairs Medical Practice was 0.5, which is similar compared to England. The value for Minster Surgery was 0.2, which is lower compared to England. The value for St Peter's Surgery was 1.3, which is higher compared to England. The value for Westgate Surgery was 0.7, which is simila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hip fracture admissions values for wards in CARE Kent PCN in 2015/16 - 19/20. The value for England was 100.  The value for Birchington North ward was 89. The value for Birchington South ward was 97. The value for Bradstowe ward was 56. The value for Little Stour and Ashstone ward was 83. The value for St Peters ward was 87. The value for Thanet Villages ward was 80. The value for Viking ward was 84. The value for Westgate-on-Sea ward was 103.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CARE Kent PCN is similar to England.
Value type: Prevalence (%).
Latest time period: 2020/21.
Source: Public Health England. Fingertips. Indicator ID: 90443.
PCN average type: Mean.
PCN RAG method: Confidence interval (99.8%) - Wilson Score method.
Small area type: Practice.</a:t>
            </a:r>
          </a:p>
        </p:txBody>
      </p:sp>
      <p:sp>
        <p:nvSpPr>
          <p:cNvPr id="7" name="Text2"/>
          <p:cNvSpPr>
            <a:spLocks noGrp="1"/>
          </p:cNvSpPr>
          <p:nvPr>
            <p:ph type="body" sz="quarter" idx="14"/>
          </p:nvPr>
        </p:nvSpPr>
        <p:spPr>
          <a:xfrm>
            <a:off x="4644008" y="5229200"/>
            <a:ext cx="3886819" cy="1445279"/>
          </a:xfrm>
        </p:spPr>
        <p:txBody>
          <a:bodyPr/>
          <a:lstStyle/>
          <a:p>
            <a:r>
              <a:t>The rate in CARE Kent PCN is better than England.
Value type: Age-standardised admission ratio.
Latest time period: 2015/16 - 19/20.
Source: Public Health England. Fingertips. Indicator ID: 93241..
PCN average type: Median.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41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pic>
        <p:nvPicPr>
          <p:cNvPr id="4" name="Content" descr="CARE Kent PCN is in East Kent HCP. The PCN is in the local authority districts of Dover and Thanet. The PCN covers the following wards: Little Stour and Ashstone, Birchington North, Birchington South, Bradstowe, Cliffsend and Pegwell, St Peters, Thanet Villages, Viking, Westbrook, and Westgate-on-Sea."/>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pic>
        <p:nvPicPr>
          <p:cNvPr id="4" name="Content" descr="There are 6 GP practices in CARE Kent PCN: Ash Surgery, Birchington Medical Centre, Broadstairs Medical Practice, Minster Surgery, St Peter's Surgery, and Westgate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Content"/>
          <p:cNvSpPr>
            <a:spLocks noGrp="1"/>
          </p:cNvSpPr>
          <p:nvPr>
            <p:ph idx="1"/>
          </p:nvPr>
        </p:nvSpPr>
        <p:spPr>
          <a:xfrm>
            <a:off x="395536" y="1124744"/>
            <a:ext cx="8352928" cy="5112568"/>
          </a:xfrm>
        </p:spPr>
        <p:txBody>
          <a:bodyPr/>
          <a:lstStyle/>
          <a:p>
            <a:r>
              <a:t>Data at several small area levels has been used as building blocks to calculate the PCN values: Lower layer Super Output Area (LSOA), ward, general practice and school.
LSOAs have a defined geographical boundary. On average the population is about 1,700 people so they can be thought of as representing a neighbourhood. There are 1,065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stp-theme</Template>
  <TotalTime>689</TotalTime>
  <Words>3391</Words>
  <Application>Microsoft Office PowerPoint</Application>
  <PresentationFormat>On-screen Show (4:3)</PresentationFormat>
  <Paragraphs>202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stp-theme</vt:lpstr>
      <vt:lpstr>CARE Kent PCN</vt:lpstr>
      <vt:lpstr>Summary part 1: CARE Kent</vt:lpstr>
      <vt:lpstr>Summary part 2: CARE Kent</vt:lpstr>
      <vt:lpstr>Contact details</vt:lpstr>
      <vt:lpstr>Introduction</vt:lpstr>
      <vt:lpstr>Purpose and rationale</vt:lpstr>
      <vt:lpstr>Location of the PCN</vt:lpstr>
      <vt:lpstr>Practices in the PCN</vt:lpstr>
      <vt:lpstr>Small areas</vt:lpstr>
      <vt:lpstr>PCN value and RAG rating</vt:lpstr>
      <vt:lpstr>Peer groups</vt:lpstr>
      <vt:lpstr>Indicator slides explained</vt:lpstr>
      <vt:lpstr>Demographics</vt:lpstr>
      <vt:lpstr>Population</vt:lpstr>
      <vt:lpstr>General fertility rate</vt:lpstr>
      <vt:lpstr>Ethnicity and main language</vt:lpstr>
      <vt:lpstr>Ethnicity and main language (excluding White British and English)</vt:lpstr>
      <vt:lpstr>School ethnicity</vt:lpstr>
      <vt:lpstr>Deprivation</vt:lpstr>
      <vt:lpstr>Domains of deprivation</vt:lpstr>
      <vt:lpstr>Job Seekers Allowance rate (16-64 years)</vt:lpstr>
      <vt:lpstr>Fuel poverty</vt:lpstr>
      <vt:lpstr>Prevention and Health Inequalities</vt:lpstr>
      <vt:lpstr>Life expectancy</vt:lpstr>
      <vt:lpstr>Estimated smoking prevalence (QOF)</vt:lpstr>
      <vt:lpstr>Year 6: Prevalence of overweight (including obesity)</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A&amp;E attendances (0-4 years)</vt:lpstr>
      <vt:lpstr>Smoking at time of booking</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goldring, natalie</cp:lastModifiedBy>
  <cp:revision>208</cp:revision>
  <dcterms:created xsi:type="dcterms:W3CDTF">2016-07-22T08:30:09Z</dcterms:created>
  <dcterms:modified xsi:type="dcterms:W3CDTF">2022-05-25T15:44:14Z</dcterms:modified>
</cp:coreProperties>
</file>