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56" r:id="rId6"/>
    <p:sldId id="258" r:id="rId7"/>
    <p:sldId id="276" r:id="rId8"/>
    <p:sldId id="257" r:id="rId9"/>
    <p:sldId id="302" r:id="rId10"/>
    <p:sldId id="308" r:id="rId11"/>
    <p:sldId id="304" r:id="rId12"/>
    <p:sldId id="264" r:id="rId13"/>
    <p:sldId id="306" r:id="rId14"/>
    <p:sldId id="265" r:id="rId15"/>
    <p:sldId id="297" r:id="rId16"/>
    <p:sldId id="278" r:id="rId17"/>
    <p:sldId id="307" r:id="rId18"/>
    <p:sldId id="259" r:id="rId19"/>
    <p:sldId id="305" r:id="rId20"/>
    <p:sldId id="309" r:id="rId21"/>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07AE4-498F-03DE-EC18-3EA9AD497868}" name="Mark Chambers  - CED SPRCA" initials="MCCS" userId="S::Mark.Chambers@kent.gov.uk::3c5c32b4-a19a-4a76-8ed3-a73f3c2aab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9" autoAdjust="0"/>
    <p:restoredTop sz="78092" autoAdjust="0"/>
  </p:normalViewPr>
  <p:slideViewPr>
    <p:cSldViewPr>
      <p:cViewPr varScale="1">
        <p:scale>
          <a:sx n="78" d="100"/>
          <a:sy n="78" d="100"/>
        </p:scale>
        <p:origin x="114" y="146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Trice - ST SC" userId="6869d387-9d8d-4f04-86db-8319406d3ed8" providerId="ADAL" clId="{ED84039B-4725-4E11-948A-DF64DF3C74FD}"/>
    <pc:docChg chg="delSld">
      <pc:chgData name="Phil Trice - ST SC" userId="6869d387-9d8d-4f04-86db-8319406d3ed8" providerId="ADAL" clId="{ED84039B-4725-4E11-948A-DF64DF3C74FD}" dt="2023-07-06T13:36:59.290" v="0" actId="2696"/>
      <pc:docMkLst>
        <pc:docMk/>
      </pc:docMkLst>
      <pc:sldChg chg="del">
        <pc:chgData name="Phil Trice - ST SC" userId="6869d387-9d8d-4f04-86db-8319406d3ed8" providerId="ADAL" clId="{ED84039B-4725-4E11-948A-DF64DF3C74FD}" dt="2023-07-06T13:36:59.290" v="0" actId="2696"/>
        <pc:sldMkLst>
          <pc:docMk/>
          <pc:sldMk cId="2237448102" sldId="31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86442032032207"/>
          <c:y val="8.5967680044540737E-2"/>
          <c:w val="0.53509326841956684"/>
          <c:h val="0.73292650990257135"/>
        </c:manualLayout>
      </c:layout>
      <c:barChart>
        <c:barDir val="bar"/>
        <c:grouping val="clustered"/>
        <c:varyColors val="0"/>
        <c:ser>
          <c:idx val="0"/>
          <c:order val="0"/>
          <c:tx>
            <c:strRef>
              <c:f>Sheet1!$B$1</c:f>
              <c:strCache>
                <c:ptCount val="1"/>
                <c:pt idx="0">
                  <c:v>2019/20</c:v>
                </c:pt>
              </c:strCache>
            </c:strRef>
          </c:tx>
          <c:spPr>
            <a:solidFill>
              <a:schemeClr val="tx2">
                <a:lumMod val="75000"/>
              </a:schemeClr>
            </a:solidFill>
            <a:ln>
              <a:noFill/>
            </a:ln>
            <a:effectLst/>
          </c:spPr>
          <c:invertIfNegative val="0"/>
          <c:dPt>
            <c:idx val="0"/>
            <c:invertIfNegative val="0"/>
            <c:bubble3D val="0"/>
            <c:spPr>
              <a:solidFill>
                <a:schemeClr val="tx2">
                  <a:lumMod val="75000"/>
                </a:schemeClr>
              </a:solidFill>
              <a:ln>
                <a:solidFill>
                  <a:schemeClr val="tx2">
                    <a:lumMod val="75000"/>
                  </a:schemeClr>
                </a:solidFill>
              </a:ln>
              <a:effectLst/>
            </c:spPr>
            <c:extLst>
              <c:ext xmlns:c16="http://schemas.microsoft.com/office/drawing/2014/chart" uri="{C3380CC4-5D6E-409C-BE32-E72D297353CC}">
                <c16:uniqueId val="{00000003-67C1-41D4-A9EC-37D331C3E78F}"/>
              </c:ext>
            </c:extLst>
          </c:dPt>
          <c:dPt>
            <c:idx val="1"/>
            <c:invertIfNegative val="0"/>
            <c:bubble3D val="0"/>
            <c:spPr>
              <a:solidFill>
                <a:schemeClr val="tx2">
                  <a:lumMod val="60000"/>
                  <a:lumOff val="40000"/>
                </a:schemeClr>
              </a:solidFill>
              <a:ln>
                <a:solidFill>
                  <a:schemeClr val="tx2">
                    <a:lumMod val="60000"/>
                    <a:lumOff val="40000"/>
                  </a:schemeClr>
                </a:solidFill>
              </a:ln>
              <a:effectLst/>
            </c:spPr>
            <c:extLst>
              <c:ext xmlns:c16="http://schemas.microsoft.com/office/drawing/2014/chart" uri="{C3380CC4-5D6E-409C-BE32-E72D297353CC}">
                <c16:uniqueId val="{00000004-4F16-4A79-B1D5-26A7C0027696}"/>
              </c:ext>
            </c:extLst>
          </c:dPt>
          <c:dPt>
            <c:idx val="2"/>
            <c:invertIfNegative val="0"/>
            <c:bubble3D val="0"/>
            <c:spPr>
              <a:solidFill>
                <a:schemeClr val="tx2">
                  <a:lumMod val="40000"/>
                  <a:lumOff val="60000"/>
                </a:schemeClr>
              </a:solidFill>
              <a:ln>
                <a:solidFill>
                  <a:schemeClr val="tx2">
                    <a:lumMod val="40000"/>
                    <a:lumOff val="60000"/>
                  </a:schemeClr>
                </a:solidFill>
              </a:ln>
              <a:effectLst/>
            </c:spPr>
            <c:extLst>
              <c:ext xmlns:c16="http://schemas.microsoft.com/office/drawing/2014/chart" uri="{C3380CC4-5D6E-409C-BE32-E72D297353CC}">
                <c16:uniqueId val="{00000003-4F16-4A79-B1D5-26A7C0027696}"/>
              </c:ext>
            </c:extLst>
          </c:dPt>
          <c:cat>
            <c:strRef>
              <c:f>Sheet1!$A$2:$A$4</c:f>
              <c:strCache>
                <c:ptCount val="3"/>
                <c:pt idx="0">
                  <c:v>Sevenoaks</c:v>
                </c:pt>
                <c:pt idx="1">
                  <c:v>Obesity</c:v>
                </c:pt>
                <c:pt idx="2">
                  <c:v>Excess Weight</c:v>
                </c:pt>
              </c:strCache>
            </c:strRef>
          </c:cat>
          <c:val>
            <c:numRef>
              <c:f>Sheet1!$B$2:$B$4</c:f>
              <c:numCache>
                <c:formatCode>General</c:formatCode>
                <c:ptCount val="3"/>
                <c:pt idx="0">
                  <c:v>0</c:v>
                </c:pt>
                <c:pt idx="1">
                  <c:v>-0.5</c:v>
                </c:pt>
                <c:pt idx="2">
                  <c:v>-4.5999999999999996</c:v>
                </c:pt>
              </c:numCache>
            </c:numRef>
          </c:val>
          <c:extLst>
            <c:ext xmlns:c16="http://schemas.microsoft.com/office/drawing/2014/chart" uri="{C3380CC4-5D6E-409C-BE32-E72D297353CC}">
              <c16:uniqueId val="{00000000-67C1-41D4-A9EC-37D331C3E78F}"/>
            </c:ext>
          </c:extLst>
        </c:ser>
        <c:dLbls>
          <c:showLegendKey val="0"/>
          <c:showVal val="0"/>
          <c:showCatName val="0"/>
          <c:showSerName val="0"/>
          <c:showPercent val="0"/>
          <c:showBubbleSize val="0"/>
        </c:dLbls>
        <c:gapWidth val="100"/>
        <c:overlap val="-20"/>
        <c:axId val="400973112"/>
        <c:axId val="400974192"/>
      </c:barChart>
      <c:catAx>
        <c:axId val="400973112"/>
        <c:scaling>
          <c:orientation val="minMax"/>
        </c:scaling>
        <c:delete val="1"/>
        <c:axPos val="l"/>
        <c:numFmt formatCode="General" sourceLinked="1"/>
        <c:majorTickMark val="none"/>
        <c:minorTickMark val="none"/>
        <c:tickLblPos val="nextTo"/>
        <c:crossAx val="400974192"/>
        <c:crosses val="autoZero"/>
        <c:auto val="1"/>
        <c:lblAlgn val="ctr"/>
        <c:lblOffset val="100"/>
        <c:noMultiLvlLbl val="0"/>
      </c:catAx>
      <c:valAx>
        <c:axId val="400974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0973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9D851-49DF-41E2-A523-4FB67FEB861A}" type="datetimeFigureOut">
              <a:rPr lang="en-GB" smtClean="0"/>
              <a:t>06/07/2023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C0B6-458E-47DA-A6C2-A5784864EB29}" type="slidenum">
              <a:rPr lang="en-GB" smtClean="0"/>
              <a:t>‹#›</a:t>
            </a:fld>
            <a:endParaRPr lang="en-GB"/>
          </a:p>
        </p:txBody>
      </p:sp>
    </p:spTree>
    <p:extLst>
      <p:ext uri="{BB962C8B-B14F-4D97-AF65-F5344CB8AC3E}">
        <p14:creationId xmlns:p14="http://schemas.microsoft.com/office/powerpoint/2010/main" val="86104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bc.co.uk/news/uk-6505540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nalytics.phe.gov.uk/apps/chi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peu.ox.ac.uk/assets/downloads/mbrrace-uk/reports/maternal-report-2022/MBRRACE-UK_Missing_Voices_2022_-_Infographic_v1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ns.gov.uk/datasets/TS052/editions/2021/versions/3/filter-outputs/921e0a6f-e68b-4863-8176-34285444893d#get-data"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ons.gov.uk/datasets/TS053/editions/2021/versions/3/filter-outputs/643f669e-c1fc-4068-a5d3-b8cb97367481#get-dat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2</a:t>
            </a:fld>
            <a:endParaRPr lang="en-GB"/>
          </a:p>
        </p:txBody>
      </p:sp>
    </p:spTree>
    <p:extLst>
      <p:ext uri="{BB962C8B-B14F-4D97-AF65-F5344CB8AC3E}">
        <p14:creationId xmlns:p14="http://schemas.microsoft.com/office/powerpoint/2010/main" val="59635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 prevalence according the GP patient survey (GPPS)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COPD admissions reduced sharply in the financial year ending 2021 due to the effect of the COVID pandemic. Admission rates increased in the following financial year but were still below pre-pandemic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Fuel poverty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https://www.gov.uk/government/statistics/sub-regional-fuel-poverty-data-2023-2021-data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https://fingertips.phe.org.uk/search/smoking#page/3/gid/1/pat/6/par/E12000008/ati/401/are/E07000110/iid/92304/age/168/sex/4/cat/-1/ctp/-1/yrr/1/cid/4/tbm/1</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12</a:t>
            </a:fld>
            <a:endParaRPr lang="en-GB"/>
          </a:p>
        </p:txBody>
      </p:sp>
    </p:spTree>
    <p:extLst>
      <p:ext uri="{BB962C8B-B14F-4D97-AF65-F5344CB8AC3E}">
        <p14:creationId xmlns:p14="http://schemas.microsoft.com/office/powerpoint/2010/main" val="422050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Nationally, prevalence of </a:t>
            </a:r>
            <a:r>
              <a:rPr lang="en-GB" sz="1200" b="0" dirty="0"/>
              <a:t>o</a:t>
            </a:r>
            <a:r>
              <a:rPr lang="en-GB" sz="1200" dirty="0"/>
              <a:t>besity is 10% higher in the most deprived communities and the gap between most and least deprived is growing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sz="1200" dirty="0">
                <a:effectLst/>
                <a:latin typeface="Arial" panose="020B0604020202020204" pitchFamily="34" charset="0"/>
                <a:ea typeface="Calibri" panose="020F0502020204030204" pitchFamily="34" charset="0"/>
              </a:rPr>
              <a:t>COVID-19 had a noticeable effect in reducing physical activity Kent, decreasing walking for travel by around 37% but increasing walking for leisure by 24% in years since</a:t>
            </a:r>
          </a:p>
          <a:p>
            <a:r>
              <a:rPr lang="en-GB" sz="1200" dirty="0">
                <a:latin typeface="Arial" panose="020B0604020202020204" pitchFamily="34" charset="0"/>
                <a:ea typeface="Times New Roman" panose="02020603050405020304" pitchFamily="18" charset="0"/>
              </a:rPr>
              <a:t>Between 2016-2021 cycling has decreased in Kent by 24% overall (percentage change, not percentage point difference) </a:t>
            </a: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ea typeface="Times New Roman" panose="02020603050405020304" pitchFamily="18" charset="0"/>
              </a:rPr>
              <a:t>According to the Active Lives Survey 2021-22, 53.4% of children and young people in Kent are not active enough (0.6% above the national average)</a:t>
            </a:r>
          </a:p>
          <a:p>
            <a:r>
              <a:rPr lang="en-GB" sz="1200" dirty="0">
                <a:effectLst/>
                <a:latin typeface="Arial" panose="020B0604020202020204" pitchFamily="34" charset="0"/>
                <a:ea typeface="Calibri" panose="020F0502020204030204" pitchFamily="34" charset="0"/>
              </a:rPr>
              <a:t>https://www.gov.uk/government/statistics/walking-and-cycling-statistics-england-2021 </a:t>
            </a:r>
          </a:p>
          <a:p>
            <a:r>
              <a:rPr lang="en-GB" sz="1200" dirty="0">
                <a:effectLst/>
                <a:latin typeface="Arial" panose="020B0604020202020204" pitchFamily="34" charset="0"/>
                <a:ea typeface="Calibri" panose="020F0502020204030204" pitchFamily="34" charset="0"/>
              </a:rPr>
              <a:t>https://activekent.org/children-and-young-people/active-lives-children-young-people-survey/</a:t>
            </a:r>
          </a:p>
          <a:p>
            <a:endParaRPr lang="en-GB" sz="1200" dirty="0">
              <a:latin typeface="Arial" panose="020B0604020202020204" pitchFamily="34" charset="0"/>
              <a:ea typeface="Times New Roman" panose="02020603050405020304" pitchFamily="18" charset="0"/>
            </a:endParaRPr>
          </a:p>
          <a:p>
            <a:pPr algn="l">
              <a:spcBef>
                <a:spcPts val="600"/>
              </a:spcBef>
              <a:spcAft>
                <a:spcPts val="600"/>
              </a:spcAft>
            </a:pPr>
            <a:endParaRPr lang="en-GB" dirty="0"/>
          </a:p>
          <a:p>
            <a:r>
              <a:rPr lang="en-GB" dirty="0"/>
              <a:t>Source for 1 in 4 adults obese and percentage of obesity or overweight is ONS Adult Lives Survey via Fingertips. 26.5% obese in F&amp;H</a:t>
            </a:r>
          </a:p>
          <a:p>
            <a:endParaRPr lang="en-GB" dirty="0"/>
          </a:p>
          <a:p>
            <a:r>
              <a:rPr lang="en-GB" dirty="0"/>
              <a:t>NB – new method for estimating fruit and veg uptake. Now survey asks ‘how many portions did you have yesterday?’ instead of ‘how many portions do you have on a typical day?’ 2021/2022</a:t>
            </a: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13</a:t>
            </a:fld>
            <a:endParaRPr lang="en-GB"/>
          </a:p>
        </p:txBody>
      </p:sp>
    </p:spTree>
    <p:extLst>
      <p:ext uri="{BB962C8B-B14F-4D97-AF65-F5344CB8AC3E}">
        <p14:creationId xmlns:p14="http://schemas.microsoft.com/office/powerpoint/2010/main" val="48912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Prevalence of depression in Kent increased from 6.4% in 2013/14 to 14.6% in 2021/22. This is from </a:t>
            </a:r>
            <a:r>
              <a:rPr lang="en-GB" dirty="0" err="1"/>
              <a:t>QoF</a:t>
            </a:r>
            <a:r>
              <a:rPr lang="en-GB" dirty="0"/>
              <a:t> depression in ages 18+</a:t>
            </a:r>
          </a:p>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14</a:t>
            </a:fld>
            <a:endParaRPr lang="en-GB"/>
          </a:p>
        </p:txBody>
      </p:sp>
    </p:spTree>
    <p:extLst>
      <p:ext uri="{BB962C8B-B14F-4D97-AF65-F5344CB8AC3E}">
        <p14:creationId xmlns:p14="http://schemas.microsoft.com/office/powerpoint/2010/main" val="145760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Although the suicide rate in Ashford appears to move above and below the England rate by a considerable margin, this variation is in fact within the 95% confidence interval of the England rate. This means the variation shown is not statistically significant. </a:t>
            </a:r>
          </a:p>
          <a:p>
            <a:endParaRPr lang="en-GB" dirty="0"/>
          </a:p>
          <a:p>
            <a:r>
              <a:rPr lang="en-GB" dirty="0"/>
              <a:t>Rate of admission for intentional self-poisoning by and exposure to alcohol (2021-22)</a:t>
            </a:r>
          </a:p>
          <a:p>
            <a:r>
              <a:rPr lang="en-GB" b="1" dirty="0"/>
              <a:t>Folkestone and Hythe: </a:t>
            </a:r>
            <a:r>
              <a:rPr lang="en-GB" b="0" dirty="0"/>
              <a:t>41.2 </a:t>
            </a:r>
            <a:r>
              <a:rPr lang="en-GB" dirty="0"/>
              <a:t>per 100,000</a:t>
            </a:r>
          </a:p>
          <a:p>
            <a:r>
              <a:rPr lang="en-GB" b="1" dirty="0"/>
              <a:t>England: </a:t>
            </a:r>
            <a:r>
              <a:rPr lang="en-GB" dirty="0"/>
              <a:t>33.7 per 100,000</a:t>
            </a:r>
          </a:p>
          <a:p>
            <a:r>
              <a:rPr lang="en-GB" dirty="0"/>
              <a:t>(22% is a percentage change not a percentage point difference)</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15</a:t>
            </a:fld>
            <a:endParaRPr lang="en-GB"/>
          </a:p>
        </p:txBody>
      </p:sp>
    </p:spTree>
    <p:extLst>
      <p:ext uri="{BB962C8B-B14F-4D97-AF65-F5344CB8AC3E}">
        <p14:creationId xmlns:p14="http://schemas.microsoft.com/office/powerpoint/2010/main" val="1554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estimated that around 10% of those aged 65 or over suffer from acute loneliness, this equates to around 30,000 people in Kent alone. The results of this isolation can be shocking. </a:t>
            </a:r>
          </a:p>
          <a:p>
            <a:endParaRPr lang="en-GB" dirty="0"/>
          </a:p>
          <a:p>
            <a:r>
              <a:rPr lang="en-GB" dirty="0"/>
              <a:t>In February 2022, the body of 58-year-old Shelia Seleoane was found at her flat in Peckham. She had been dead for two and a half years without having been discovered. Whilst her neighbours were suspicious that something bad had happened during this time, no concerned friends or family of hers had come forward. Sheila’s case also highlights a lack of coordination displayed by several organisations, mainly her housing association.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Whilst older people are especially vulnerable to the effects loneliness and tend to be at increased risk of isolation, 45% of adults report feeling occasionally lonely in England. This is linked to a myriad of adverse health effects, increasing the risk of conditions such as heart disease, stroke and obesity.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https://www.bbc.co.uk/news/uk-65055405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16</a:t>
            </a:fld>
            <a:endParaRPr lang="en-GB"/>
          </a:p>
        </p:txBody>
      </p:sp>
    </p:spTree>
    <p:extLst>
      <p:ext uri="{BB962C8B-B14F-4D97-AF65-F5344CB8AC3E}">
        <p14:creationId xmlns:p14="http://schemas.microsoft.com/office/powerpoint/2010/main" val="340621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index of multiple deprivation (IMD) is a measure used to assess the level of deprivation an area lies at.</a:t>
            </a:r>
          </a:p>
          <a:p>
            <a:r>
              <a:rPr lang="en-GB" dirty="0"/>
              <a:t>Ashford ranks 152 out of 317 overall.  (1 is the most deprived, 317 is the least deprived)</a:t>
            </a:r>
          </a:p>
          <a:p>
            <a:r>
              <a:rPr lang="en-GB" dirty="0"/>
              <a:t>This is calculated from these seven sub-domains seen here. </a:t>
            </a:r>
          </a:p>
          <a:p>
            <a:r>
              <a:rPr lang="en-GB" dirty="0"/>
              <a:t>This graph shows how Ashford ranks against all 317 other local authority districts in England (marked by the dark blue line)</a:t>
            </a:r>
          </a:p>
          <a:p>
            <a:endParaRPr lang="en-GB" dirty="0"/>
          </a:p>
          <a:p>
            <a:r>
              <a:rPr lang="en-GB" dirty="0"/>
              <a:t>Ashford is less deprived in terms of living environment and health but is much more deprived in barriers to housing and services</a:t>
            </a:r>
          </a:p>
          <a:p>
            <a:endParaRPr lang="en-GB" dirty="0"/>
          </a:p>
          <a:p>
            <a:r>
              <a:rPr lang="en-GB" dirty="0"/>
              <a:t>The rankings are provided below for reference (1 is the most deprived, 317 is the least deprived):</a:t>
            </a:r>
          </a:p>
          <a:p>
            <a:r>
              <a:rPr lang="en-GB" sz="1800" b="0" i="0" u="none" strike="noStrike" dirty="0">
                <a:solidFill>
                  <a:srgbClr val="000000"/>
                </a:solidFill>
                <a:effectLst/>
                <a:latin typeface="Calibri" panose="020F0502020204030204" pitchFamily="34" charset="0"/>
              </a:rPr>
              <a:t>Income Deprivation</a:t>
            </a:r>
            <a:r>
              <a:rPr lang="en-GB" dirty="0"/>
              <a:t> </a:t>
            </a:r>
            <a:r>
              <a:rPr lang="en-GB" sz="1800" b="0" i="0" u="none" strike="noStrike" dirty="0">
                <a:solidFill>
                  <a:srgbClr val="000000"/>
                </a:solidFill>
                <a:effectLst/>
                <a:latin typeface="Calibri" panose="020F0502020204030204" pitchFamily="34" charset="0"/>
              </a:rPr>
              <a:t>150</a:t>
            </a:r>
          </a:p>
          <a:p>
            <a:r>
              <a:rPr lang="en-GB" sz="1800" b="0" i="0" u="none" strike="noStrike" dirty="0">
                <a:solidFill>
                  <a:srgbClr val="000000"/>
                </a:solidFill>
                <a:effectLst/>
                <a:latin typeface="Calibri" panose="020F0502020204030204" pitchFamily="34" charset="0"/>
              </a:rPr>
              <a:t>Employment Deprivation 172</a:t>
            </a:r>
          </a:p>
          <a:p>
            <a:r>
              <a:rPr lang="en-GB" sz="1800" b="0" i="0" u="none" strike="noStrike" dirty="0">
                <a:solidFill>
                  <a:srgbClr val="000000"/>
                </a:solidFill>
                <a:effectLst/>
                <a:latin typeface="Calibri" panose="020F0502020204030204" pitchFamily="34" charset="0"/>
              </a:rPr>
              <a:t>Education, Skills and Training Deprivation</a:t>
            </a:r>
            <a:r>
              <a:rPr lang="en-GB" dirty="0"/>
              <a:t> </a:t>
            </a:r>
            <a:r>
              <a:rPr lang="en-GB" sz="1800" b="0" i="0" u="none" strike="noStrike" dirty="0">
                <a:solidFill>
                  <a:srgbClr val="000000"/>
                </a:solidFill>
                <a:effectLst/>
                <a:latin typeface="Calibri" panose="020F0502020204030204" pitchFamily="34" charset="0"/>
              </a:rPr>
              <a:t>124</a:t>
            </a:r>
          </a:p>
          <a:p>
            <a:r>
              <a:rPr lang="en-GB" sz="1800" b="0" i="0" u="none" strike="noStrike" dirty="0">
                <a:solidFill>
                  <a:srgbClr val="000000"/>
                </a:solidFill>
                <a:effectLst/>
                <a:latin typeface="Calibri" panose="020F0502020204030204" pitchFamily="34" charset="0"/>
              </a:rPr>
              <a:t>Health Deprivation and Disability</a:t>
            </a:r>
            <a:r>
              <a:rPr lang="en-GB" dirty="0"/>
              <a:t> </a:t>
            </a:r>
            <a:r>
              <a:rPr lang="en-GB" sz="1800" b="0" i="0" u="none" strike="noStrike" dirty="0">
                <a:solidFill>
                  <a:srgbClr val="000000"/>
                </a:solidFill>
                <a:effectLst/>
                <a:latin typeface="Calibri" panose="020F0502020204030204" pitchFamily="34" charset="0"/>
              </a:rPr>
              <a:t>209</a:t>
            </a:r>
          </a:p>
          <a:p>
            <a:r>
              <a:rPr lang="en-GB" sz="1800" b="0" i="0" u="none" strike="noStrike" dirty="0">
                <a:solidFill>
                  <a:srgbClr val="000000"/>
                </a:solidFill>
                <a:effectLst/>
                <a:latin typeface="Calibri" panose="020F0502020204030204" pitchFamily="34" charset="0"/>
              </a:rPr>
              <a:t>Crime</a:t>
            </a:r>
            <a:r>
              <a:rPr lang="en-GB" dirty="0"/>
              <a:t> </a:t>
            </a:r>
            <a:r>
              <a:rPr lang="en-GB" sz="1800" b="0" i="0" u="none" strike="noStrike" dirty="0">
                <a:solidFill>
                  <a:srgbClr val="000000"/>
                </a:solidFill>
                <a:effectLst/>
                <a:latin typeface="Calibri" panose="020F0502020204030204" pitchFamily="34" charset="0"/>
              </a:rPr>
              <a:t>102</a:t>
            </a:r>
          </a:p>
          <a:p>
            <a:r>
              <a:rPr lang="en-GB" sz="1800" b="0" i="0" u="none" strike="noStrike" dirty="0">
                <a:solidFill>
                  <a:srgbClr val="000000"/>
                </a:solidFill>
                <a:effectLst/>
                <a:latin typeface="Calibri" panose="020F0502020204030204" pitchFamily="34" charset="0"/>
              </a:rPr>
              <a:t>Barriers to Housing and Services</a:t>
            </a:r>
            <a:r>
              <a:rPr lang="en-GB" dirty="0"/>
              <a:t> </a:t>
            </a:r>
            <a:r>
              <a:rPr lang="en-GB" sz="1800" b="0" i="0" u="none" strike="noStrike" dirty="0">
                <a:solidFill>
                  <a:srgbClr val="000000"/>
                </a:solidFill>
                <a:effectLst/>
                <a:latin typeface="Calibri" panose="020F0502020204030204" pitchFamily="34" charset="0"/>
              </a:rPr>
              <a:t>30</a:t>
            </a:r>
          </a:p>
          <a:p>
            <a:r>
              <a:rPr lang="en-GB" sz="1800" b="0" i="0" u="none" strike="noStrike" dirty="0">
                <a:solidFill>
                  <a:srgbClr val="000000"/>
                </a:solidFill>
                <a:effectLst/>
                <a:latin typeface="Calibri" panose="020F0502020204030204" pitchFamily="34" charset="0"/>
              </a:rPr>
              <a:t>Living Environment </a:t>
            </a:r>
            <a:r>
              <a:rPr lang="en-GB" dirty="0"/>
              <a:t> </a:t>
            </a:r>
            <a:r>
              <a:rPr lang="en-GB" sz="1800" b="0" i="0" u="none" strike="noStrike" dirty="0">
                <a:solidFill>
                  <a:srgbClr val="000000"/>
                </a:solidFill>
                <a:effectLst/>
                <a:latin typeface="Calibri" panose="020F0502020204030204" pitchFamily="34" charset="0"/>
              </a:rPr>
              <a:t>214</a:t>
            </a:r>
            <a:endParaRPr lang="en-GB" dirty="0"/>
          </a:p>
          <a:p>
            <a:endParaRPr lang="en-GB" dirty="0"/>
          </a:p>
          <a:p>
            <a:r>
              <a:rPr lang="en-GB" b="1" dirty="0"/>
              <a:t>Data source:  </a:t>
            </a:r>
            <a:r>
              <a:rPr lang="en-GB" dirty="0"/>
              <a:t>(File 10) https://www.gov.uk/government/statistics/english-indices-of-deprivation-2019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More on the indicators used to measure each sub-domain can be found in pages 65-70 of this technical report:</a:t>
            </a:r>
            <a:r>
              <a:rPr lang="en-GB" dirty="0"/>
              <a:t> https://www.gov.uk/government/publications/english-indices-of-deprivation-2019-technical-report</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3</a:t>
            </a:fld>
            <a:endParaRPr lang="en-GB"/>
          </a:p>
        </p:txBody>
      </p:sp>
    </p:spTree>
    <p:extLst>
      <p:ext uri="{BB962C8B-B14F-4D97-AF65-F5344CB8AC3E}">
        <p14:creationId xmlns:p14="http://schemas.microsoft.com/office/powerpoint/2010/main" val="321784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latin typeface="Arial" panose="020B0604020202020204" pitchFamily="34" charset="0"/>
              </a:rPr>
              <a:t>Updated</a:t>
            </a:r>
          </a:p>
          <a:p>
            <a:r>
              <a:rPr lang="en-GB" b="0" i="0" dirty="0">
                <a:solidFill>
                  <a:srgbClr val="212529"/>
                </a:solidFill>
                <a:effectLst/>
                <a:latin typeface="Arial" panose="020B0604020202020204" pitchFamily="34" charset="0"/>
              </a:rPr>
              <a:t>This indicator measures inequalities in life expectancy at birth. Life expectancy at birth is calculated for each deprivation decile of lower super output areas within each area and then the slope index of inequality (SII) is calculated based on these figures. The SII is a measure of the social gradient in life expectancy, i.e. how much life expectancy varies with deprivation. It takes account of health inequalities across the whole range of deprivation within each area and summarises this in a single number. This represents the range in years of life expectancy across the social gradient from most to least deprived, based on a statistical analysis of the relationship between life expectancy and deprivation across all deprivation deciles.</a:t>
            </a:r>
          </a:p>
          <a:p>
            <a:endParaRPr lang="en-GB" b="0" i="0" dirty="0">
              <a:solidFill>
                <a:srgbClr val="212529"/>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4</a:t>
            </a:fld>
            <a:endParaRPr lang="en-GB"/>
          </a:p>
        </p:txBody>
      </p:sp>
    </p:spTree>
    <p:extLst>
      <p:ext uri="{BB962C8B-B14F-4D97-AF65-F5344CB8AC3E}">
        <p14:creationId xmlns:p14="http://schemas.microsoft.com/office/powerpoint/2010/main" val="63592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CHIME tool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CHIME - COVID-19 Health Inequalities (phe.gov.uk)</a:t>
            </a: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COVID Mortality rate is 85% higher in the most deprived fifth of the population in Kent compared to the least deprived.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England level, all Asian and Black ethnic groups have higher cumulative mortality rates than White. Pakistani and Bangladeshi group is 2.5 times higher. ‘Other Black’ group is over 3.5 times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5</a:t>
            </a:fld>
            <a:endParaRPr lang="en-GB"/>
          </a:p>
        </p:txBody>
      </p:sp>
    </p:spTree>
    <p:extLst>
      <p:ext uri="{BB962C8B-B14F-4D97-AF65-F5344CB8AC3E}">
        <p14:creationId xmlns:p14="http://schemas.microsoft.com/office/powerpoint/2010/main" val="129540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Infant mortality in Kent is consistently lower than the national rate, however this typically isn’t a significant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following stats are for the UK,</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Black women were 3.7x more likely to die than white women (34 women per 100,000 giving birth)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Asian women were 1.8x more likely to die than white women (16 women per 100,000 giving birth)</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More women from deprived areas are dying and this continues to increase</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 2020, women were 3x more likely to die by suicide during or up to six weeks after the end of pregnancy compared to 2017-19 1.5 women per 100,000 giving birth</a:t>
            </a:r>
            <a:endParaRPr lang="en-GB" sz="1800" dirty="0">
              <a:effectLst/>
              <a:latin typeface="Calibri" panose="020F0502020204030204" pitchFamily="34" charset="0"/>
              <a:ea typeface="Calibri" panose="020F0502020204030204" pitchFamily="34" charset="0"/>
            </a:endParaRPr>
          </a:p>
          <a:p>
            <a:endParaRPr lang="en-GB" dirty="0"/>
          </a:p>
          <a:p>
            <a:endParaRPr lang="en-GB" dirty="0"/>
          </a:p>
          <a:p>
            <a:r>
              <a:rPr lang="en-GB" dirty="0"/>
              <a:t>Sources: </a:t>
            </a:r>
          </a:p>
          <a:p>
            <a:r>
              <a:rPr lang="en-GB" dirty="0"/>
              <a:t>Fingertips (Infant mortality) - https://fingertips.phe.org.uk/search/infant%20mortality#page/4/gid/1/pat/6/ati/402/are/E10000016/iid/92196/age/2/sex/4/cat/-1/ctp/-1/yrr/3/cid/4/tbm/1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MBRRACE report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MBRRACE-UK_Missing_Voices_2022_-_Infographic_v10.pdf (ox.ac.uk)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7</a:t>
            </a:fld>
            <a:endParaRPr lang="en-GB"/>
          </a:p>
        </p:txBody>
      </p:sp>
    </p:spTree>
    <p:extLst>
      <p:ext uri="{BB962C8B-B14F-4D97-AF65-F5344CB8AC3E}">
        <p14:creationId xmlns:p14="http://schemas.microsoft.com/office/powerpoint/2010/main" val="112150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The prevalence of excess weight in Ashford’s Year R Children decreased from 2019/20 - 2021/22 from </a:t>
            </a:r>
            <a:r>
              <a:rPr lang="en-GB" sz="1200" b="1" dirty="0"/>
              <a:t>25.8% to 21.2% </a:t>
            </a:r>
          </a:p>
          <a:p>
            <a:pPr marL="0" indent="0">
              <a:buNone/>
            </a:pPr>
            <a:r>
              <a:rPr lang="en-GB" sz="1200" dirty="0"/>
              <a:t>Obesity decreased from </a:t>
            </a:r>
            <a:r>
              <a:rPr lang="en-GB" sz="1200" b="1" dirty="0"/>
              <a:t>10.7% to 10.2%</a:t>
            </a:r>
          </a:p>
          <a:p>
            <a:pPr marL="0" indent="0">
              <a:buNone/>
            </a:pPr>
            <a:r>
              <a:rPr lang="en-GB" sz="1200" dirty="0"/>
              <a:t>Severe obesity remained the same at </a:t>
            </a:r>
            <a:r>
              <a:rPr lang="en-GB" sz="1200" b="1" dirty="0"/>
              <a:t>2.7%</a:t>
            </a:r>
            <a:endParaRPr lang="en-GB" sz="1200" dirty="0"/>
          </a:p>
          <a:p>
            <a:pPr marL="0" indent="0">
              <a:buNone/>
            </a:pPr>
            <a:r>
              <a:rPr lang="en-GB" sz="1200" dirty="0"/>
              <a:t>(Most of these values are higher than Kent averages)</a:t>
            </a:r>
          </a:p>
          <a:p>
            <a:pPr marL="0" indent="0">
              <a:buNone/>
            </a:pPr>
            <a:endParaRPr lang="en-GB" sz="1200" dirty="0"/>
          </a:p>
          <a:p>
            <a:pPr marL="0" indent="0">
              <a:buNone/>
            </a:pPr>
            <a:r>
              <a:rPr lang="en-GB" sz="1200" b="1" dirty="0"/>
              <a:t>Kent averages for Year R (2021/22):</a:t>
            </a:r>
          </a:p>
          <a:p>
            <a:pPr marL="0" indent="0">
              <a:buNone/>
            </a:pPr>
            <a:r>
              <a:rPr lang="en-GB" sz="1200" dirty="0"/>
              <a:t>Excess weight: 21.3%</a:t>
            </a:r>
          </a:p>
          <a:p>
            <a:pPr marL="0" indent="0">
              <a:buNone/>
            </a:pPr>
            <a:r>
              <a:rPr lang="en-GB" sz="1200" dirty="0"/>
              <a:t>Obesity: 9.4%</a:t>
            </a:r>
          </a:p>
          <a:p>
            <a:pPr marL="0" indent="0">
              <a:buNone/>
            </a:pPr>
            <a:r>
              <a:rPr lang="en-GB" sz="1200" dirty="0"/>
              <a:t>Severe obesity: 2.6%</a:t>
            </a:r>
          </a:p>
          <a:p>
            <a:pPr marL="0" indent="0">
              <a:buNone/>
            </a:pPr>
            <a:endParaRPr lang="en-GB" sz="1200" dirty="0">
              <a:effectLst/>
              <a:latin typeface="Calibri" panose="020F0502020204030204" pitchFamily="34" charset="0"/>
              <a:ea typeface="Calibri" panose="020F0502020204030204" pitchFamily="34" charset="0"/>
            </a:endParaRPr>
          </a:p>
          <a:p>
            <a:r>
              <a:rPr lang="en-GB" sz="1200" dirty="0"/>
              <a:t>Children in Year R living in the most deprived areas of Kent were twice as likely to be obese compared to children leaving in the least deprived areas. </a:t>
            </a:r>
          </a:p>
          <a:p>
            <a:r>
              <a:rPr lang="en-GB" sz="1200" dirty="0"/>
              <a:t>Whilst 12.9% of children were considered obese in the most deprived areas, just 6.4% were considered obese in the least deprived areas (by deprivation quintiles). </a:t>
            </a:r>
            <a:endParaRPr lang="en-GB" dirty="0"/>
          </a:p>
          <a:p>
            <a:endParaRPr lang="en-GB" sz="1800" dirty="0">
              <a:effectLst/>
              <a:latin typeface="Calibri" panose="020F0502020204030204" pitchFamily="34" charset="0"/>
            </a:endParaRPr>
          </a:p>
          <a:p>
            <a:r>
              <a:rPr lang="en-GB" sz="1800" dirty="0"/>
              <a:t>In contrast, between the 2019/20 and 2021/22 school years, the proportion of obese and severely obese Year 6 children both increased slightly. Obese (21.9% to 23.3%), Severely Obese (4.6% to 4.8%). </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Kent year 6 obesity average (2021/22): 22.1%</a:t>
            </a:r>
          </a:p>
          <a:p>
            <a:r>
              <a:rPr lang="en-GB" dirty="0"/>
              <a:t>Kent year 6 severe obesity average (2021/22): 5.1%</a:t>
            </a:r>
          </a:p>
          <a:p>
            <a:endParaRPr lang="en-GB" dirty="0"/>
          </a:p>
          <a:p>
            <a:r>
              <a:rPr lang="en-GB" dirty="0"/>
              <a:t>Sources: NCMP 2021/22</a:t>
            </a:r>
          </a:p>
          <a:p>
            <a:r>
              <a:rPr lang="en-GB" dirty="0"/>
              <a:t>NCMP 2019/20</a:t>
            </a:r>
          </a:p>
        </p:txBody>
      </p:sp>
      <p:sp>
        <p:nvSpPr>
          <p:cNvPr id="4" name="Slide Number Placeholder 3"/>
          <p:cNvSpPr>
            <a:spLocks noGrp="1"/>
          </p:cNvSpPr>
          <p:nvPr>
            <p:ph type="sldNum" sz="quarter" idx="5"/>
          </p:nvPr>
        </p:nvSpPr>
        <p:spPr/>
        <p:txBody>
          <a:bodyPr/>
          <a:lstStyle/>
          <a:p>
            <a:fld id="{D7FBC0B6-458E-47DA-A6C2-A5784864EB29}" type="slidenum">
              <a:rPr lang="en-GB" smtClean="0"/>
              <a:t>8</a:t>
            </a:fld>
            <a:endParaRPr lang="en-GB"/>
          </a:p>
        </p:txBody>
      </p:sp>
    </p:spTree>
    <p:extLst>
      <p:ext uri="{BB962C8B-B14F-4D97-AF65-F5344CB8AC3E}">
        <p14:creationId xmlns:p14="http://schemas.microsoft.com/office/powerpoint/2010/main" val="1215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40% / 66% in Kent, 43% / 66% in England</a:t>
            </a:r>
          </a:p>
          <a:p>
            <a:endParaRPr lang="en-GB" b="0" i="0" dirty="0">
              <a:solidFill>
                <a:srgbClr val="0B0C0C"/>
              </a:solidFill>
              <a:effectLst/>
              <a:latin typeface="GDS Transport"/>
            </a:endParaRPr>
          </a:p>
          <a:p>
            <a:r>
              <a:rPr lang="en-GB" b="0" i="0" dirty="0">
                <a:solidFill>
                  <a:srgbClr val="0B0C0C"/>
                </a:solidFill>
                <a:effectLst/>
                <a:latin typeface="GDS Transport"/>
              </a:rPr>
              <a:t>In Kent there was a general trend of increased attainment from 2011 – 2019, then no recording during the pandemic, and the latest figures show reduced attainment.</a:t>
            </a:r>
          </a:p>
          <a:p>
            <a:endParaRPr lang="en-GB" b="0" i="0" dirty="0">
              <a:solidFill>
                <a:srgbClr val="0B0C0C"/>
              </a:solidFill>
              <a:effectLst/>
              <a:latin typeface="GDS Transport"/>
            </a:endParaRPr>
          </a:p>
          <a:p>
            <a:r>
              <a:rPr lang="en-GB" b="0" i="0" dirty="0">
                <a:solidFill>
                  <a:srgbClr val="0B0C11"/>
                </a:solidFill>
                <a:effectLst/>
                <a:latin typeface="Inter"/>
              </a:rPr>
              <a:t>Learning loss for disadvantaged pupils has been consistently greater than for pupils overall and, as a result, the gap in attainment has grown since 2019. The disadvantage gap index (a measure of the difference in attainment between disadvantaged and other pupils) at the end of primary school was 3.23 in 2022, compared with 2.91 in 2019. Left unaddressed, lost learning may lead to increased disadvantage and significant missing future earnings for those affected.</a:t>
            </a:r>
          </a:p>
          <a:p>
            <a:endParaRPr lang="en-GB" b="1" i="0" dirty="0">
              <a:solidFill>
                <a:srgbClr val="0B0C11"/>
              </a:solidFill>
              <a:effectLst/>
              <a:latin typeface="Inter"/>
            </a:endParaRPr>
          </a:p>
          <a:p>
            <a:r>
              <a:rPr lang="en-GB" b="1" i="0" dirty="0">
                <a:solidFill>
                  <a:srgbClr val="0B0C11"/>
                </a:solidFill>
                <a:effectLst/>
                <a:latin typeface="Inter"/>
              </a:rPr>
              <a:t>The following data describes Kent (not Ashford);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Absences of all kinds (including authorised) have increased post-COVID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focuses on the children worst effected, persistently (10%  or more of sessions missed) and severely (50% or more of sessions missed) absent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Trends are similar between Kent and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persistent absentees in Kent increased in 2021/22 by 10.9% from 2020/21 from 13.2% to 24.1%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severe absentees in Kent increased in 2021/22 by 0.6% from 2020/21 from 1.2% to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eligible for FSM are more than twice as likely to be persistently absent than those not eligible for FSM (43.4% compared to 18.2%) and more than four times as likely to be severely absent (3.7% compared to 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ethnic groups with the highest proportion of persistent and severe absentees are Irish Travellers (Persistent: 76%, Severe: 9.9%) and Gypsy Roma (Persistent: 72.1%, Severe: 6.4%).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Those with the lowest proportions are Chinese (Persistent: 5.2%, Severe: 0.1%) and the total of all Black ethnic groups (Persistent: 9.3%, Severe: 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This data shouldn’t be effected by strike action, as guidance from the Department for Education states that students shouldn’t have a ‘Y’ (enforced closure) marking on their attendance, which is not classed as an absence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https://explore-education-statistics.service.gov.uk/data-tables/permalink/5be187b3-5841-429e-5f68-08db44b1b303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https://explore-education-statistics.service.gov.uk/data-tables/fast-track/9b8318dd-bb02-4220-8249-08db1fecc641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https://explore-education-statistics.service.gov.uk/data-tables/permalink/2f088f8d-3266-4440-5f6b-08db44b1b303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https://explore-education-statistics.service.gov.uk/data-tables/permalink/ed018804-c700-4d35-7616-08db43d84656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BCC99BC-754E-4E20-A142-86D7E9D5AC60}" type="slidenum">
              <a:rPr lang="en-GB" smtClean="0"/>
              <a:t>9</a:t>
            </a:fld>
            <a:endParaRPr lang="en-GB"/>
          </a:p>
        </p:txBody>
      </p:sp>
    </p:spTree>
    <p:extLst>
      <p:ext uri="{BB962C8B-B14F-4D97-AF65-F5344CB8AC3E}">
        <p14:creationId xmlns:p14="http://schemas.microsoft.com/office/powerpoint/2010/main" val="107547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Children living in low-income families has increased by ~5% in </a:t>
            </a:r>
            <a:r>
              <a:rPr lang="en-GB" sz="1200" b="1" dirty="0"/>
              <a:t>Kent</a:t>
            </a:r>
            <a:r>
              <a:rPr lang="en-GB" sz="1200" dirty="0"/>
              <a:t> since 2015</a:t>
            </a:r>
            <a:endParaRPr lang="en-GB" sz="1200" i="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Children in a low income family (relative):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Upper Weald – 30.0%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tx2"/>
                </a:solidFill>
              </a:rPr>
              <a:t>Bircholt</a:t>
            </a:r>
            <a:r>
              <a:rPr lang="en-GB" sz="1200" dirty="0">
                <a:solidFill>
                  <a:schemeClr val="tx2"/>
                </a:solidFill>
              </a:rPr>
              <a:t> – 7.9%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tx2"/>
                </a:solidFill>
              </a:rPr>
              <a:t>Source: </a:t>
            </a:r>
            <a:r>
              <a:rPr lang="en-GB" sz="1200" i="0" dirty="0">
                <a:solidFill>
                  <a:schemeClr val="tx2"/>
                </a:solidFill>
              </a:rPr>
              <a:t>Children in Low Income Families: local area statistics, United Kingdom, financial years ending (FYE) 2015 to 2022 (DWP)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chemeClr val="tx2"/>
                </a:solidFill>
              </a:rPr>
              <a:t>https://www.gov.uk/government/statistics/children-in-low-income-families-local-area-statistics-2014-to-2022 </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10</a:t>
            </a:fld>
            <a:endParaRPr lang="en-GB"/>
          </a:p>
        </p:txBody>
      </p:sp>
    </p:spTree>
    <p:extLst>
      <p:ext uri="{BB962C8B-B14F-4D97-AF65-F5344CB8AC3E}">
        <p14:creationId xmlns:p14="http://schemas.microsoft.com/office/powerpoint/2010/main" val="2500022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2021 Census, an average of 4.1% of households in Ashford have fewer rooms than required. By electoral ward, this rises to 7.3% in Bockhanger, 8.4% in Beaver, 9.3% in Victoria, and 13.8% in Stanhope. Seven other wards were between 5-7%, whilst the remainder were all below 5%.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bedrooms, 3% of households in Ashford qualify as overcrowded, rising to 6.5% in Victoria, 7.5% in Beaver, and 12% in Stanhope. </a:t>
            </a:r>
            <a:r>
              <a:rPr lang="en-GB" sz="1200" dirty="0">
                <a:cs typeface="Arial" panose="020B0604020202020204" pitchFamily="34" charset="0"/>
              </a:rPr>
              <a:t>Six other wards were between 4-6%, whilst the remainder of wards were below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Ashford sits below the England and Kent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England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6.44%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4.37%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Kent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5.36%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3.56%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 </a:t>
            </a:r>
            <a:r>
              <a:rPr lang="en-GB" dirty="0">
                <a:hlinkClick r:id="rId3"/>
              </a:rPr>
              <a:t>Occupancy rating for bedrooms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Occupancy rating for 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11</a:t>
            </a:fld>
            <a:endParaRPr lang="en-GB"/>
          </a:p>
        </p:txBody>
      </p:sp>
    </p:spTree>
    <p:extLst>
      <p:ext uri="{BB962C8B-B14F-4D97-AF65-F5344CB8AC3E}">
        <p14:creationId xmlns:p14="http://schemas.microsoft.com/office/powerpoint/2010/main" val="15549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498C74D-2025-40CC-B2C4-E55B792FEA2B}" type="datetimeFigureOut">
              <a:rPr lang="en-GB"/>
              <a:pPr>
                <a:defRPr/>
              </a:pPr>
              <a:t>06/07/2023</a:t>
            </a:fld>
            <a:endParaRPr lang="en-GB" dirty="0"/>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420117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89C2397-DFE6-4F89-859A-4F4F2D47AC23}" type="datetimeFigureOut">
              <a:rPr lang="en-GB"/>
              <a:pPr>
                <a:defRPr/>
              </a:pPr>
              <a:t>06/07/2023</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895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F07961C-7A43-4CBB-8470-B3AAB5FEEF18}" type="datetimeFigureOut">
              <a:rPr lang="en-GB"/>
              <a:pPr>
                <a:defRPr/>
              </a:pPr>
              <a:t>06/07/2023</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9346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06/07/2023</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14352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5816A144-FCEF-44E5-BF74-C5CE52F07084}" type="datetimeFigureOut">
              <a:rPr lang="en-GB"/>
              <a:pPr>
                <a:defRPr/>
              </a:pPr>
              <a:t>06/07/2023</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7161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B6B6461-1FE0-4CAB-B925-83DF513442C4}" type="datetimeFigureOut">
              <a:rPr lang="en-GB"/>
              <a:pPr>
                <a:defRPr/>
              </a:pPr>
              <a:t>06/07/2023</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40537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ED0747-78B2-4513-904F-9DD50241462E}" type="datetimeFigureOut">
              <a:rPr lang="en-GB"/>
              <a:pPr>
                <a:defRPr/>
              </a:pPr>
              <a:t>06/07/2023</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9860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06/07/2023</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13186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3DCC721B-4A0C-4D16-AB48-AD57D245B235}" type="datetimeFigureOut">
              <a:rPr lang="en-GB"/>
              <a:pPr>
                <a:defRPr/>
              </a:pPr>
              <a:t>06/07/2023</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939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A413D7F-4111-415A-B63D-98C52590BBD3}" type="datetimeFigureOut">
              <a:rPr lang="en-GB"/>
              <a:pPr>
                <a:defRPr/>
              </a:pPr>
              <a:t>06/07/2023</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12239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A576426-7F03-48CF-B225-B4EEDF02E0C8}" type="datetimeFigureOut">
              <a:rPr lang="en-GB"/>
              <a:pPr>
                <a:defRPr/>
              </a:pPr>
              <a:t>06/07/2023</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21483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1C84B1-91BA-40E6-8402-F79CE5FB3E2C}" type="datetimeFigureOut">
              <a:rPr lang="en-GB"/>
              <a:pPr>
                <a:defRPr/>
              </a:pPr>
              <a:t>06/07/2023</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57CAE71-365D-16E9-8486-7A5CF55FAB79}"/>
              </a:ext>
            </a:extLst>
          </p:cNvPr>
          <p:cNvSpPr>
            <a:spLocks noGrp="1"/>
          </p:cNvSpPr>
          <p:nvPr>
            <p:ph type="ctrTitle"/>
          </p:nvPr>
        </p:nvSpPr>
        <p:spPr/>
        <p:txBody>
          <a:bodyPr/>
          <a:lstStyle/>
          <a:p>
            <a:pPr eaLnBrk="1" hangingPunct="1"/>
            <a:r>
              <a:rPr lang="en-GB" altLang="en-US" dirty="0"/>
              <a:t>Ashford District PH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CC25-58DF-4079-6460-38BF27C7BB42}"/>
              </a:ext>
            </a:extLst>
          </p:cNvPr>
          <p:cNvSpPr>
            <a:spLocks noGrp="1"/>
          </p:cNvSpPr>
          <p:nvPr>
            <p:ph type="title"/>
          </p:nvPr>
        </p:nvSpPr>
        <p:spPr/>
        <p:txBody>
          <a:bodyPr/>
          <a:lstStyle/>
          <a:p>
            <a:r>
              <a:rPr lang="en-GB" dirty="0"/>
              <a:t>Families in Poverty</a:t>
            </a:r>
          </a:p>
        </p:txBody>
      </p:sp>
      <p:grpSp>
        <p:nvGrpSpPr>
          <p:cNvPr id="4" name="Group 3" descr="Showing the number of children in low income families increasing from 37k (12.8%) in 2015 to 53k (17.6%) in 2022, in Kent.">
            <a:extLst>
              <a:ext uri="{FF2B5EF4-FFF2-40B4-BE49-F238E27FC236}">
                <a16:creationId xmlns:a16="http://schemas.microsoft.com/office/drawing/2014/main" id="{4673E203-6BB8-87B7-16C5-5A863BE3996F}"/>
              </a:ext>
            </a:extLst>
          </p:cNvPr>
          <p:cNvGrpSpPr/>
          <p:nvPr/>
        </p:nvGrpSpPr>
        <p:grpSpPr>
          <a:xfrm>
            <a:off x="162479" y="1365444"/>
            <a:ext cx="7512168" cy="1868277"/>
            <a:chOff x="261665" y="1366228"/>
            <a:chExt cx="7512168" cy="1868277"/>
          </a:xfrm>
        </p:grpSpPr>
        <p:pic>
          <p:nvPicPr>
            <p:cNvPr id="11" name="Picture 10">
              <a:extLst>
                <a:ext uri="{FF2B5EF4-FFF2-40B4-BE49-F238E27FC236}">
                  <a16:creationId xmlns:a16="http://schemas.microsoft.com/office/drawing/2014/main" id="{77591653-17ED-90C7-5B5D-9CB43DB9DF3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7216" y="1486685"/>
              <a:ext cx="5249455" cy="1747820"/>
            </a:xfrm>
            <a:prstGeom prst="rect">
              <a:avLst/>
            </a:prstGeom>
          </p:spPr>
        </p:pic>
        <p:sp>
          <p:nvSpPr>
            <p:cNvPr id="12" name="TextBox 11">
              <a:extLst>
                <a:ext uri="{FF2B5EF4-FFF2-40B4-BE49-F238E27FC236}">
                  <a16:creationId xmlns:a16="http://schemas.microsoft.com/office/drawing/2014/main" id="{04174EE8-E5AD-E9C9-E2BC-5A4B5378E667}"/>
                </a:ext>
              </a:extLst>
            </p:cNvPr>
            <p:cNvSpPr txBox="1"/>
            <p:nvPr/>
          </p:nvSpPr>
          <p:spPr>
            <a:xfrm>
              <a:off x="632073" y="1743826"/>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12.8%</a:t>
              </a:r>
            </a:p>
          </p:txBody>
        </p:sp>
        <p:sp>
          <p:nvSpPr>
            <p:cNvPr id="13" name="TextBox 12">
              <a:extLst>
                <a:ext uri="{FF2B5EF4-FFF2-40B4-BE49-F238E27FC236}">
                  <a16:creationId xmlns:a16="http://schemas.microsoft.com/office/drawing/2014/main" id="{4F4F0395-CE4D-FF48-3C7A-16E26CAC6FFA}"/>
                </a:ext>
              </a:extLst>
            </p:cNvPr>
            <p:cNvSpPr txBox="1"/>
            <p:nvPr/>
          </p:nvSpPr>
          <p:spPr>
            <a:xfrm>
              <a:off x="4694616" y="1763309"/>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17.6%</a:t>
              </a:r>
            </a:p>
          </p:txBody>
        </p:sp>
        <p:sp>
          <p:nvSpPr>
            <p:cNvPr id="14" name="TextBox 13">
              <a:extLst>
                <a:ext uri="{FF2B5EF4-FFF2-40B4-BE49-F238E27FC236}">
                  <a16:creationId xmlns:a16="http://schemas.microsoft.com/office/drawing/2014/main" id="{9C52EAC1-E85D-208D-0BAC-C434A2331A81}"/>
                </a:ext>
              </a:extLst>
            </p:cNvPr>
            <p:cNvSpPr txBox="1"/>
            <p:nvPr/>
          </p:nvSpPr>
          <p:spPr>
            <a:xfrm>
              <a:off x="811081" y="2167967"/>
              <a:ext cx="1781470"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2015</a:t>
              </a:r>
            </a:p>
          </p:txBody>
        </p:sp>
        <p:sp>
          <p:nvSpPr>
            <p:cNvPr id="15" name="TextBox 14">
              <a:extLst>
                <a:ext uri="{FF2B5EF4-FFF2-40B4-BE49-F238E27FC236}">
                  <a16:creationId xmlns:a16="http://schemas.microsoft.com/office/drawing/2014/main" id="{40212CD8-E63F-3AB1-27FF-32470D11A408}"/>
                </a:ext>
              </a:extLst>
            </p:cNvPr>
            <p:cNvSpPr txBox="1"/>
            <p:nvPr/>
          </p:nvSpPr>
          <p:spPr>
            <a:xfrm>
              <a:off x="4826775" y="2182221"/>
              <a:ext cx="1237382"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p>
          </p:txBody>
        </p:sp>
        <p:grpSp>
          <p:nvGrpSpPr>
            <p:cNvPr id="25" name="Group 24">
              <a:extLst>
                <a:ext uri="{FF2B5EF4-FFF2-40B4-BE49-F238E27FC236}">
                  <a16:creationId xmlns:a16="http://schemas.microsoft.com/office/drawing/2014/main" id="{5FD78016-D537-3B5C-51AC-CDB32ED38BB6}"/>
                </a:ext>
              </a:extLst>
            </p:cNvPr>
            <p:cNvGrpSpPr/>
            <p:nvPr/>
          </p:nvGrpSpPr>
          <p:grpSpPr>
            <a:xfrm>
              <a:off x="1970328" y="1404299"/>
              <a:ext cx="3108559" cy="1524391"/>
              <a:chOff x="893306" y="1885801"/>
              <a:chExt cx="2311707" cy="1085999"/>
            </a:xfrm>
          </p:grpSpPr>
          <p:sp>
            <p:nvSpPr>
              <p:cNvPr id="29" name="Arrow: Up 28">
                <a:extLst>
                  <a:ext uri="{FF2B5EF4-FFF2-40B4-BE49-F238E27FC236}">
                    <a16:creationId xmlns:a16="http://schemas.microsoft.com/office/drawing/2014/main" id="{53323F0C-1829-18FF-97EE-BE9B40591F26}"/>
                  </a:ext>
                </a:extLst>
              </p:cNvPr>
              <p:cNvSpPr/>
              <p:nvPr/>
            </p:nvSpPr>
            <p:spPr>
              <a:xfrm rot="5400000">
                <a:off x="1425530" y="1451090"/>
                <a:ext cx="1085999" cy="1955421"/>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30" name="TextBox 29">
                <a:extLst>
                  <a:ext uri="{FF2B5EF4-FFF2-40B4-BE49-F238E27FC236}">
                    <a16:creationId xmlns:a16="http://schemas.microsoft.com/office/drawing/2014/main" id="{53B9CDB5-12C3-55EA-E1CE-38EB954423F0}"/>
                  </a:ext>
                </a:extLst>
              </p:cNvPr>
              <p:cNvSpPr txBox="1"/>
              <p:nvPr/>
            </p:nvSpPr>
            <p:spPr>
              <a:xfrm>
                <a:off x="893306" y="2108344"/>
                <a:ext cx="2311707" cy="65365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b="1" dirty="0">
                    <a:solidFill>
                      <a:schemeClr val="bg1"/>
                    </a:solidFill>
                    <a:cs typeface="Arial" panose="020B0604020202020204" pitchFamily="34" charset="0"/>
                  </a:rPr>
                  <a:t>+16k children in low income families</a:t>
                </a:r>
              </a:p>
            </p:txBody>
          </p:sp>
        </p:grpSp>
        <p:sp>
          <p:nvSpPr>
            <p:cNvPr id="26" name="TextBox 25">
              <a:extLst>
                <a:ext uri="{FF2B5EF4-FFF2-40B4-BE49-F238E27FC236}">
                  <a16:creationId xmlns:a16="http://schemas.microsoft.com/office/drawing/2014/main" id="{CE8B5D0F-34E4-25E4-788E-870B7F11775F}"/>
                </a:ext>
              </a:extLst>
            </p:cNvPr>
            <p:cNvSpPr txBox="1"/>
            <p:nvPr/>
          </p:nvSpPr>
          <p:spPr>
            <a:xfrm>
              <a:off x="261665" y="2561671"/>
              <a:ext cx="772273"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37k</a:t>
              </a:r>
            </a:p>
          </p:txBody>
        </p:sp>
        <p:sp>
          <p:nvSpPr>
            <p:cNvPr id="27" name="TextBox 26">
              <a:extLst>
                <a:ext uri="{FF2B5EF4-FFF2-40B4-BE49-F238E27FC236}">
                  <a16:creationId xmlns:a16="http://schemas.microsoft.com/office/drawing/2014/main" id="{B3A7D774-C7FA-DC78-56DE-7443C77C8C7D}"/>
                </a:ext>
              </a:extLst>
            </p:cNvPr>
            <p:cNvSpPr txBox="1"/>
            <p:nvPr/>
          </p:nvSpPr>
          <p:spPr>
            <a:xfrm>
              <a:off x="5887086" y="1366228"/>
              <a:ext cx="188674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53k</a:t>
              </a:r>
            </a:p>
          </p:txBody>
        </p:sp>
        <p:sp>
          <p:nvSpPr>
            <p:cNvPr id="28" name="TextBox 27">
              <a:extLst>
                <a:ext uri="{FF2B5EF4-FFF2-40B4-BE49-F238E27FC236}">
                  <a16:creationId xmlns:a16="http://schemas.microsoft.com/office/drawing/2014/main" id="{22EFFE05-8A81-9884-F687-36F20B083CFF}"/>
                </a:ext>
              </a:extLst>
            </p:cNvPr>
            <p:cNvSpPr txBox="1"/>
            <p:nvPr/>
          </p:nvSpPr>
          <p:spPr>
            <a:xfrm>
              <a:off x="2630399" y="2669637"/>
              <a:ext cx="1092693" cy="424732"/>
            </a:xfrm>
            <a:prstGeom prst="rect">
              <a:avLst/>
            </a:prstGeom>
            <a:noFill/>
          </p:spPr>
          <p:txBody>
            <a:bodyPr wrap="square">
              <a:spAutoFit/>
            </a:bodyPr>
            <a:lstStyle/>
            <a:p>
              <a:pPr marL="0" indent="0">
                <a:lnSpc>
                  <a:spcPct val="90000"/>
                </a:lnSpc>
                <a:buNone/>
              </a:pPr>
              <a:r>
                <a:rPr lang="en-GB" sz="2400" b="1" dirty="0"/>
                <a:t>Kent</a:t>
              </a:r>
              <a:endParaRPr lang="en-GB" sz="2400" i="1" dirty="0"/>
            </a:p>
          </p:txBody>
        </p:sp>
      </p:grpSp>
      <p:sp>
        <p:nvSpPr>
          <p:cNvPr id="10" name="Rectangle: Top Corners Rounded 9">
            <a:extLst>
              <a:ext uri="{FF2B5EF4-FFF2-40B4-BE49-F238E27FC236}">
                <a16:creationId xmlns:a16="http://schemas.microsoft.com/office/drawing/2014/main" id="{A090FFE1-B9C7-A99F-E1C1-F689806AC392}"/>
              </a:ext>
              <a:ext uri="{C183D7F6-B498-43B3-948B-1728B52AA6E4}">
                <adec:decorative xmlns:adec="http://schemas.microsoft.com/office/drawing/2017/decorative" val="1"/>
              </a:ext>
            </a:extLst>
          </p:cNvPr>
          <p:cNvSpPr/>
          <p:nvPr/>
        </p:nvSpPr>
        <p:spPr>
          <a:xfrm rot="5400000">
            <a:off x="2041820" y="1330052"/>
            <a:ext cx="2454763" cy="6575520"/>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Top Corners Rounded 8">
            <a:extLst>
              <a:ext uri="{FF2B5EF4-FFF2-40B4-BE49-F238E27FC236}">
                <a16:creationId xmlns:a16="http://schemas.microsoft.com/office/drawing/2014/main" id="{9529162E-D451-015D-C3EF-315266768F88}"/>
              </a:ext>
              <a:ext uri="{C183D7F6-B498-43B3-948B-1728B52AA6E4}">
                <adec:decorative xmlns:adec="http://schemas.microsoft.com/office/drawing/2017/decorative" val="1"/>
              </a:ext>
            </a:extLst>
          </p:cNvPr>
          <p:cNvSpPr/>
          <p:nvPr/>
        </p:nvSpPr>
        <p:spPr>
          <a:xfrm rot="16200000">
            <a:off x="8777398" y="-575344"/>
            <a:ext cx="1473814" cy="535539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651F9D-372B-BFB7-C13D-8FF49273E192}"/>
              </a:ext>
            </a:extLst>
          </p:cNvPr>
          <p:cNvSpPr txBox="1"/>
          <p:nvPr/>
        </p:nvSpPr>
        <p:spPr>
          <a:xfrm>
            <a:off x="6836607" y="1674828"/>
            <a:ext cx="5254483" cy="923330"/>
          </a:xfrm>
          <a:prstGeom prst="rect">
            <a:avLst/>
          </a:prstGeom>
          <a:noFill/>
        </p:spPr>
        <p:txBody>
          <a:bodyPr wrap="square">
            <a:spAutoFit/>
          </a:bodyPr>
          <a:lstStyle/>
          <a:p>
            <a:pPr marL="0" indent="0" algn="ctr">
              <a:lnSpc>
                <a:spcPct val="90000"/>
              </a:lnSpc>
              <a:buNone/>
            </a:pPr>
            <a:r>
              <a:rPr lang="en-GB" sz="2000" dirty="0">
                <a:solidFill>
                  <a:schemeClr val="tx2"/>
                </a:solidFill>
              </a:rPr>
              <a:t>Children in </a:t>
            </a:r>
            <a:r>
              <a:rPr lang="en-GB" sz="2000" b="1" dirty="0">
                <a:solidFill>
                  <a:schemeClr val="tx2"/>
                </a:solidFill>
              </a:rPr>
              <a:t>Upper Weald</a:t>
            </a:r>
            <a:r>
              <a:rPr lang="en-GB" sz="2000" dirty="0">
                <a:solidFill>
                  <a:schemeClr val="tx2"/>
                </a:solidFill>
              </a:rPr>
              <a:t> ward are more than 3.5x more likely to live in a low income family, than those in </a:t>
            </a:r>
            <a:r>
              <a:rPr lang="en-GB" sz="2000" dirty="0" err="1">
                <a:solidFill>
                  <a:schemeClr val="tx2"/>
                </a:solidFill>
              </a:rPr>
              <a:t>Bircholt</a:t>
            </a:r>
            <a:r>
              <a:rPr lang="en-GB" sz="2000" dirty="0">
                <a:solidFill>
                  <a:schemeClr val="tx2"/>
                </a:solidFill>
              </a:rPr>
              <a:t> ward</a:t>
            </a:r>
            <a:endParaRPr lang="en-GB" sz="2000" i="1" dirty="0">
              <a:solidFill>
                <a:schemeClr val="tx2"/>
              </a:solidFill>
            </a:endParaRPr>
          </a:p>
        </p:txBody>
      </p:sp>
      <p:sp>
        <p:nvSpPr>
          <p:cNvPr id="5" name="Content Placeholder 2">
            <a:extLst>
              <a:ext uri="{FF2B5EF4-FFF2-40B4-BE49-F238E27FC236}">
                <a16:creationId xmlns:a16="http://schemas.microsoft.com/office/drawing/2014/main" id="{17D0CE6A-4039-0D1C-84EE-4BA9ED00275E}"/>
              </a:ext>
            </a:extLst>
          </p:cNvPr>
          <p:cNvSpPr txBox="1">
            <a:spLocks/>
          </p:cNvSpPr>
          <p:nvPr/>
        </p:nvSpPr>
        <p:spPr>
          <a:xfrm>
            <a:off x="41603" y="3536115"/>
            <a:ext cx="6515360" cy="23090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4"/>
              </a:buBlip>
              <a:defRPr sz="2800" kern="1200">
                <a:solidFill>
                  <a:srgbClr val="2D7C82"/>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GB" sz="2000" b="1" dirty="0">
                <a:solidFill>
                  <a:schemeClr val="tx2"/>
                </a:solidFill>
                <a:latin typeface="Arial" panose="020B0604020202020204" pitchFamily="34" charset="0"/>
              </a:rPr>
              <a:t>Universal Credit claimants in Ashford</a:t>
            </a:r>
          </a:p>
          <a:p>
            <a:pPr marL="0" indent="0">
              <a:lnSpc>
                <a:spcPct val="90000"/>
              </a:lnSpc>
              <a:buNone/>
            </a:pPr>
            <a:r>
              <a:rPr lang="en-GB" sz="2000" dirty="0">
                <a:solidFill>
                  <a:schemeClr val="tx2"/>
                </a:solidFill>
                <a:latin typeface="Arial" panose="020B0604020202020204" pitchFamily="34" charset="0"/>
              </a:rPr>
              <a:t>Claims from those without children increased much more quickly during the pandemic, peaking in February 2021.</a:t>
            </a:r>
          </a:p>
          <a:p>
            <a:pPr marL="0" indent="0">
              <a:lnSpc>
                <a:spcPct val="90000"/>
              </a:lnSpc>
              <a:buNone/>
            </a:pPr>
            <a:r>
              <a:rPr lang="en-GB" sz="2000" dirty="0">
                <a:solidFill>
                  <a:schemeClr val="tx2"/>
                </a:solidFill>
                <a:latin typeface="Arial" panose="020B0604020202020204" pitchFamily="34" charset="0"/>
              </a:rPr>
              <a:t>There was a sharp increase in claims from those with children between March 2020 and May 2020, then a gradual increase which has not slowed down since </a:t>
            </a:r>
          </a:p>
        </p:txBody>
      </p:sp>
      <p:pic>
        <p:nvPicPr>
          <p:cNvPr id="8" name="Picture 7" descr="Line chart showing universal claimants in Ashford.">
            <a:extLst>
              <a:ext uri="{FF2B5EF4-FFF2-40B4-BE49-F238E27FC236}">
                <a16:creationId xmlns:a16="http://schemas.microsoft.com/office/drawing/2014/main" id="{50A1C700-669A-5C97-7E4E-C752FAB166DF}"/>
              </a:ext>
            </a:extLst>
          </p:cNvPr>
          <p:cNvPicPr>
            <a:picLocks noChangeAspect="1"/>
          </p:cNvPicPr>
          <p:nvPr/>
        </p:nvPicPr>
        <p:blipFill>
          <a:blip r:embed="rId5"/>
          <a:stretch>
            <a:fillRect/>
          </a:stretch>
        </p:blipFill>
        <p:spPr>
          <a:xfrm>
            <a:off x="6761633" y="2897317"/>
            <a:ext cx="5430367" cy="3219906"/>
          </a:xfrm>
          <a:prstGeom prst="rect">
            <a:avLst/>
          </a:prstGeom>
        </p:spPr>
      </p:pic>
    </p:spTree>
    <p:extLst>
      <p:ext uri="{BB962C8B-B14F-4D97-AF65-F5344CB8AC3E}">
        <p14:creationId xmlns:p14="http://schemas.microsoft.com/office/powerpoint/2010/main" val="223445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DEE5-CE6F-61C0-44F3-D77D5BF03FEB}"/>
              </a:ext>
            </a:extLst>
          </p:cNvPr>
          <p:cNvSpPr>
            <a:spLocks noGrp="1"/>
          </p:cNvSpPr>
          <p:nvPr>
            <p:ph type="title"/>
          </p:nvPr>
        </p:nvSpPr>
        <p:spPr/>
        <p:txBody>
          <a:bodyPr/>
          <a:lstStyle/>
          <a:p>
            <a:r>
              <a:rPr lang="en-GB" dirty="0"/>
              <a:t>Overcrowding</a:t>
            </a:r>
          </a:p>
        </p:txBody>
      </p:sp>
      <p:sp>
        <p:nvSpPr>
          <p:cNvPr id="4" name="Rectangle 3">
            <a:extLst>
              <a:ext uri="{FF2B5EF4-FFF2-40B4-BE49-F238E27FC236}">
                <a16:creationId xmlns:a16="http://schemas.microsoft.com/office/drawing/2014/main" id="{D6A2CB14-B49E-4A3B-0408-F1726DAFA93A}"/>
              </a:ext>
              <a:ext uri="{C183D7F6-B498-43B3-948B-1728B52AA6E4}">
                <adec:decorative xmlns:adec="http://schemas.microsoft.com/office/drawing/2017/decorative" val="1"/>
              </a:ext>
            </a:extLst>
          </p:cNvPr>
          <p:cNvSpPr/>
          <p:nvPr/>
        </p:nvSpPr>
        <p:spPr>
          <a:xfrm>
            <a:off x="-15133" y="1417638"/>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Rectangle 4">
            <a:extLst>
              <a:ext uri="{FF2B5EF4-FFF2-40B4-BE49-F238E27FC236}">
                <a16:creationId xmlns:a16="http://schemas.microsoft.com/office/drawing/2014/main" id="{723ED593-9A62-B3E3-0FEC-5F37123A17A7}"/>
              </a:ext>
              <a:ext uri="{C183D7F6-B498-43B3-948B-1728B52AA6E4}">
                <adec:decorative xmlns:adec="http://schemas.microsoft.com/office/drawing/2017/decorative" val="1"/>
              </a:ext>
            </a:extLst>
          </p:cNvPr>
          <p:cNvSpPr/>
          <p:nvPr/>
        </p:nvSpPr>
        <p:spPr>
          <a:xfrm>
            <a:off x="-15133" y="3953897"/>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6" name="Content Placeholder 2">
            <a:extLst>
              <a:ext uri="{FF2B5EF4-FFF2-40B4-BE49-F238E27FC236}">
                <a16:creationId xmlns:a16="http://schemas.microsoft.com/office/drawing/2014/main" id="{13D68DDE-038C-1D43-2219-89DA16047FA1}"/>
              </a:ext>
            </a:extLst>
          </p:cNvPr>
          <p:cNvSpPr txBox="1">
            <a:spLocks/>
          </p:cNvSpPr>
          <p:nvPr/>
        </p:nvSpPr>
        <p:spPr bwMode="auto">
          <a:xfrm>
            <a:off x="402533" y="1866376"/>
            <a:ext cx="3409907" cy="8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t>The proportion of households deemed overcrowded by lack of overall rooms</a:t>
            </a:r>
          </a:p>
        </p:txBody>
      </p:sp>
      <p:grpSp>
        <p:nvGrpSpPr>
          <p:cNvPr id="34" name="Group 33" descr="Infographic showing houses increasing in size with % of ward which is overcrowded. 4.1% of households in Ashford have fewer rooms than required. By electoral ward, this rises to 7.3% in Bockhanger, 8.4% in Beaver, 9.3% in Victoria, and 13.8% in Stanhope">
            <a:extLst>
              <a:ext uri="{FF2B5EF4-FFF2-40B4-BE49-F238E27FC236}">
                <a16:creationId xmlns:a16="http://schemas.microsoft.com/office/drawing/2014/main" id="{E667C758-0612-457E-436F-E5941EB55B57}"/>
              </a:ext>
            </a:extLst>
          </p:cNvPr>
          <p:cNvGrpSpPr/>
          <p:nvPr/>
        </p:nvGrpSpPr>
        <p:grpSpPr>
          <a:xfrm>
            <a:off x="3483903" y="1243658"/>
            <a:ext cx="8944472" cy="2119869"/>
            <a:chOff x="3483903" y="1243658"/>
            <a:chExt cx="8944472" cy="2119869"/>
          </a:xfrm>
        </p:grpSpPr>
        <p:pic>
          <p:nvPicPr>
            <p:cNvPr id="7" name="Picture 6">
              <a:extLst>
                <a:ext uri="{FF2B5EF4-FFF2-40B4-BE49-F238E27FC236}">
                  <a16:creationId xmlns:a16="http://schemas.microsoft.com/office/drawing/2014/main" id="{92891471-E6DC-2CEC-0060-1A9D00EC639F}"/>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10131415" y="1243658"/>
              <a:ext cx="1818000" cy="1818003"/>
            </a:xfrm>
            <a:prstGeom prst="rect">
              <a:avLst/>
            </a:prstGeom>
          </p:spPr>
        </p:pic>
        <p:pic>
          <p:nvPicPr>
            <p:cNvPr id="8" name="Picture 7">
              <a:extLst>
                <a:ext uri="{FF2B5EF4-FFF2-40B4-BE49-F238E27FC236}">
                  <a16:creationId xmlns:a16="http://schemas.microsoft.com/office/drawing/2014/main" id="{DABB28F3-99FB-0805-E2F8-98C89187A4D8}"/>
                </a:ext>
              </a:extLst>
            </p:cNvPr>
            <p:cNvPicPr>
              <a:picLocks noChangeAspect="1"/>
            </p:cNvPicPr>
            <p:nvPr/>
          </p:nvPicPr>
          <p:blipFill>
            <a:blip r:embed="rId4"/>
            <a:stretch>
              <a:fillRect/>
            </a:stretch>
          </p:blipFill>
          <p:spPr>
            <a:xfrm>
              <a:off x="8823285" y="1842405"/>
              <a:ext cx="1224000" cy="1219256"/>
            </a:xfrm>
            <a:prstGeom prst="rect">
              <a:avLst/>
            </a:prstGeom>
          </p:spPr>
        </p:pic>
        <p:pic>
          <p:nvPicPr>
            <p:cNvPr id="9" name="Picture 8">
              <a:extLst>
                <a:ext uri="{FF2B5EF4-FFF2-40B4-BE49-F238E27FC236}">
                  <a16:creationId xmlns:a16="http://schemas.microsoft.com/office/drawing/2014/main" id="{2A736020-DF01-0867-EF4D-96C6760EAC2E}"/>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4259666" y="2485884"/>
              <a:ext cx="540000" cy="540000"/>
            </a:xfrm>
            <a:prstGeom prst="rect">
              <a:avLst/>
            </a:prstGeom>
          </p:spPr>
        </p:pic>
        <p:sp>
          <p:nvSpPr>
            <p:cNvPr id="11" name="TextBox 10">
              <a:extLst>
                <a:ext uri="{FF2B5EF4-FFF2-40B4-BE49-F238E27FC236}">
                  <a16:creationId xmlns:a16="http://schemas.microsoft.com/office/drawing/2014/main" id="{63C80615-5D76-2E79-B96D-B00C790B8CDC}"/>
                </a:ext>
              </a:extLst>
            </p:cNvPr>
            <p:cNvSpPr txBox="1"/>
            <p:nvPr/>
          </p:nvSpPr>
          <p:spPr>
            <a:xfrm>
              <a:off x="3483903" y="3024973"/>
              <a:ext cx="212376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Ashford</a:t>
              </a:r>
            </a:p>
          </p:txBody>
        </p:sp>
        <p:sp>
          <p:nvSpPr>
            <p:cNvPr id="12" name="TextBox 11">
              <a:extLst>
                <a:ext uri="{FF2B5EF4-FFF2-40B4-BE49-F238E27FC236}">
                  <a16:creationId xmlns:a16="http://schemas.microsoft.com/office/drawing/2014/main" id="{5919BE00-C515-145B-E2E9-1F222D924F7C}"/>
                </a:ext>
              </a:extLst>
            </p:cNvPr>
            <p:cNvSpPr txBox="1"/>
            <p:nvPr/>
          </p:nvSpPr>
          <p:spPr>
            <a:xfrm>
              <a:off x="4599157" y="2098941"/>
              <a:ext cx="980999" cy="338554"/>
            </a:xfrm>
            <a:prstGeom prst="rect">
              <a:avLst/>
            </a:prstGeom>
            <a:noFill/>
          </p:spPr>
          <p:txBody>
            <a:bodyPr wrap="square">
              <a:spAutoFit/>
            </a:bodyPr>
            <a:lstStyle/>
            <a:p>
              <a:r>
                <a:rPr lang="en-GB" sz="1600" dirty="0">
                  <a:cs typeface="Arial" panose="020B0604020202020204" pitchFamily="34" charset="0"/>
                </a:rPr>
                <a:t>4.1</a:t>
              </a:r>
              <a:r>
                <a:rPr lang="en-GB" sz="1600" dirty="0">
                  <a:latin typeface="Arial" panose="020B0604020202020204" pitchFamily="34" charset="0"/>
                  <a:cs typeface="Arial" panose="020B0604020202020204" pitchFamily="34" charset="0"/>
                </a:rPr>
                <a:t>%</a:t>
              </a:r>
              <a:endParaRPr lang="en-GB" sz="1600" dirty="0"/>
            </a:p>
          </p:txBody>
        </p:sp>
        <p:sp>
          <p:nvSpPr>
            <p:cNvPr id="13" name="TextBox 12">
              <a:extLst>
                <a:ext uri="{FF2B5EF4-FFF2-40B4-BE49-F238E27FC236}">
                  <a16:creationId xmlns:a16="http://schemas.microsoft.com/office/drawing/2014/main" id="{035886F4-875E-3EA1-2491-6E231199B8DF}"/>
                </a:ext>
              </a:extLst>
            </p:cNvPr>
            <p:cNvSpPr txBox="1"/>
            <p:nvPr/>
          </p:nvSpPr>
          <p:spPr>
            <a:xfrm>
              <a:off x="9958900" y="3015866"/>
              <a:ext cx="2123768" cy="338554"/>
            </a:xfrm>
            <a:prstGeom prst="rect">
              <a:avLst/>
            </a:prstGeom>
            <a:noFill/>
          </p:spPr>
          <p:txBody>
            <a:bodyPr wrap="square" rtlCol="0">
              <a:spAutoFit/>
            </a:bodyPr>
            <a:lstStyle/>
            <a:p>
              <a:pPr algn="ctr"/>
              <a:r>
                <a:rPr lang="en-GB" sz="1600" dirty="0">
                  <a:cs typeface="Arial" panose="020B0604020202020204" pitchFamily="34" charset="0"/>
                </a:rPr>
                <a:t>Stanhope</a:t>
              </a:r>
              <a:endParaRPr lang="en-GB"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D28DDF8-392B-5FB7-C3E0-F67C61BBBD41}"/>
                </a:ext>
              </a:extLst>
            </p:cNvPr>
            <p:cNvSpPr txBox="1"/>
            <p:nvPr/>
          </p:nvSpPr>
          <p:spPr>
            <a:xfrm>
              <a:off x="8366240" y="3023166"/>
              <a:ext cx="2123768" cy="338554"/>
            </a:xfrm>
            <a:prstGeom prst="rect">
              <a:avLst/>
            </a:prstGeom>
            <a:noFill/>
          </p:spPr>
          <p:txBody>
            <a:bodyPr wrap="square" rtlCol="0">
              <a:spAutoFit/>
            </a:bodyPr>
            <a:lstStyle/>
            <a:p>
              <a:pPr algn="ctr"/>
              <a:r>
                <a:rPr lang="en-GB" sz="1600" dirty="0">
                  <a:cs typeface="Arial" panose="020B0604020202020204" pitchFamily="34" charset="0"/>
                </a:rPr>
                <a:t>Victoria</a:t>
              </a:r>
              <a:endParaRPr lang="en-GB"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C2240DA-715A-0115-7164-6E9C8A4E935A}"/>
                </a:ext>
              </a:extLst>
            </p:cNvPr>
            <p:cNvSpPr txBox="1"/>
            <p:nvPr/>
          </p:nvSpPr>
          <p:spPr>
            <a:xfrm>
              <a:off x="9473124" y="1663668"/>
              <a:ext cx="870569" cy="338554"/>
            </a:xfrm>
            <a:prstGeom prst="rect">
              <a:avLst/>
            </a:prstGeom>
            <a:noFill/>
          </p:spPr>
          <p:txBody>
            <a:bodyPr wrap="square">
              <a:spAutoFit/>
            </a:bodyPr>
            <a:lstStyle/>
            <a:p>
              <a:r>
                <a:rPr lang="en-GB" sz="1600" dirty="0">
                  <a:cs typeface="Arial" panose="020B0604020202020204" pitchFamily="34" charset="0"/>
                </a:rPr>
                <a:t>9.3</a:t>
              </a:r>
              <a:r>
                <a:rPr lang="en-GB" sz="1600" dirty="0">
                  <a:latin typeface="Arial" panose="020B0604020202020204" pitchFamily="34" charset="0"/>
                  <a:cs typeface="Arial" panose="020B0604020202020204" pitchFamily="34" charset="0"/>
                </a:rPr>
                <a:t>%</a:t>
              </a:r>
              <a:endParaRPr lang="en-GB" sz="1600" dirty="0"/>
            </a:p>
          </p:txBody>
        </p:sp>
        <p:sp>
          <p:nvSpPr>
            <p:cNvPr id="17" name="TextBox 16">
              <a:extLst>
                <a:ext uri="{FF2B5EF4-FFF2-40B4-BE49-F238E27FC236}">
                  <a16:creationId xmlns:a16="http://schemas.microsoft.com/office/drawing/2014/main" id="{9E9958B1-BFF4-D6C4-0712-080254FF6EF6}"/>
                </a:ext>
              </a:extLst>
            </p:cNvPr>
            <p:cNvSpPr txBox="1"/>
            <p:nvPr/>
          </p:nvSpPr>
          <p:spPr>
            <a:xfrm>
              <a:off x="11447376" y="1543731"/>
              <a:ext cx="980999" cy="338554"/>
            </a:xfrm>
            <a:prstGeom prst="rect">
              <a:avLst/>
            </a:prstGeom>
            <a:noFill/>
          </p:spPr>
          <p:txBody>
            <a:bodyPr wrap="square">
              <a:spAutoFit/>
            </a:bodyPr>
            <a:lstStyle/>
            <a:p>
              <a:r>
                <a:rPr lang="en-GB" sz="1600" dirty="0">
                  <a:cs typeface="Arial" panose="020B0604020202020204" pitchFamily="34" charset="0"/>
                </a:rPr>
                <a:t>13.8</a:t>
              </a:r>
              <a:r>
                <a:rPr lang="en-GB" sz="1600" dirty="0">
                  <a:latin typeface="Arial" panose="020B0604020202020204" pitchFamily="34" charset="0"/>
                  <a:cs typeface="Arial" panose="020B0604020202020204" pitchFamily="34" charset="0"/>
                </a:rPr>
                <a:t>%</a:t>
              </a:r>
              <a:endParaRPr lang="en-GB" sz="1600" dirty="0"/>
            </a:p>
          </p:txBody>
        </p:sp>
        <p:pic>
          <p:nvPicPr>
            <p:cNvPr id="3" name="Picture 2">
              <a:extLst>
                <a:ext uri="{FF2B5EF4-FFF2-40B4-BE49-F238E27FC236}">
                  <a16:creationId xmlns:a16="http://schemas.microsoft.com/office/drawing/2014/main" id="{D21D0273-26D7-E2E6-6C6E-773FFE163AE6}"/>
                </a:ext>
              </a:extLst>
            </p:cNvPr>
            <p:cNvPicPr>
              <a:picLocks noChangeAspect="1"/>
            </p:cNvPicPr>
            <p:nvPr/>
          </p:nvPicPr>
          <p:blipFill>
            <a:blip r:embed="rId4"/>
            <a:stretch>
              <a:fillRect/>
            </a:stretch>
          </p:blipFill>
          <p:spPr>
            <a:xfrm>
              <a:off x="7390022" y="1963794"/>
              <a:ext cx="1105200" cy="1100916"/>
            </a:xfrm>
            <a:prstGeom prst="rect">
              <a:avLst/>
            </a:prstGeom>
          </p:spPr>
        </p:pic>
        <p:sp>
          <p:nvSpPr>
            <p:cNvPr id="10" name="TextBox 9">
              <a:extLst>
                <a:ext uri="{FF2B5EF4-FFF2-40B4-BE49-F238E27FC236}">
                  <a16:creationId xmlns:a16="http://schemas.microsoft.com/office/drawing/2014/main" id="{43D86584-C886-9400-42CF-B971B99F75D0}"/>
                </a:ext>
              </a:extLst>
            </p:cNvPr>
            <p:cNvSpPr txBox="1"/>
            <p:nvPr/>
          </p:nvSpPr>
          <p:spPr>
            <a:xfrm>
              <a:off x="6903964" y="3015866"/>
              <a:ext cx="2123768" cy="338554"/>
            </a:xfrm>
            <a:prstGeom prst="rect">
              <a:avLst/>
            </a:prstGeom>
            <a:noFill/>
          </p:spPr>
          <p:txBody>
            <a:bodyPr wrap="square" rtlCol="0">
              <a:spAutoFit/>
            </a:bodyPr>
            <a:lstStyle/>
            <a:p>
              <a:pPr algn="ctr"/>
              <a:r>
                <a:rPr lang="en-GB" sz="1600" dirty="0">
                  <a:cs typeface="Arial" panose="020B0604020202020204" pitchFamily="34" charset="0"/>
                </a:rPr>
                <a:t>Beaver</a:t>
              </a:r>
              <a:endParaRPr lang="en-GB"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B1A14E3-48E6-F660-1F7D-FEB1910244A0}"/>
                </a:ext>
              </a:extLst>
            </p:cNvPr>
            <p:cNvSpPr txBox="1"/>
            <p:nvPr/>
          </p:nvSpPr>
          <p:spPr>
            <a:xfrm>
              <a:off x="8038122" y="1720636"/>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8.4%</a:t>
              </a:r>
              <a:endParaRPr lang="en-GB" sz="1600" dirty="0"/>
            </a:p>
          </p:txBody>
        </p:sp>
        <p:pic>
          <p:nvPicPr>
            <p:cNvPr id="30" name="Picture 29">
              <a:extLst>
                <a:ext uri="{FF2B5EF4-FFF2-40B4-BE49-F238E27FC236}">
                  <a16:creationId xmlns:a16="http://schemas.microsoft.com/office/drawing/2014/main" id="{75EAE4FD-5D34-69B3-5AFF-53579B3E1553}"/>
                </a:ext>
              </a:extLst>
            </p:cNvPr>
            <p:cNvPicPr>
              <a:picLocks noChangeAspect="1"/>
            </p:cNvPicPr>
            <p:nvPr/>
          </p:nvPicPr>
          <p:blipFill>
            <a:blip r:embed="rId4"/>
            <a:stretch>
              <a:fillRect/>
            </a:stretch>
          </p:blipFill>
          <p:spPr>
            <a:xfrm>
              <a:off x="5930072" y="2110008"/>
              <a:ext cx="961200" cy="957475"/>
            </a:xfrm>
            <a:prstGeom prst="rect">
              <a:avLst/>
            </a:prstGeom>
          </p:spPr>
        </p:pic>
        <p:sp>
          <p:nvSpPr>
            <p:cNvPr id="32" name="TextBox 31">
              <a:extLst>
                <a:ext uri="{FF2B5EF4-FFF2-40B4-BE49-F238E27FC236}">
                  <a16:creationId xmlns:a16="http://schemas.microsoft.com/office/drawing/2014/main" id="{C580C316-C911-B6AB-DD91-454F0D0C0DFF}"/>
                </a:ext>
              </a:extLst>
            </p:cNvPr>
            <p:cNvSpPr txBox="1"/>
            <p:nvPr/>
          </p:nvSpPr>
          <p:spPr>
            <a:xfrm>
              <a:off x="5357389" y="3022959"/>
              <a:ext cx="2123768"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Bockhanger</a:t>
              </a:r>
            </a:p>
          </p:txBody>
        </p:sp>
        <p:sp>
          <p:nvSpPr>
            <p:cNvPr id="33" name="TextBox 32">
              <a:extLst>
                <a:ext uri="{FF2B5EF4-FFF2-40B4-BE49-F238E27FC236}">
                  <a16:creationId xmlns:a16="http://schemas.microsoft.com/office/drawing/2014/main" id="{5979D913-5D55-6D5F-7C64-E092087A9DC9}"/>
                </a:ext>
              </a:extLst>
            </p:cNvPr>
            <p:cNvSpPr txBox="1"/>
            <p:nvPr/>
          </p:nvSpPr>
          <p:spPr>
            <a:xfrm>
              <a:off x="6612258" y="1805596"/>
              <a:ext cx="980999" cy="338554"/>
            </a:xfrm>
            <a:prstGeom prst="rect">
              <a:avLst/>
            </a:prstGeom>
            <a:noFill/>
          </p:spPr>
          <p:txBody>
            <a:bodyPr wrap="square">
              <a:spAutoFit/>
            </a:bodyPr>
            <a:lstStyle/>
            <a:p>
              <a:r>
                <a:rPr lang="en-GB" sz="1600" dirty="0">
                  <a:cs typeface="Arial" panose="020B0604020202020204" pitchFamily="34" charset="0"/>
                </a:rPr>
                <a:t>7.3</a:t>
              </a:r>
              <a:r>
                <a:rPr lang="en-GB" sz="1600" dirty="0">
                  <a:latin typeface="Arial" panose="020B0604020202020204" pitchFamily="34" charset="0"/>
                  <a:cs typeface="Arial" panose="020B0604020202020204" pitchFamily="34" charset="0"/>
                </a:rPr>
                <a:t>%</a:t>
              </a:r>
              <a:endParaRPr lang="en-GB" sz="1600" dirty="0"/>
            </a:p>
          </p:txBody>
        </p:sp>
      </p:grpSp>
      <p:sp>
        <p:nvSpPr>
          <p:cNvPr id="31" name="TextBox 30">
            <a:extLst>
              <a:ext uri="{FF2B5EF4-FFF2-40B4-BE49-F238E27FC236}">
                <a16:creationId xmlns:a16="http://schemas.microsoft.com/office/drawing/2014/main" id="{8686BF81-5067-B310-B9E7-4D55826DD913}"/>
              </a:ext>
            </a:extLst>
          </p:cNvPr>
          <p:cNvSpPr txBox="1"/>
          <p:nvPr/>
        </p:nvSpPr>
        <p:spPr>
          <a:xfrm>
            <a:off x="-209439" y="4858702"/>
            <a:ext cx="4580472" cy="400110"/>
          </a:xfrm>
          <a:prstGeom prst="rect">
            <a:avLst/>
          </a:prstGeom>
          <a:noFill/>
        </p:spPr>
        <p:txBody>
          <a:bodyPr wrap="square">
            <a:spAutoFit/>
          </a:bodyPr>
          <a:lstStyle/>
          <a:p>
            <a:pPr marL="0" indent="0" algn="ctr">
              <a:buNone/>
            </a:pPr>
            <a:r>
              <a:rPr lang="en-GB" sz="2000" b="1" dirty="0">
                <a:latin typeface="Arial" panose="020B0604020202020204" pitchFamily="34" charset="0"/>
                <a:cs typeface="Arial" panose="020B0604020202020204" pitchFamily="34" charset="0"/>
              </a:rPr>
              <a:t>… and by lack of bedrooms</a:t>
            </a:r>
          </a:p>
        </p:txBody>
      </p:sp>
      <p:grpSp>
        <p:nvGrpSpPr>
          <p:cNvPr id="35" name="Group 34" descr="Infographic showing increasing sizes of bed and % of area with lack of bedrooms. 3% of households in Ashford qualify as overcrowded, rising to 6.5% in Victoria, 7.5% in Beaver, and 12% in Stanhope">
            <a:extLst>
              <a:ext uri="{FF2B5EF4-FFF2-40B4-BE49-F238E27FC236}">
                <a16:creationId xmlns:a16="http://schemas.microsoft.com/office/drawing/2014/main" id="{4F5FE39D-6FF5-57C8-C9B3-DD01C6EC799C}"/>
              </a:ext>
            </a:extLst>
          </p:cNvPr>
          <p:cNvGrpSpPr/>
          <p:nvPr/>
        </p:nvGrpSpPr>
        <p:grpSpPr>
          <a:xfrm>
            <a:off x="3518234" y="3729998"/>
            <a:ext cx="9045165" cy="2229336"/>
            <a:chOff x="3518234" y="3729998"/>
            <a:chExt cx="9045165" cy="2229336"/>
          </a:xfrm>
        </p:grpSpPr>
        <p:pic>
          <p:nvPicPr>
            <p:cNvPr id="19" name="Picture 18">
              <a:extLst>
                <a:ext uri="{FF2B5EF4-FFF2-40B4-BE49-F238E27FC236}">
                  <a16:creationId xmlns:a16="http://schemas.microsoft.com/office/drawing/2014/main" id="{5DAF577A-5CB2-2FB3-E9D6-C098CC59973F}"/>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9135324" y="3729998"/>
              <a:ext cx="2880000" cy="1946231"/>
            </a:xfrm>
            <a:prstGeom prst="rect">
              <a:avLst/>
            </a:prstGeom>
          </p:spPr>
        </p:pic>
        <p:pic>
          <p:nvPicPr>
            <p:cNvPr id="20" name="Picture 19">
              <a:extLst>
                <a:ext uri="{FF2B5EF4-FFF2-40B4-BE49-F238E27FC236}">
                  <a16:creationId xmlns:a16="http://schemas.microsoft.com/office/drawing/2014/main" id="{7ABF549F-22B3-556B-2244-419373BD8D77}"/>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7203739" y="4427481"/>
              <a:ext cx="1800000" cy="1216394"/>
            </a:xfrm>
            <a:prstGeom prst="rect">
              <a:avLst/>
            </a:prstGeom>
          </p:spPr>
        </p:pic>
        <p:pic>
          <p:nvPicPr>
            <p:cNvPr id="21" name="Picture 20">
              <a:extLst>
                <a:ext uri="{FF2B5EF4-FFF2-40B4-BE49-F238E27FC236}">
                  <a16:creationId xmlns:a16="http://schemas.microsoft.com/office/drawing/2014/main" id="{4E8F209D-22C9-10D8-FFA9-7072932EB716}"/>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4216503" y="5127284"/>
              <a:ext cx="720000" cy="486559"/>
            </a:xfrm>
            <a:prstGeom prst="rect">
              <a:avLst/>
            </a:prstGeom>
          </p:spPr>
        </p:pic>
        <p:sp>
          <p:nvSpPr>
            <p:cNvPr id="23" name="TextBox 22">
              <a:extLst>
                <a:ext uri="{FF2B5EF4-FFF2-40B4-BE49-F238E27FC236}">
                  <a16:creationId xmlns:a16="http://schemas.microsoft.com/office/drawing/2014/main" id="{0A5E0AD6-2AEE-949C-297B-E3BB1A816252}"/>
                </a:ext>
              </a:extLst>
            </p:cNvPr>
            <p:cNvSpPr txBox="1"/>
            <p:nvPr/>
          </p:nvSpPr>
          <p:spPr>
            <a:xfrm>
              <a:off x="3518234" y="5591395"/>
              <a:ext cx="2123768" cy="338554"/>
            </a:xfrm>
            <a:prstGeom prst="rect">
              <a:avLst/>
            </a:prstGeom>
            <a:noFill/>
          </p:spPr>
          <p:txBody>
            <a:bodyPr wrap="square" rtlCol="0">
              <a:spAutoFit/>
            </a:bodyPr>
            <a:lstStyle/>
            <a:p>
              <a:pPr algn="ctr"/>
              <a:r>
                <a:rPr lang="en-GB" sz="1600" b="1" dirty="0">
                  <a:cs typeface="Arial" panose="020B0604020202020204" pitchFamily="34" charset="0"/>
                </a:rPr>
                <a:t>Ashford</a:t>
              </a:r>
              <a:endParaRPr lang="en-GB" sz="16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FF23DAB-4832-FAD5-E8FD-93588A1DBA01}"/>
                </a:ext>
              </a:extLst>
            </p:cNvPr>
            <p:cNvSpPr txBox="1"/>
            <p:nvPr/>
          </p:nvSpPr>
          <p:spPr>
            <a:xfrm>
              <a:off x="4661003" y="4585122"/>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3%</a:t>
              </a:r>
              <a:endParaRPr lang="en-GB" sz="1600" dirty="0"/>
            </a:p>
          </p:txBody>
        </p:sp>
        <p:sp>
          <p:nvSpPr>
            <p:cNvPr id="25" name="TextBox 24">
              <a:extLst>
                <a:ext uri="{FF2B5EF4-FFF2-40B4-BE49-F238E27FC236}">
                  <a16:creationId xmlns:a16="http://schemas.microsoft.com/office/drawing/2014/main" id="{3EA4302B-0ECE-EC93-F9B2-0FDF713B0835}"/>
                </a:ext>
              </a:extLst>
            </p:cNvPr>
            <p:cNvSpPr txBox="1"/>
            <p:nvPr/>
          </p:nvSpPr>
          <p:spPr>
            <a:xfrm>
              <a:off x="6916290" y="5611320"/>
              <a:ext cx="2217985" cy="34801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Beaver</a:t>
              </a:r>
            </a:p>
          </p:txBody>
        </p:sp>
        <p:sp>
          <p:nvSpPr>
            <p:cNvPr id="26" name="TextBox 25">
              <a:extLst>
                <a:ext uri="{FF2B5EF4-FFF2-40B4-BE49-F238E27FC236}">
                  <a16:creationId xmlns:a16="http://schemas.microsoft.com/office/drawing/2014/main" id="{C6F043FC-5A64-E50A-C29A-8058C4DE7D84}"/>
                </a:ext>
              </a:extLst>
            </p:cNvPr>
            <p:cNvSpPr txBox="1"/>
            <p:nvPr/>
          </p:nvSpPr>
          <p:spPr>
            <a:xfrm>
              <a:off x="9606340" y="5579004"/>
              <a:ext cx="1937969"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Stanhope</a:t>
              </a:r>
            </a:p>
          </p:txBody>
        </p:sp>
        <p:sp>
          <p:nvSpPr>
            <p:cNvPr id="28" name="TextBox 27">
              <a:extLst>
                <a:ext uri="{FF2B5EF4-FFF2-40B4-BE49-F238E27FC236}">
                  <a16:creationId xmlns:a16="http://schemas.microsoft.com/office/drawing/2014/main" id="{E89FE359-D4F0-0548-DC03-5F75B554620C}"/>
                </a:ext>
              </a:extLst>
            </p:cNvPr>
            <p:cNvSpPr txBox="1"/>
            <p:nvPr/>
          </p:nvSpPr>
          <p:spPr>
            <a:xfrm>
              <a:off x="8472313" y="4128330"/>
              <a:ext cx="980999" cy="338554"/>
            </a:xfrm>
            <a:prstGeom prst="rect">
              <a:avLst/>
            </a:prstGeom>
            <a:noFill/>
          </p:spPr>
          <p:txBody>
            <a:bodyPr wrap="square">
              <a:spAutoFit/>
            </a:bodyPr>
            <a:lstStyle/>
            <a:p>
              <a:r>
                <a:rPr lang="en-GB" sz="1600" dirty="0">
                  <a:cs typeface="Arial" panose="020B0604020202020204" pitchFamily="34" charset="0"/>
                </a:rPr>
                <a:t>7.5%</a:t>
              </a:r>
              <a:endParaRPr lang="en-GB" sz="1600" dirty="0"/>
            </a:p>
          </p:txBody>
        </p:sp>
        <p:sp>
          <p:nvSpPr>
            <p:cNvPr id="29" name="TextBox 28">
              <a:extLst>
                <a:ext uri="{FF2B5EF4-FFF2-40B4-BE49-F238E27FC236}">
                  <a16:creationId xmlns:a16="http://schemas.microsoft.com/office/drawing/2014/main" id="{DA9AC6D5-AED7-9FFC-D354-A93F4A76F45E}"/>
                </a:ext>
              </a:extLst>
            </p:cNvPr>
            <p:cNvSpPr txBox="1"/>
            <p:nvPr/>
          </p:nvSpPr>
          <p:spPr>
            <a:xfrm>
              <a:off x="11582400" y="3987319"/>
              <a:ext cx="980999" cy="338554"/>
            </a:xfrm>
            <a:prstGeom prst="rect">
              <a:avLst/>
            </a:prstGeom>
            <a:noFill/>
          </p:spPr>
          <p:txBody>
            <a:bodyPr wrap="square">
              <a:spAutoFit/>
            </a:bodyPr>
            <a:lstStyle/>
            <a:p>
              <a:r>
                <a:rPr lang="en-GB" sz="1600" dirty="0">
                  <a:cs typeface="Arial" panose="020B0604020202020204" pitchFamily="34" charset="0"/>
                </a:rPr>
                <a:t>12%</a:t>
              </a:r>
              <a:endParaRPr lang="en-GB" sz="1600" dirty="0"/>
            </a:p>
          </p:txBody>
        </p:sp>
        <p:pic>
          <p:nvPicPr>
            <p:cNvPr id="18" name="Picture 17">
              <a:extLst>
                <a:ext uri="{FF2B5EF4-FFF2-40B4-BE49-F238E27FC236}">
                  <a16:creationId xmlns:a16="http://schemas.microsoft.com/office/drawing/2014/main" id="{B6E544D1-224C-6313-72DC-0603713F0945}"/>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5430908" y="4608982"/>
              <a:ext cx="1558800" cy="1053397"/>
            </a:xfrm>
            <a:prstGeom prst="rect">
              <a:avLst/>
            </a:prstGeom>
          </p:spPr>
        </p:pic>
        <p:sp>
          <p:nvSpPr>
            <p:cNvPr id="22" name="TextBox 21">
              <a:extLst>
                <a:ext uri="{FF2B5EF4-FFF2-40B4-BE49-F238E27FC236}">
                  <a16:creationId xmlns:a16="http://schemas.microsoft.com/office/drawing/2014/main" id="{6D59B1F4-6D1F-EC34-631B-C0A35FBEF0D2}"/>
                </a:ext>
              </a:extLst>
            </p:cNvPr>
            <p:cNvSpPr txBox="1"/>
            <p:nvPr/>
          </p:nvSpPr>
          <p:spPr>
            <a:xfrm>
              <a:off x="5089846" y="5593293"/>
              <a:ext cx="2217985" cy="338554"/>
            </a:xfrm>
            <a:prstGeom prst="rect">
              <a:avLst/>
            </a:prstGeom>
            <a:noFill/>
          </p:spPr>
          <p:txBody>
            <a:bodyPr wrap="square" rtlCol="0">
              <a:spAutoFit/>
            </a:bodyPr>
            <a:lstStyle/>
            <a:p>
              <a:pPr algn="ctr"/>
              <a:r>
                <a:rPr lang="en-GB" sz="1600" dirty="0">
                  <a:cs typeface="Arial" panose="020B0604020202020204" pitchFamily="34" charset="0"/>
                </a:rPr>
                <a:t>Victoria</a:t>
              </a:r>
              <a:endParaRPr lang="en-GB" sz="16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EEFEE4C-6568-93B4-ECCC-680D393154B8}"/>
                </a:ext>
              </a:extLst>
            </p:cNvPr>
            <p:cNvSpPr txBox="1"/>
            <p:nvPr/>
          </p:nvSpPr>
          <p:spPr>
            <a:xfrm>
              <a:off x="6648013" y="4215372"/>
              <a:ext cx="1053970" cy="338554"/>
            </a:xfrm>
            <a:prstGeom prst="rect">
              <a:avLst/>
            </a:prstGeom>
            <a:noFill/>
          </p:spPr>
          <p:txBody>
            <a:bodyPr wrap="square">
              <a:spAutoFit/>
            </a:bodyPr>
            <a:lstStyle/>
            <a:p>
              <a:r>
                <a:rPr lang="en-GB" sz="1600" dirty="0">
                  <a:cs typeface="Arial" panose="020B0604020202020204" pitchFamily="34" charset="0"/>
                </a:rPr>
                <a:t>6.5%</a:t>
              </a:r>
              <a:endParaRPr lang="en-GB" sz="1600" dirty="0"/>
            </a:p>
          </p:txBody>
        </p:sp>
      </p:grpSp>
    </p:spTree>
    <p:extLst>
      <p:ext uri="{BB962C8B-B14F-4D97-AF65-F5344CB8AC3E}">
        <p14:creationId xmlns:p14="http://schemas.microsoft.com/office/powerpoint/2010/main" val="2877775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37C-3A1C-F3C5-9511-ECA6174E4CBC}"/>
              </a:ext>
            </a:extLst>
          </p:cNvPr>
          <p:cNvSpPr>
            <a:spLocks noGrp="1"/>
          </p:cNvSpPr>
          <p:nvPr>
            <p:ph type="title"/>
          </p:nvPr>
        </p:nvSpPr>
        <p:spPr/>
        <p:txBody>
          <a:bodyPr/>
          <a:lstStyle/>
          <a:p>
            <a:r>
              <a:rPr lang="en-GB" dirty="0"/>
              <a:t>Respiratory Illness</a:t>
            </a:r>
          </a:p>
        </p:txBody>
      </p:sp>
      <p:sp>
        <p:nvSpPr>
          <p:cNvPr id="4" name="Rectangle: Top Corners Rounded 3">
            <a:extLst>
              <a:ext uri="{FF2B5EF4-FFF2-40B4-BE49-F238E27FC236}">
                <a16:creationId xmlns:a16="http://schemas.microsoft.com/office/drawing/2014/main" id="{176F974A-DC9E-7768-6C6C-26F577D52F23}"/>
              </a:ext>
              <a:ext uri="{C183D7F6-B498-43B3-948B-1728B52AA6E4}">
                <adec:decorative xmlns:adec="http://schemas.microsoft.com/office/drawing/2017/decorative" val="1"/>
              </a:ext>
            </a:extLst>
          </p:cNvPr>
          <p:cNvSpPr/>
          <p:nvPr/>
        </p:nvSpPr>
        <p:spPr>
          <a:xfrm rot="16200000">
            <a:off x="8259201" y="-666760"/>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Top Corners Rounded 6">
            <a:extLst>
              <a:ext uri="{FF2B5EF4-FFF2-40B4-BE49-F238E27FC236}">
                <a16:creationId xmlns:a16="http://schemas.microsoft.com/office/drawing/2014/main" id="{148B089D-AEF7-A2B0-FCDE-315934A6C369}"/>
              </a:ext>
              <a:ext uri="{C183D7F6-B498-43B3-948B-1728B52AA6E4}">
                <adec:decorative xmlns:adec="http://schemas.microsoft.com/office/drawing/2017/decorative" val="1"/>
              </a:ext>
            </a:extLst>
          </p:cNvPr>
          <p:cNvSpPr/>
          <p:nvPr/>
        </p:nvSpPr>
        <p:spPr>
          <a:xfrm rot="5400000">
            <a:off x="2163200" y="2129893"/>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0F07B9C-3084-4F62-33E3-4B9DD3B6F3EC}"/>
              </a:ext>
            </a:extLst>
          </p:cNvPr>
          <p:cNvSpPr>
            <a:spLocks noGrp="1"/>
          </p:cNvSpPr>
          <p:nvPr>
            <p:ph idx="1"/>
          </p:nvPr>
        </p:nvSpPr>
        <p:spPr>
          <a:xfrm>
            <a:off x="310013" y="1600201"/>
            <a:ext cx="5606419" cy="2692895"/>
          </a:xfrm>
        </p:spPr>
        <p:txBody>
          <a:bodyPr/>
          <a:lstStyle/>
          <a:p>
            <a:pPr marL="0" indent="0">
              <a:buNone/>
            </a:pPr>
            <a:r>
              <a:rPr lang="en-GB" sz="2000" dirty="0"/>
              <a:t>Fuel Poverty </a:t>
            </a:r>
          </a:p>
          <a:p>
            <a:r>
              <a:rPr lang="en-GB" sz="2000" dirty="0"/>
              <a:t>8.6% of households in Ashford were fuel poor in 2021</a:t>
            </a:r>
          </a:p>
          <a:p>
            <a:pPr lvl="1"/>
            <a:r>
              <a:rPr lang="en-GB" sz="1700" dirty="0"/>
              <a:t>9.7% in Kent and 13.1% nationally</a:t>
            </a:r>
          </a:p>
          <a:p>
            <a:pPr marL="400050"/>
            <a:r>
              <a:rPr lang="en-GB" sz="2000" dirty="0"/>
              <a:t>Children living in cold homes are twice as likely to develop respiratory problems as those in warm homes.</a:t>
            </a:r>
          </a:p>
          <a:p>
            <a:endParaRPr lang="en-GB" dirty="0"/>
          </a:p>
        </p:txBody>
      </p:sp>
      <p:sp>
        <p:nvSpPr>
          <p:cNvPr id="8" name="TextBox 7">
            <a:extLst>
              <a:ext uri="{FF2B5EF4-FFF2-40B4-BE49-F238E27FC236}">
                <a16:creationId xmlns:a16="http://schemas.microsoft.com/office/drawing/2014/main" id="{F28365E0-20F7-DAAB-16DE-20002297F28C}"/>
              </a:ext>
            </a:extLst>
          </p:cNvPr>
          <p:cNvSpPr txBox="1"/>
          <p:nvPr/>
        </p:nvSpPr>
        <p:spPr>
          <a:xfrm>
            <a:off x="-16056" y="5215333"/>
            <a:ext cx="3778324" cy="707886"/>
          </a:xfrm>
          <a:prstGeom prst="rect">
            <a:avLst/>
          </a:prstGeom>
          <a:noFill/>
        </p:spPr>
        <p:txBody>
          <a:bodyPr wrap="square" rtlCol="0">
            <a:spAutoFit/>
          </a:bodyPr>
          <a:lstStyle/>
          <a:p>
            <a:pPr algn="r"/>
            <a:r>
              <a:rPr lang="en-GB" sz="2000" dirty="0">
                <a:solidFill>
                  <a:schemeClr val="tx2"/>
                </a:solidFill>
              </a:rPr>
              <a:t>Smoking prevalence in Ashford is on a downward trend</a:t>
            </a:r>
          </a:p>
        </p:txBody>
      </p:sp>
      <p:grpSp>
        <p:nvGrpSpPr>
          <p:cNvPr id="6" name="Group 5" descr="A cigarette containing an arrow pointing downwards, and 12.3% written above to represent increasing prevalence of smoking.">
            <a:extLst>
              <a:ext uri="{FF2B5EF4-FFF2-40B4-BE49-F238E27FC236}">
                <a16:creationId xmlns:a16="http://schemas.microsoft.com/office/drawing/2014/main" id="{462C822E-6B15-D913-0D05-926C2980BDD6}"/>
              </a:ext>
            </a:extLst>
          </p:cNvPr>
          <p:cNvGrpSpPr/>
          <p:nvPr/>
        </p:nvGrpSpPr>
        <p:grpSpPr>
          <a:xfrm rot="3203062">
            <a:off x="3796293" y="4449544"/>
            <a:ext cx="1462456" cy="1670404"/>
            <a:chOff x="4237402" y="4507739"/>
            <a:chExt cx="1462456" cy="1670404"/>
          </a:xfrm>
        </p:grpSpPr>
        <p:pic>
          <p:nvPicPr>
            <p:cNvPr id="10" name="Picture 9" descr="A picture containing engineering drawing&#10;&#10;Description automatically generated">
              <a:extLst>
                <a:ext uri="{FF2B5EF4-FFF2-40B4-BE49-F238E27FC236}">
                  <a16:creationId xmlns:a16="http://schemas.microsoft.com/office/drawing/2014/main" id="{8FA5BB5C-97A6-956B-8DDD-0814E2E36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75928">
              <a:off x="4133428" y="4611713"/>
              <a:ext cx="1670404" cy="1462456"/>
            </a:xfrm>
            <a:prstGeom prst="rect">
              <a:avLst/>
            </a:prstGeom>
            <a:scene3d>
              <a:camera prst="orthographicFront">
                <a:rot lat="21299999" lon="10799993" rev="10799999"/>
              </a:camera>
              <a:lightRig rig="threePt" dir="t"/>
            </a:scene3d>
          </p:spPr>
        </p:pic>
        <p:sp>
          <p:nvSpPr>
            <p:cNvPr id="11" name="Arrow: Right 10">
              <a:extLst>
                <a:ext uri="{FF2B5EF4-FFF2-40B4-BE49-F238E27FC236}">
                  <a16:creationId xmlns:a16="http://schemas.microsoft.com/office/drawing/2014/main" id="{D0483372-4422-F06D-C152-E939E811AD55}"/>
                </a:ext>
              </a:extLst>
            </p:cNvPr>
            <p:cNvSpPr/>
            <p:nvPr/>
          </p:nvSpPr>
          <p:spPr>
            <a:xfrm rot="20186382">
              <a:off x="4276239" y="5443392"/>
              <a:ext cx="1151714" cy="50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0E1B863-E3F9-7138-1ED1-7074120DA5E5}"/>
                </a:ext>
              </a:extLst>
            </p:cNvPr>
            <p:cNvSpPr txBox="1"/>
            <p:nvPr/>
          </p:nvSpPr>
          <p:spPr>
            <a:xfrm rot="20232403">
              <a:off x="4273155" y="4993227"/>
              <a:ext cx="1166843" cy="369332"/>
            </a:xfrm>
            <a:prstGeom prst="rect">
              <a:avLst/>
            </a:prstGeom>
            <a:noFill/>
          </p:spPr>
          <p:txBody>
            <a:bodyPr wrap="square" rtlCol="0">
              <a:spAutoFit/>
            </a:bodyPr>
            <a:lstStyle/>
            <a:p>
              <a:r>
                <a:rPr lang="en-GB" dirty="0">
                  <a:solidFill>
                    <a:schemeClr val="tx2"/>
                  </a:solidFill>
                </a:rPr>
                <a:t>12.3%</a:t>
              </a:r>
            </a:p>
          </p:txBody>
        </p:sp>
      </p:grpSp>
      <p:sp>
        <p:nvSpPr>
          <p:cNvPr id="5" name="Content Placeholder 2">
            <a:extLst>
              <a:ext uri="{FF2B5EF4-FFF2-40B4-BE49-F238E27FC236}">
                <a16:creationId xmlns:a16="http://schemas.microsoft.com/office/drawing/2014/main" id="{5369AD2A-F314-E750-07D7-68246FDC7708}"/>
              </a:ext>
            </a:extLst>
          </p:cNvPr>
          <p:cNvSpPr txBox="1">
            <a:spLocks/>
          </p:cNvSpPr>
          <p:nvPr/>
        </p:nvSpPr>
        <p:spPr bwMode="auto">
          <a:xfrm>
            <a:off x="6600056" y="1709048"/>
            <a:ext cx="5281931" cy="142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2000" dirty="0">
                <a:solidFill>
                  <a:schemeClr val="tx2"/>
                </a:solidFill>
              </a:rPr>
              <a:t>People living in the 20% most deprived areas in </a:t>
            </a:r>
            <a:r>
              <a:rPr lang="en-GB" sz="2000" b="1" dirty="0">
                <a:solidFill>
                  <a:schemeClr val="tx2"/>
                </a:solidFill>
              </a:rPr>
              <a:t>Kent</a:t>
            </a:r>
            <a:r>
              <a:rPr lang="en-GB" sz="2000" dirty="0">
                <a:solidFill>
                  <a:schemeClr val="tx2"/>
                </a:solidFill>
              </a:rPr>
              <a:t> have approximately 4 times more emergency hospital admissions for COPD, than those in the 20% least deprived areas</a:t>
            </a:r>
          </a:p>
          <a:p>
            <a:endParaRPr lang="en-GB" dirty="0"/>
          </a:p>
        </p:txBody>
      </p:sp>
      <p:sp>
        <p:nvSpPr>
          <p:cNvPr id="19" name="TextBox 18">
            <a:extLst>
              <a:ext uri="{FF2B5EF4-FFF2-40B4-BE49-F238E27FC236}">
                <a16:creationId xmlns:a16="http://schemas.microsoft.com/office/drawing/2014/main" id="{C52AD3A0-B9B8-7B3D-452C-C4F62D7896C5}"/>
              </a:ext>
            </a:extLst>
          </p:cNvPr>
          <p:cNvSpPr txBox="1"/>
          <p:nvPr/>
        </p:nvSpPr>
        <p:spPr>
          <a:xfrm>
            <a:off x="6275570" y="3557451"/>
            <a:ext cx="6264694" cy="400110"/>
          </a:xfrm>
          <a:prstGeom prst="rect">
            <a:avLst/>
          </a:prstGeom>
          <a:noFill/>
        </p:spPr>
        <p:txBody>
          <a:bodyPr wrap="square" rtlCol="0">
            <a:spAutoFit/>
          </a:bodyPr>
          <a:lstStyle/>
          <a:p>
            <a:r>
              <a:rPr lang="en-GB" sz="2000" dirty="0">
                <a:solidFill>
                  <a:schemeClr val="accent1">
                    <a:lumMod val="50000"/>
                  </a:schemeClr>
                </a:solidFill>
              </a:rPr>
              <a:t>Stark inequality in </a:t>
            </a:r>
            <a:r>
              <a:rPr lang="en-GB" sz="2000" b="1" dirty="0">
                <a:solidFill>
                  <a:schemeClr val="accent1">
                    <a:lumMod val="50000"/>
                  </a:schemeClr>
                </a:solidFill>
              </a:rPr>
              <a:t>Kent</a:t>
            </a:r>
            <a:r>
              <a:rPr lang="en-GB" sz="2000" dirty="0">
                <a:solidFill>
                  <a:schemeClr val="accent1">
                    <a:lumMod val="50000"/>
                  </a:schemeClr>
                </a:solidFill>
              </a:rPr>
              <a:t> annual COPD admissions</a:t>
            </a:r>
          </a:p>
        </p:txBody>
      </p:sp>
      <p:grpSp>
        <p:nvGrpSpPr>
          <p:cNvPr id="9" name="Group 8" descr="In Kent's most deprived quintile, there are ~430 per 100,000 COPD admissions. In the least deprived quintile there are ~100 per 100,000.">
            <a:extLst>
              <a:ext uri="{FF2B5EF4-FFF2-40B4-BE49-F238E27FC236}">
                <a16:creationId xmlns:a16="http://schemas.microsoft.com/office/drawing/2014/main" id="{B61F94C6-5DC9-2B6E-8A56-3CA1E01F997B}"/>
              </a:ext>
            </a:extLst>
          </p:cNvPr>
          <p:cNvGrpSpPr/>
          <p:nvPr/>
        </p:nvGrpSpPr>
        <p:grpSpPr>
          <a:xfrm>
            <a:off x="6942962" y="4106187"/>
            <a:ext cx="4550434" cy="1739113"/>
            <a:chOff x="6942962" y="4106187"/>
            <a:chExt cx="4550434" cy="1739113"/>
          </a:xfrm>
        </p:grpSpPr>
        <p:sp>
          <p:nvSpPr>
            <p:cNvPr id="13" name="TextBox 12">
              <a:extLst>
                <a:ext uri="{FF2B5EF4-FFF2-40B4-BE49-F238E27FC236}">
                  <a16:creationId xmlns:a16="http://schemas.microsoft.com/office/drawing/2014/main" id="{4E05E91F-5F4C-CD54-8436-3EDC322E3695}"/>
                </a:ext>
              </a:extLst>
            </p:cNvPr>
            <p:cNvSpPr txBox="1"/>
            <p:nvPr/>
          </p:nvSpPr>
          <p:spPr>
            <a:xfrm>
              <a:off x="7036373" y="5506746"/>
              <a:ext cx="2077116" cy="338554"/>
            </a:xfrm>
            <a:prstGeom prst="rect">
              <a:avLst/>
            </a:prstGeom>
            <a:noFill/>
          </p:spPr>
          <p:txBody>
            <a:bodyPr wrap="square" rtlCol="0">
              <a:spAutoFit/>
            </a:bodyPr>
            <a:lstStyle/>
            <a:p>
              <a:r>
                <a:rPr lang="en-GB" sz="1600" dirty="0"/>
                <a:t>20% most deprived</a:t>
              </a:r>
            </a:p>
          </p:txBody>
        </p:sp>
        <p:sp>
          <p:nvSpPr>
            <p:cNvPr id="18" name="TextBox 17">
              <a:extLst>
                <a:ext uri="{FF2B5EF4-FFF2-40B4-BE49-F238E27FC236}">
                  <a16:creationId xmlns:a16="http://schemas.microsoft.com/office/drawing/2014/main" id="{A3C48808-000D-8417-319B-B3A1B14FEDC1}"/>
                </a:ext>
              </a:extLst>
            </p:cNvPr>
            <p:cNvSpPr txBox="1"/>
            <p:nvPr/>
          </p:nvSpPr>
          <p:spPr>
            <a:xfrm>
              <a:off x="9518308" y="5445224"/>
              <a:ext cx="1975088" cy="338554"/>
            </a:xfrm>
            <a:prstGeom prst="rect">
              <a:avLst/>
            </a:prstGeom>
            <a:noFill/>
          </p:spPr>
          <p:txBody>
            <a:bodyPr wrap="square" rtlCol="0">
              <a:spAutoFit/>
            </a:bodyPr>
            <a:lstStyle/>
            <a:p>
              <a:r>
                <a:rPr lang="en-GB" sz="1600" dirty="0"/>
                <a:t>20% least deprived</a:t>
              </a:r>
            </a:p>
          </p:txBody>
        </p:sp>
        <p:cxnSp>
          <p:nvCxnSpPr>
            <p:cNvPr id="20" name="Straight Connector 19">
              <a:extLst>
                <a:ext uri="{FF2B5EF4-FFF2-40B4-BE49-F238E27FC236}">
                  <a16:creationId xmlns:a16="http://schemas.microsoft.com/office/drawing/2014/main" id="{29D250C7-DA42-2F65-B976-A31C51C46006}"/>
                </a:ext>
              </a:extLst>
            </p:cNvPr>
            <p:cNvCxnSpPr>
              <a:cxnSpLocks/>
            </p:cNvCxnSpPr>
            <p:nvPr/>
          </p:nvCxnSpPr>
          <p:spPr>
            <a:xfrm flipV="1">
              <a:off x="9185034" y="4106187"/>
              <a:ext cx="0" cy="13390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D98C9EE-2A9C-77E8-3FD5-FACA0486486F}"/>
                </a:ext>
              </a:extLst>
            </p:cNvPr>
            <p:cNvSpPr txBox="1"/>
            <p:nvPr/>
          </p:nvSpPr>
          <p:spPr>
            <a:xfrm>
              <a:off x="9364602" y="4199670"/>
              <a:ext cx="2077116" cy="1015663"/>
            </a:xfrm>
            <a:prstGeom prst="rect">
              <a:avLst/>
            </a:prstGeom>
            <a:noFill/>
          </p:spPr>
          <p:txBody>
            <a:bodyPr wrap="square" rtlCol="0">
              <a:spAutoFit/>
            </a:bodyPr>
            <a:lstStyle/>
            <a:p>
              <a:pPr algn="ctr"/>
              <a:r>
                <a:rPr lang="en-GB" sz="2000" b="1" dirty="0"/>
                <a:t>~100 per 100,000 population</a:t>
              </a:r>
            </a:p>
          </p:txBody>
        </p:sp>
        <p:sp>
          <p:nvSpPr>
            <p:cNvPr id="23" name="TextBox 22">
              <a:extLst>
                <a:ext uri="{FF2B5EF4-FFF2-40B4-BE49-F238E27FC236}">
                  <a16:creationId xmlns:a16="http://schemas.microsoft.com/office/drawing/2014/main" id="{4103C8FA-BAB8-FF23-B665-40037CF87AB5}"/>
                </a:ext>
              </a:extLst>
            </p:cNvPr>
            <p:cNvSpPr txBox="1"/>
            <p:nvPr/>
          </p:nvSpPr>
          <p:spPr>
            <a:xfrm>
              <a:off x="6942962" y="4199671"/>
              <a:ext cx="2077116" cy="1015663"/>
            </a:xfrm>
            <a:prstGeom prst="rect">
              <a:avLst/>
            </a:prstGeom>
            <a:noFill/>
          </p:spPr>
          <p:txBody>
            <a:bodyPr wrap="square" rtlCol="0">
              <a:spAutoFit/>
            </a:bodyPr>
            <a:lstStyle/>
            <a:p>
              <a:pPr algn="ctr"/>
              <a:r>
                <a:rPr lang="en-GB" sz="2000" b="1" dirty="0"/>
                <a:t>~430 per 100,000 population</a:t>
              </a:r>
            </a:p>
          </p:txBody>
        </p:sp>
      </p:grpSp>
    </p:spTree>
    <p:extLst>
      <p:ext uri="{BB962C8B-B14F-4D97-AF65-F5344CB8AC3E}">
        <p14:creationId xmlns:p14="http://schemas.microsoft.com/office/powerpoint/2010/main" val="85952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8FD1-F6E2-93D0-63A2-C059AC18DA27}"/>
              </a:ext>
            </a:extLst>
          </p:cNvPr>
          <p:cNvSpPr>
            <a:spLocks noGrp="1"/>
          </p:cNvSpPr>
          <p:nvPr>
            <p:ph type="title"/>
          </p:nvPr>
        </p:nvSpPr>
        <p:spPr>
          <a:xfrm>
            <a:off x="609600" y="311291"/>
            <a:ext cx="10972800" cy="1143000"/>
          </a:xfrm>
        </p:spPr>
        <p:txBody>
          <a:bodyPr/>
          <a:lstStyle/>
          <a:p>
            <a:r>
              <a:rPr lang="en-GB" dirty="0"/>
              <a:t>Healthy Eating and Physical Activity</a:t>
            </a:r>
          </a:p>
        </p:txBody>
      </p:sp>
      <p:sp>
        <p:nvSpPr>
          <p:cNvPr id="85" name="Rectangle: Top Corners Rounded 84">
            <a:extLst>
              <a:ext uri="{FF2B5EF4-FFF2-40B4-BE49-F238E27FC236}">
                <a16:creationId xmlns:a16="http://schemas.microsoft.com/office/drawing/2014/main" id="{B642DAE0-F6D1-9E53-AADC-C1EDAFB76F8A}"/>
              </a:ext>
              <a:ext uri="{C183D7F6-B498-43B3-948B-1728B52AA6E4}">
                <adec:decorative xmlns:adec="http://schemas.microsoft.com/office/drawing/2017/decorative" val="1"/>
              </a:ext>
            </a:extLst>
          </p:cNvPr>
          <p:cNvSpPr/>
          <p:nvPr/>
        </p:nvSpPr>
        <p:spPr>
          <a:xfrm rot="5400000">
            <a:off x="1917515" y="-571217"/>
            <a:ext cx="2260970" cy="6096003"/>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Top Corners Rounded 61">
            <a:extLst>
              <a:ext uri="{FF2B5EF4-FFF2-40B4-BE49-F238E27FC236}">
                <a16:creationId xmlns:a16="http://schemas.microsoft.com/office/drawing/2014/main" id="{BE3A3A0A-3FFB-EA60-244F-EBB0DE9900A2}"/>
              </a:ext>
              <a:ext uri="{C183D7F6-B498-43B3-948B-1728B52AA6E4}">
                <adec:decorative xmlns:adec="http://schemas.microsoft.com/office/drawing/2017/decorative" val="1"/>
              </a:ext>
            </a:extLst>
          </p:cNvPr>
          <p:cNvSpPr/>
          <p:nvPr/>
        </p:nvSpPr>
        <p:spPr>
          <a:xfrm rot="5400000">
            <a:off x="2385566" y="1443541"/>
            <a:ext cx="2260970" cy="7032105"/>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Top Corners Rounded 3">
            <a:extLst>
              <a:ext uri="{FF2B5EF4-FFF2-40B4-BE49-F238E27FC236}">
                <a16:creationId xmlns:a16="http://schemas.microsoft.com/office/drawing/2014/main" id="{B9529808-82E5-4ADF-78C5-7529942C36E3}"/>
              </a:ext>
              <a:ext uri="{C183D7F6-B498-43B3-948B-1728B52AA6E4}">
                <adec:decorative xmlns:adec="http://schemas.microsoft.com/office/drawing/2017/decorative" val="1"/>
              </a:ext>
            </a:extLst>
          </p:cNvPr>
          <p:cNvSpPr/>
          <p:nvPr/>
        </p:nvSpPr>
        <p:spPr>
          <a:xfrm rot="16200000">
            <a:off x="8169871" y="-439667"/>
            <a:ext cx="2260970" cy="5832648"/>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E07E393-84EF-830F-E4F0-7297A45C10EE}"/>
              </a:ext>
            </a:extLst>
          </p:cNvPr>
          <p:cNvSpPr txBox="1"/>
          <p:nvPr/>
        </p:nvSpPr>
        <p:spPr>
          <a:xfrm>
            <a:off x="213619" y="2629301"/>
            <a:ext cx="2925691" cy="646331"/>
          </a:xfrm>
          <a:prstGeom prst="rect">
            <a:avLst/>
          </a:prstGeom>
          <a:noFill/>
        </p:spPr>
        <p:txBody>
          <a:bodyPr wrap="square" rtlCol="0">
            <a:spAutoFit/>
          </a:bodyPr>
          <a:lstStyle/>
          <a:p>
            <a:pPr algn="ctr"/>
            <a:r>
              <a:rPr lang="en-GB" dirty="0">
                <a:solidFill>
                  <a:schemeClr val="tx2"/>
                </a:solidFill>
              </a:rPr>
              <a:t>About</a:t>
            </a:r>
            <a:r>
              <a:rPr lang="en-GB" b="1" dirty="0">
                <a:solidFill>
                  <a:schemeClr val="tx2"/>
                </a:solidFill>
              </a:rPr>
              <a:t> 1 in 3 </a:t>
            </a:r>
            <a:r>
              <a:rPr lang="en-GB" dirty="0">
                <a:solidFill>
                  <a:schemeClr val="tx2"/>
                </a:solidFill>
              </a:rPr>
              <a:t>Ashford adults are obese</a:t>
            </a:r>
          </a:p>
        </p:txBody>
      </p:sp>
      <p:grpSp>
        <p:nvGrpSpPr>
          <p:cNvPr id="6" name="Group 5" descr="4 people, 1 of whom is larger">
            <a:extLst>
              <a:ext uri="{FF2B5EF4-FFF2-40B4-BE49-F238E27FC236}">
                <a16:creationId xmlns:a16="http://schemas.microsoft.com/office/drawing/2014/main" id="{03910C8B-E34A-963B-CE39-D36E77AA4D2A}"/>
              </a:ext>
            </a:extLst>
          </p:cNvPr>
          <p:cNvGrpSpPr/>
          <p:nvPr/>
        </p:nvGrpSpPr>
        <p:grpSpPr>
          <a:xfrm>
            <a:off x="767324" y="1676129"/>
            <a:ext cx="2140218" cy="927786"/>
            <a:chOff x="767324" y="1676129"/>
            <a:chExt cx="2140218" cy="927786"/>
          </a:xfrm>
        </p:grpSpPr>
        <p:grpSp>
          <p:nvGrpSpPr>
            <p:cNvPr id="10" name="Group 9">
              <a:extLst>
                <a:ext uri="{FF2B5EF4-FFF2-40B4-BE49-F238E27FC236}">
                  <a16:creationId xmlns:a16="http://schemas.microsoft.com/office/drawing/2014/main" id="{E0C40578-F3AD-C9C9-0C76-E380A78B541A}"/>
                </a:ext>
              </a:extLst>
            </p:cNvPr>
            <p:cNvGrpSpPr/>
            <p:nvPr/>
          </p:nvGrpSpPr>
          <p:grpSpPr>
            <a:xfrm>
              <a:off x="767324" y="1676129"/>
              <a:ext cx="1656268" cy="927786"/>
              <a:chOff x="1260854" y="1940923"/>
              <a:chExt cx="1351018" cy="752249"/>
            </a:xfrm>
          </p:grpSpPr>
          <p:pic>
            <p:nvPicPr>
              <p:cNvPr id="5" name="Picture 4">
                <a:extLst>
                  <a:ext uri="{FF2B5EF4-FFF2-40B4-BE49-F238E27FC236}">
                    <a16:creationId xmlns:a16="http://schemas.microsoft.com/office/drawing/2014/main" id="{5345CE49-F9E6-93BE-B2AC-141952190A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1260854" y="1940923"/>
                <a:ext cx="475628" cy="742088"/>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6D2445A-EC63-29E1-5368-C3F1475E39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224603" y="1940923"/>
                <a:ext cx="387269" cy="752249"/>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B19D327-9304-C0A0-274C-0A36966795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1829845" y="1940923"/>
                <a:ext cx="387269" cy="752249"/>
              </a:xfrm>
              <a:prstGeom prst="rect">
                <a:avLst/>
              </a:prstGeom>
              <a:noFill/>
              <a:ln>
                <a:noFill/>
              </a:ln>
              <a:extLst>
                <a:ext uri="{53640926-AAD7-44D8-BBD7-CCE9431645EC}">
                  <a14:shadowObscured xmlns:a14="http://schemas.microsoft.com/office/drawing/2010/main"/>
                </a:ext>
              </a:extLst>
            </p:spPr>
          </p:pic>
        </p:grpSp>
        <p:pic>
          <p:nvPicPr>
            <p:cNvPr id="3" name="Picture 2">
              <a:extLst>
                <a:ext uri="{FF2B5EF4-FFF2-40B4-BE49-F238E27FC236}">
                  <a16:creationId xmlns:a16="http://schemas.microsoft.com/office/drawing/2014/main" id="{10CA2340-8D3B-773B-D9B0-BF2D1D7705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432773" y="1676129"/>
              <a:ext cx="474769" cy="927786"/>
            </a:xfrm>
            <a:prstGeom prst="rect">
              <a:avLst/>
            </a:prstGeom>
            <a:noFill/>
            <a:ln>
              <a:noFill/>
            </a:ln>
            <a:extLst>
              <a:ext uri="{53640926-AAD7-44D8-BBD7-CCE9431645EC}">
                <a14:shadowObscured xmlns:a14="http://schemas.microsoft.com/office/drawing/2010/main"/>
              </a:ext>
            </a:extLst>
          </p:spPr>
        </p:pic>
      </p:grpSp>
      <p:sp>
        <p:nvSpPr>
          <p:cNvPr id="54" name="TextBox 53">
            <a:extLst>
              <a:ext uri="{FF2B5EF4-FFF2-40B4-BE49-F238E27FC236}">
                <a16:creationId xmlns:a16="http://schemas.microsoft.com/office/drawing/2014/main" id="{CC694926-B10F-1FFC-950A-86F02DCC48D5}"/>
              </a:ext>
            </a:extLst>
          </p:cNvPr>
          <p:cNvSpPr txBox="1"/>
          <p:nvPr/>
        </p:nvSpPr>
        <p:spPr>
          <a:xfrm>
            <a:off x="3228020" y="1944408"/>
            <a:ext cx="2661041" cy="1200329"/>
          </a:xfrm>
          <a:prstGeom prst="rect">
            <a:avLst/>
          </a:prstGeom>
          <a:noFill/>
        </p:spPr>
        <p:txBody>
          <a:bodyPr wrap="square" rtlCol="0">
            <a:spAutoFit/>
          </a:bodyPr>
          <a:lstStyle/>
          <a:p>
            <a:pPr algn="ctr"/>
            <a:r>
              <a:rPr lang="en-GB" dirty="0">
                <a:solidFill>
                  <a:schemeClr val="tx2"/>
                </a:solidFill>
              </a:rPr>
              <a:t>Nationally, obesity is 10% higher in the most deprived communities (growing gap)</a:t>
            </a:r>
          </a:p>
        </p:txBody>
      </p:sp>
      <p:sp>
        <p:nvSpPr>
          <p:cNvPr id="18" name="TextBox 17">
            <a:extLst>
              <a:ext uri="{FF2B5EF4-FFF2-40B4-BE49-F238E27FC236}">
                <a16:creationId xmlns:a16="http://schemas.microsoft.com/office/drawing/2014/main" id="{944274BC-5461-79F5-D034-11B651113619}"/>
              </a:ext>
            </a:extLst>
          </p:cNvPr>
          <p:cNvSpPr txBox="1"/>
          <p:nvPr/>
        </p:nvSpPr>
        <p:spPr>
          <a:xfrm>
            <a:off x="6642497" y="1653553"/>
            <a:ext cx="5473376" cy="1754326"/>
          </a:xfrm>
          <a:prstGeom prst="rect">
            <a:avLst/>
          </a:prstGeom>
          <a:noFill/>
        </p:spPr>
        <p:txBody>
          <a:bodyPr wrap="square">
            <a:spAutoFit/>
          </a:bodyPr>
          <a:lstStyle/>
          <a:p>
            <a:pPr algn="ctr"/>
            <a:r>
              <a:rPr lang="en-GB" sz="1800" dirty="0">
                <a:solidFill>
                  <a:schemeClr val="tx2"/>
                </a:solidFill>
                <a:effectLst/>
                <a:latin typeface="Arial" panose="020B0604020202020204" pitchFamily="34" charset="0"/>
                <a:ea typeface="Calibri" panose="020F0502020204030204" pitchFamily="34" charset="0"/>
              </a:rPr>
              <a:t>COVID-19 had a noticeable effect in </a:t>
            </a:r>
            <a:r>
              <a:rPr lang="en-GB" sz="1800" b="1" dirty="0">
                <a:solidFill>
                  <a:schemeClr val="tx2"/>
                </a:solidFill>
                <a:effectLst/>
                <a:latin typeface="Arial" panose="020B0604020202020204" pitchFamily="34" charset="0"/>
                <a:ea typeface="Calibri" panose="020F0502020204030204" pitchFamily="34" charset="0"/>
              </a:rPr>
              <a:t>reducing activity levels</a:t>
            </a:r>
            <a:r>
              <a:rPr lang="en-GB" sz="1800" dirty="0">
                <a:solidFill>
                  <a:schemeClr val="tx2"/>
                </a:solidFill>
                <a:effectLst/>
                <a:latin typeface="Arial" panose="020B0604020202020204" pitchFamily="34" charset="0"/>
                <a:ea typeface="Calibri" panose="020F0502020204030204" pitchFamily="34" charset="0"/>
              </a:rPr>
              <a:t>, which have declined b</a:t>
            </a:r>
            <a:r>
              <a:rPr lang="en-GB" sz="1800" dirty="0">
                <a:solidFill>
                  <a:schemeClr val="tx2"/>
                </a:solidFill>
                <a:latin typeface="Arial" panose="020B0604020202020204" pitchFamily="34" charset="0"/>
                <a:ea typeface="Times New Roman" panose="02020603050405020304" pitchFamily="18" charset="0"/>
              </a:rPr>
              <a:t>etween 2019-21. For example, walking </a:t>
            </a:r>
            <a:r>
              <a:rPr lang="en-GB" dirty="0">
                <a:solidFill>
                  <a:schemeClr val="tx2"/>
                </a:solidFill>
                <a:ea typeface="Times New Roman" panose="02020603050405020304" pitchFamily="18" charset="0"/>
              </a:rPr>
              <a:t>for the purpose of Travel decreased by 37% during this time. </a:t>
            </a:r>
            <a:r>
              <a:rPr lang="en-GB" sz="1800" dirty="0">
                <a:solidFill>
                  <a:schemeClr val="tx2"/>
                </a:solidFill>
                <a:effectLst/>
                <a:latin typeface="Arial" panose="020B0604020202020204" pitchFamily="34" charset="0"/>
                <a:ea typeface="Times New Roman" panose="02020603050405020304" pitchFamily="18" charset="0"/>
              </a:rPr>
              <a:t>Ashford had the overall </a:t>
            </a:r>
            <a:r>
              <a:rPr lang="en-GB" sz="1800" b="1" dirty="0">
                <a:solidFill>
                  <a:schemeClr val="tx2"/>
                </a:solidFill>
                <a:effectLst/>
                <a:latin typeface="Arial" panose="020B0604020202020204" pitchFamily="34" charset="0"/>
                <a:ea typeface="Times New Roman" panose="02020603050405020304" pitchFamily="18" charset="0"/>
              </a:rPr>
              <a:t>lowest rates </a:t>
            </a:r>
            <a:r>
              <a:rPr lang="en-GB" sz="1800" dirty="0">
                <a:solidFill>
                  <a:schemeClr val="tx2"/>
                </a:solidFill>
                <a:effectLst/>
                <a:latin typeface="Arial" panose="020B0604020202020204" pitchFamily="34" charset="0"/>
                <a:ea typeface="Times New Roman" panose="02020603050405020304" pitchFamily="18" charset="0"/>
              </a:rPr>
              <a:t>of walking for the </a:t>
            </a:r>
            <a:r>
              <a:rPr lang="en-GB" sz="1800" dirty="0">
                <a:solidFill>
                  <a:schemeClr val="tx2"/>
                </a:solidFill>
                <a:ea typeface="Times New Roman" panose="02020603050405020304" pitchFamily="18" charset="0"/>
              </a:rPr>
              <a:t>purpose of travel of all the </a:t>
            </a:r>
            <a:r>
              <a:rPr lang="en-GB" sz="1800" dirty="0">
                <a:solidFill>
                  <a:schemeClr val="tx2"/>
                </a:solidFill>
                <a:effectLst/>
                <a:latin typeface="Arial" panose="020B0604020202020204" pitchFamily="34" charset="0"/>
                <a:ea typeface="Times New Roman" panose="02020603050405020304" pitchFamily="18" charset="0"/>
              </a:rPr>
              <a:t>Kent districts from </a:t>
            </a:r>
            <a:r>
              <a:rPr lang="en-GB" sz="1800" dirty="0">
                <a:solidFill>
                  <a:schemeClr val="tx2"/>
                </a:solidFill>
                <a:ea typeface="Times New Roman" panose="02020603050405020304" pitchFamily="18" charset="0"/>
              </a:rPr>
              <a:t>2016-21.</a:t>
            </a:r>
          </a:p>
        </p:txBody>
      </p:sp>
      <p:pic>
        <p:nvPicPr>
          <p:cNvPr id="19" name="Picture 18" descr="A woman walking while looking at something in her hand.">
            <a:extLst>
              <a:ext uri="{FF2B5EF4-FFF2-40B4-BE49-F238E27FC236}">
                <a16:creationId xmlns:a16="http://schemas.microsoft.com/office/drawing/2014/main" id="{A8167C4B-1BC0-BC1B-8EAD-2BAAC7516293}"/>
              </a:ext>
            </a:extLst>
          </p:cNvPr>
          <p:cNvPicPr>
            <a:picLocks noChangeAspect="1"/>
          </p:cNvPicPr>
          <p:nvPr/>
        </p:nvPicPr>
        <p:blipFill rotWithShape="1">
          <a:blip r:embed="rId5">
            <a:clrChange>
              <a:clrFrom>
                <a:srgbClr val="FFFFFF"/>
              </a:clrFrom>
              <a:clrTo>
                <a:srgbClr val="FFFFFF">
                  <a:alpha val="0"/>
                </a:srgbClr>
              </a:clrTo>
            </a:clrChange>
          </a:blip>
          <a:srcRect l="77231" t="24379" r="14069" b="31700"/>
          <a:stretch/>
        </p:blipFill>
        <p:spPr>
          <a:xfrm>
            <a:off x="10838489" y="485530"/>
            <a:ext cx="1002376" cy="1276143"/>
          </a:xfrm>
          <a:prstGeom prst="rect">
            <a:avLst/>
          </a:prstGeom>
        </p:spPr>
      </p:pic>
      <p:sp>
        <p:nvSpPr>
          <p:cNvPr id="17" name="TextBox 16">
            <a:extLst>
              <a:ext uri="{FF2B5EF4-FFF2-40B4-BE49-F238E27FC236}">
                <a16:creationId xmlns:a16="http://schemas.microsoft.com/office/drawing/2014/main" id="{51B91875-3C19-A4CE-0266-90FDC4589807}"/>
              </a:ext>
            </a:extLst>
          </p:cNvPr>
          <p:cNvSpPr txBox="1"/>
          <p:nvPr/>
        </p:nvSpPr>
        <p:spPr>
          <a:xfrm>
            <a:off x="156875" y="4074664"/>
            <a:ext cx="3058805" cy="1631216"/>
          </a:xfrm>
          <a:prstGeom prst="rect">
            <a:avLst/>
          </a:prstGeom>
          <a:noFill/>
        </p:spPr>
        <p:txBody>
          <a:bodyPr wrap="square" rtlCol="0">
            <a:spAutoFit/>
          </a:bodyPr>
          <a:lstStyle/>
          <a:p>
            <a:r>
              <a:rPr lang="en-GB" sz="2000" dirty="0">
                <a:solidFill>
                  <a:schemeClr val="tx2"/>
                </a:solidFill>
              </a:rPr>
              <a:t>There are more </a:t>
            </a:r>
            <a:r>
              <a:rPr lang="en-GB" sz="2000" b="1" dirty="0">
                <a:solidFill>
                  <a:schemeClr val="tx2"/>
                </a:solidFill>
              </a:rPr>
              <a:t>overweight or obese</a:t>
            </a:r>
            <a:r>
              <a:rPr lang="en-GB" sz="2000" dirty="0">
                <a:solidFill>
                  <a:schemeClr val="tx2"/>
                </a:solidFill>
              </a:rPr>
              <a:t> people in Ashford, but prevalence has decreased</a:t>
            </a:r>
          </a:p>
        </p:txBody>
      </p:sp>
      <p:pic>
        <p:nvPicPr>
          <p:cNvPr id="7" name="Picture 6" descr="Column chart showing prevalence of being overweight or obese in Kent in 2015/16 (61.6%), and in 2020/21 (63.2%), and in Ashford in 2015/16 (64.7%) and in 2020/21 (63.5%).">
            <a:extLst>
              <a:ext uri="{FF2B5EF4-FFF2-40B4-BE49-F238E27FC236}">
                <a16:creationId xmlns:a16="http://schemas.microsoft.com/office/drawing/2014/main" id="{88E469E3-057A-DCF4-F806-C6B56C63DDF9}"/>
              </a:ext>
            </a:extLst>
          </p:cNvPr>
          <p:cNvPicPr>
            <a:picLocks noChangeAspect="1"/>
          </p:cNvPicPr>
          <p:nvPr/>
        </p:nvPicPr>
        <p:blipFill>
          <a:blip r:embed="rId6"/>
          <a:stretch>
            <a:fillRect/>
          </a:stretch>
        </p:blipFill>
        <p:spPr>
          <a:xfrm>
            <a:off x="2325854" y="3419413"/>
            <a:ext cx="4576592" cy="2878905"/>
          </a:xfrm>
          <a:prstGeom prst="rect">
            <a:avLst/>
          </a:prstGeom>
        </p:spPr>
      </p:pic>
      <p:sp>
        <p:nvSpPr>
          <p:cNvPr id="73" name="TextBox 72">
            <a:extLst>
              <a:ext uri="{FF2B5EF4-FFF2-40B4-BE49-F238E27FC236}">
                <a16:creationId xmlns:a16="http://schemas.microsoft.com/office/drawing/2014/main" id="{EA9CE425-F81C-7DC8-2342-52AD579440E3}"/>
              </a:ext>
            </a:extLst>
          </p:cNvPr>
          <p:cNvSpPr txBox="1"/>
          <p:nvPr/>
        </p:nvSpPr>
        <p:spPr>
          <a:xfrm>
            <a:off x="9511093" y="4121526"/>
            <a:ext cx="2660958" cy="1530401"/>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1800" dirty="0">
                <a:solidFill>
                  <a:schemeClr val="tx2"/>
                </a:solidFill>
                <a:cs typeface="Arial" panose="020B0604020202020204" pitchFamily="34" charset="0"/>
              </a:rPr>
              <a:t>Ashford ranks 8</a:t>
            </a:r>
            <a:r>
              <a:rPr lang="en-GB" sz="1800" baseline="30000" dirty="0">
                <a:solidFill>
                  <a:schemeClr val="tx2"/>
                </a:solidFill>
                <a:cs typeface="Arial" panose="020B0604020202020204" pitchFamily="34" charset="0"/>
              </a:rPr>
              <a:t>th</a:t>
            </a:r>
            <a:r>
              <a:rPr lang="en-GB" sz="1800" dirty="0">
                <a:solidFill>
                  <a:schemeClr val="tx2"/>
                </a:solidFill>
                <a:cs typeface="Arial" panose="020B0604020202020204" pitchFamily="34" charset="0"/>
              </a:rPr>
              <a:t> out of 16 against CIPFA nearest neighbour authorities on fruit and vegetable intake</a:t>
            </a:r>
          </a:p>
        </p:txBody>
      </p:sp>
      <p:grpSp>
        <p:nvGrpSpPr>
          <p:cNvPr id="77" name="Group 76" descr="An apple with text &quot;36% of adults in Ashford eat their 5-a-day&quot;">
            <a:extLst>
              <a:ext uri="{FF2B5EF4-FFF2-40B4-BE49-F238E27FC236}">
                <a16:creationId xmlns:a16="http://schemas.microsoft.com/office/drawing/2014/main" id="{B652B9B6-9A12-F0C2-85DC-4A2EA94A59E7}"/>
              </a:ext>
            </a:extLst>
          </p:cNvPr>
          <p:cNvGrpSpPr/>
          <p:nvPr/>
        </p:nvGrpSpPr>
        <p:grpSpPr>
          <a:xfrm>
            <a:off x="6729807" y="3337822"/>
            <a:ext cx="3333230" cy="2858995"/>
            <a:chOff x="3050597" y="3575518"/>
            <a:chExt cx="2454977" cy="2454977"/>
          </a:xfrm>
        </p:grpSpPr>
        <p:pic>
          <p:nvPicPr>
            <p:cNvPr id="76" name="Graphic 75" descr="Apple with solid fill">
              <a:extLst>
                <a:ext uri="{FF2B5EF4-FFF2-40B4-BE49-F238E27FC236}">
                  <a16:creationId xmlns:a16="http://schemas.microsoft.com/office/drawing/2014/main" id="{62D2A51F-4B6B-A61D-8F1C-FAF52D577B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50597" y="3575518"/>
              <a:ext cx="2454977" cy="2454977"/>
            </a:xfrm>
            <a:prstGeom prst="rect">
              <a:avLst/>
            </a:prstGeom>
          </p:spPr>
        </p:pic>
        <p:sp>
          <p:nvSpPr>
            <p:cNvPr id="60" name="TextBox 59">
              <a:extLst>
                <a:ext uri="{FF2B5EF4-FFF2-40B4-BE49-F238E27FC236}">
                  <a16:creationId xmlns:a16="http://schemas.microsoft.com/office/drawing/2014/main" id="{8B699CCA-2E3E-BA8C-7246-FE4FF6821112}"/>
                </a:ext>
              </a:extLst>
            </p:cNvPr>
            <p:cNvSpPr txBox="1"/>
            <p:nvPr/>
          </p:nvSpPr>
          <p:spPr>
            <a:xfrm>
              <a:off x="3457113" y="4621062"/>
              <a:ext cx="1641945" cy="838423"/>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1800" b="1" dirty="0">
                  <a:solidFill>
                    <a:schemeClr val="bg1"/>
                  </a:solidFill>
                  <a:cs typeface="Arial" panose="020B0604020202020204" pitchFamily="34" charset="0"/>
                </a:rPr>
                <a:t>36% </a:t>
              </a:r>
              <a:r>
                <a:rPr lang="en-GB" sz="1800" dirty="0">
                  <a:solidFill>
                    <a:schemeClr val="bg1"/>
                  </a:solidFill>
                  <a:cs typeface="Arial" panose="020B0604020202020204" pitchFamily="34" charset="0"/>
                </a:rPr>
                <a:t>of adults in Ashford eat their 5-a-day</a:t>
              </a:r>
            </a:p>
          </p:txBody>
        </p:sp>
      </p:grpSp>
    </p:spTree>
    <p:extLst>
      <p:ext uri="{BB962C8B-B14F-4D97-AF65-F5344CB8AC3E}">
        <p14:creationId xmlns:p14="http://schemas.microsoft.com/office/powerpoint/2010/main" val="215331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D7ED-95E0-61D2-ECDF-64981F99DE31}"/>
              </a:ext>
            </a:extLst>
          </p:cNvPr>
          <p:cNvSpPr>
            <a:spLocks noGrp="1"/>
          </p:cNvSpPr>
          <p:nvPr>
            <p:ph type="title"/>
          </p:nvPr>
        </p:nvSpPr>
        <p:spPr/>
        <p:txBody>
          <a:bodyPr/>
          <a:lstStyle/>
          <a:p>
            <a:r>
              <a:rPr lang="en-GB" dirty="0"/>
              <a:t>Mental Health - Depression</a:t>
            </a:r>
          </a:p>
        </p:txBody>
      </p:sp>
      <p:pic>
        <p:nvPicPr>
          <p:cNvPr id="29" name="Picture 28" descr="Line chart showing the prevalence of depression in Kent and neighbouring counties from 2013/14 to 2021/22. Prevalence rises in all counties, and is between 8% and 16% in 2021/22.">
            <a:extLst>
              <a:ext uri="{FF2B5EF4-FFF2-40B4-BE49-F238E27FC236}">
                <a16:creationId xmlns:a16="http://schemas.microsoft.com/office/drawing/2014/main" id="{283E8004-EEF9-D70A-D1F6-6663F2B25D6B}"/>
              </a:ext>
            </a:extLst>
          </p:cNvPr>
          <p:cNvPicPr>
            <a:picLocks noChangeAspect="1"/>
          </p:cNvPicPr>
          <p:nvPr/>
        </p:nvPicPr>
        <p:blipFill>
          <a:blip r:embed="rId3"/>
          <a:stretch>
            <a:fillRect/>
          </a:stretch>
        </p:blipFill>
        <p:spPr>
          <a:xfrm>
            <a:off x="67968" y="1190364"/>
            <a:ext cx="6087866" cy="3815063"/>
          </a:xfrm>
          <a:prstGeom prst="rect">
            <a:avLst/>
          </a:prstGeom>
        </p:spPr>
      </p:pic>
      <p:sp>
        <p:nvSpPr>
          <p:cNvPr id="30" name="TextBox 29">
            <a:extLst>
              <a:ext uri="{FF2B5EF4-FFF2-40B4-BE49-F238E27FC236}">
                <a16:creationId xmlns:a16="http://schemas.microsoft.com/office/drawing/2014/main" id="{54E7F509-ED33-FDF1-553A-F59B23C21A09}"/>
              </a:ext>
            </a:extLst>
          </p:cNvPr>
          <p:cNvSpPr txBox="1"/>
          <p:nvPr/>
        </p:nvSpPr>
        <p:spPr>
          <a:xfrm>
            <a:off x="4969398" y="3586090"/>
            <a:ext cx="2088232" cy="923330"/>
          </a:xfrm>
          <a:prstGeom prst="rect">
            <a:avLst/>
          </a:prstGeom>
          <a:noFill/>
        </p:spPr>
        <p:txBody>
          <a:bodyPr wrap="square" rtlCol="0">
            <a:spAutoFit/>
          </a:bodyPr>
          <a:lstStyle/>
          <a:p>
            <a:r>
              <a:rPr lang="en-GB" b="1" dirty="0"/>
              <a:t>+130k depressed people in Kent 2013 - 2022</a:t>
            </a:r>
          </a:p>
        </p:txBody>
      </p:sp>
      <p:sp>
        <p:nvSpPr>
          <p:cNvPr id="25" name="Rectangle: Top Corners Rounded 24">
            <a:extLst>
              <a:ext uri="{FF2B5EF4-FFF2-40B4-BE49-F238E27FC236}">
                <a16:creationId xmlns:a16="http://schemas.microsoft.com/office/drawing/2014/main" id="{7E2949E2-88B9-A822-FCFC-2151AD5AAA45}"/>
              </a:ext>
              <a:ext uri="{C183D7F6-B498-43B3-948B-1728B52AA6E4}">
                <adec:decorative xmlns:adec="http://schemas.microsoft.com/office/drawing/2017/decorative" val="1"/>
              </a:ext>
            </a:extLst>
          </p:cNvPr>
          <p:cNvSpPr/>
          <p:nvPr/>
        </p:nvSpPr>
        <p:spPr>
          <a:xfrm rot="5400000">
            <a:off x="3883395" y="1072983"/>
            <a:ext cx="1209530" cy="897632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CAF959B-E9F9-7380-09E0-02BEA4496E8E}"/>
              </a:ext>
            </a:extLst>
          </p:cNvPr>
          <p:cNvSpPr>
            <a:spLocks noGrp="1"/>
          </p:cNvSpPr>
          <p:nvPr>
            <p:ph idx="1"/>
          </p:nvPr>
        </p:nvSpPr>
        <p:spPr>
          <a:xfrm>
            <a:off x="21568" y="5096136"/>
            <a:ext cx="8908352" cy="1143000"/>
          </a:xfrm>
        </p:spPr>
        <p:txBody>
          <a:bodyPr/>
          <a:lstStyle/>
          <a:p>
            <a:pPr marL="0" indent="0">
              <a:lnSpc>
                <a:spcPct val="90000"/>
              </a:lnSpc>
              <a:buNone/>
            </a:pPr>
            <a:r>
              <a:rPr lang="en-GB" sz="2000" dirty="0">
                <a:solidFill>
                  <a:schemeClr val="bg1"/>
                </a:solidFill>
              </a:rPr>
              <a:t>England and Kent have had a significant increase in prevalence of depression over the last 10 years, however prevalence in Kent has increased at a faster rate compared to England and neighbouring counties recently</a:t>
            </a:r>
          </a:p>
          <a:p>
            <a:pPr marL="0" indent="0">
              <a:lnSpc>
                <a:spcPct val="90000"/>
              </a:lnSpc>
              <a:buNone/>
            </a:pPr>
            <a:endParaRPr lang="en-GB" dirty="0"/>
          </a:p>
        </p:txBody>
      </p:sp>
      <p:pic>
        <p:nvPicPr>
          <p:cNvPr id="4" name="Picture 3" descr="Bar chart showing prevalence of depression in all Kent districts. Ashford has relatively high prevalence at over 15%.">
            <a:extLst>
              <a:ext uri="{FF2B5EF4-FFF2-40B4-BE49-F238E27FC236}">
                <a16:creationId xmlns:a16="http://schemas.microsoft.com/office/drawing/2014/main" id="{C9AEC40C-E6B1-7562-66CE-26A873886680}"/>
              </a:ext>
            </a:extLst>
          </p:cNvPr>
          <p:cNvPicPr>
            <a:picLocks noChangeAspect="1"/>
          </p:cNvPicPr>
          <p:nvPr/>
        </p:nvPicPr>
        <p:blipFill>
          <a:blip r:embed="rId4"/>
          <a:stretch>
            <a:fillRect/>
          </a:stretch>
        </p:blipFill>
        <p:spPr>
          <a:xfrm>
            <a:off x="6998447" y="1078179"/>
            <a:ext cx="5472966" cy="3804972"/>
          </a:xfrm>
          <a:prstGeom prst="rect">
            <a:avLst/>
          </a:prstGeom>
        </p:spPr>
      </p:pic>
    </p:spTree>
    <p:extLst>
      <p:ext uri="{BB962C8B-B14F-4D97-AF65-F5344CB8AC3E}">
        <p14:creationId xmlns:p14="http://schemas.microsoft.com/office/powerpoint/2010/main" val="66182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5A5-6D73-3FE2-E451-A7AD342731B6}"/>
              </a:ext>
            </a:extLst>
          </p:cNvPr>
          <p:cNvSpPr>
            <a:spLocks noGrp="1"/>
          </p:cNvSpPr>
          <p:nvPr>
            <p:ph type="title"/>
          </p:nvPr>
        </p:nvSpPr>
        <p:spPr/>
        <p:txBody>
          <a:bodyPr/>
          <a:lstStyle/>
          <a:p>
            <a:r>
              <a:rPr lang="en-GB" dirty="0"/>
              <a:t>Suicide and Alcohol Admissions</a:t>
            </a:r>
          </a:p>
        </p:txBody>
      </p:sp>
      <p:sp>
        <p:nvSpPr>
          <p:cNvPr id="6" name="Rectangle: Top Corners Rounded 5">
            <a:extLst>
              <a:ext uri="{FF2B5EF4-FFF2-40B4-BE49-F238E27FC236}">
                <a16:creationId xmlns:a16="http://schemas.microsoft.com/office/drawing/2014/main" id="{EE1C39B9-A9C0-F3E8-211D-2B987BC8342F}"/>
              </a:ext>
              <a:ext uri="{C183D7F6-B498-43B3-948B-1728B52AA6E4}">
                <adec:decorative xmlns:adec="http://schemas.microsoft.com/office/drawing/2017/decorative" val="1"/>
              </a:ext>
            </a:extLst>
          </p:cNvPr>
          <p:cNvSpPr/>
          <p:nvPr/>
        </p:nvSpPr>
        <p:spPr>
          <a:xfrm rot="5400000">
            <a:off x="1498955" y="-107158"/>
            <a:ext cx="2469254" cy="5467164"/>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4A76381-AA58-B157-0360-25330085A928}"/>
              </a:ext>
            </a:extLst>
          </p:cNvPr>
          <p:cNvSpPr>
            <a:spLocks noGrp="1"/>
          </p:cNvSpPr>
          <p:nvPr>
            <p:ph idx="1"/>
          </p:nvPr>
        </p:nvSpPr>
        <p:spPr>
          <a:xfrm>
            <a:off x="178642" y="1556792"/>
            <a:ext cx="5250590" cy="2224547"/>
          </a:xfrm>
        </p:spPr>
        <p:txBody>
          <a:bodyPr/>
          <a:lstStyle/>
          <a:p>
            <a:pPr marL="0" indent="0">
              <a:buNone/>
            </a:pPr>
            <a:r>
              <a:rPr lang="en-GB" sz="1800" dirty="0">
                <a:solidFill>
                  <a:schemeClr val="tx2"/>
                </a:solidFill>
              </a:rPr>
              <a:t>The most recent data (2019-21) for suicide rates in Ashford shows them as slightly above the England average, </a:t>
            </a:r>
          </a:p>
          <a:p>
            <a:r>
              <a:rPr lang="en-GB" sz="1800" dirty="0">
                <a:solidFill>
                  <a:schemeClr val="tx2"/>
                </a:solidFill>
              </a:rPr>
              <a:t>Ashford: </a:t>
            </a:r>
            <a:r>
              <a:rPr lang="en-GB" sz="1800" b="1" dirty="0">
                <a:solidFill>
                  <a:schemeClr val="tx2"/>
                </a:solidFill>
              </a:rPr>
              <a:t>13.3</a:t>
            </a:r>
            <a:r>
              <a:rPr lang="en-GB" sz="1800" dirty="0">
                <a:solidFill>
                  <a:schemeClr val="tx2"/>
                </a:solidFill>
              </a:rPr>
              <a:t> </a:t>
            </a:r>
            <a:r>
              <a:rPr lang="en-GB" sz="1800" b="1" dirty="0">
                <a:solidFill>
                  <a:schemeClr val="tx2"/>
                </a:solidFill>
              </a:rPr>
              <a:t>per 100,000</a:t>
            </a:r>
          </a:p>
          <a:p>
            <a:r>
              <a:rPr lang="en-GB" sz="1800" dirty="0">
                <a:solidFill>
                  <a:schemeClr val="tx2"/>
                </a:solidFill>
              </a:rPr>
              <a:t>England: </a:t>
            </a:r>
            <a:r>
              <a:rPr lang="en-GB" sz="1800" b="1" dirty="0">
                <a:solidFill>
                  <a:schemeClr val="tx2"/>
                </a:solidFill>
              </a:rPr>
              <a:t>10.4 per 100,000</a:t>
            </a:r>
          </a:p>
          <a:p>
            <a:pPr marL="0" indent="0">
              <a:buNone/>
            </a:pPr>
            <a:r>
              <a:rPr lang="en-GB" sz="1800" dirty="0">
                <a:solidFill>
                  <a:schemeClr val="tx2"/>
                </a:solidFill>
              </a:rPr>
              <a:t>Throughout the period shown, rates in Ashford have stayed statistically similar to England </a:t>
            </a:r>
          </a:p>
        </p:txBody>
      </p:sp>
      <p:sp>
        <p:nvSpPr>
          <p:cNvPr id="9" name="Rectangle: Top Corners Rounded 8">
            <a:extLst>
              <a:ext uri="{FF2B5EF4-FFF2-40B4-BE49-F238E27FC236}">
                <a16:creationId xmlns:a16="http://schemas.microsoft.com/office/drawing/2014/main" id="{2DCAF3CD-B575-27D9-F627-15F9A538A131}"/>
              </a:ext>
              <a:ext uri="{C183D7F6-B498-43B3-948B-1728B52AA6E4}">
                <adec:decorative xmlns:adec="http://schemas.microsoft.com/office/drawing/2017/decorative" val="1"/>
              </a:ext>
            </a:extLst>
          </p:cNvPr>
          <p:cNvSpPr/>
          <p:nvPr/>
        </p:nvSpPr>
        <p:spPr>
          <a:xfrm rot="5400000">
            <a:off x="1269443" y="2666399"/>
            <a:ext cx="2260970" cy="4799856"/>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0413833-B963-24E2-67F4-E3AEC2DF14D2}"/>
              </a:ext>
            </a:extLst>
          </p:cNvPr>
          <p:cNvSpPr txBox="1"/>
          <p:nvPr/>
        </p:nvSpPr>
        <p:spPr>
          <a:xfrm>
            <a:off x="99158" y="4388911"/>
            <a:ext cx="4519844" cy="1200329"/>
          </a:xfrm>
          <a:prstGeom prst="rect">
            <a:avLst/>
          </a:prstGeom>
          <a:noFill/>
        </p:spPr>
        <p:txBody>
          <a:bodyPr wrap="square" rtlCol="0">
            <a:spAutoFit/>
          </a:bodyPr>
          <a:lstStyle/>
          <a:p>
            <a:pPr algn="ctr"/>
            <a:r>
              <a:rPr lang="en-GB" dirty="0">
                <a:solidFill>
                  <a:schemeClr val="tx2"/>
                </a:solidFill>
              </a:rPr>
              <a:t>The rate of admissions for intentional self-poisoning by alcohol exposure in 2021-22 was </a:t>
            </a:r>
            <a:r>
              <a:rPr lang="en-GB" b="1" dirty="0">
                <a:solidFill>
                  <a:schemeClr val="tx2"/>
                </a:solidFill>
              </a:rPr>
              <a:t>22% higher </a:t>
            </a:r>
            <a:r>
              <a:rPr lang="en-GB" dirty="0">
                <a:solidFill>
                  <a:schemeClr val="tx2"/>
                </a:solidFill>
              </a:rPr>
              <a:t>than the rate for England overall</a:t>
            </a:r>
          </a:p>
        </p:txBody>
      </p:sp>
      <p:pic>
        <p:nvPicPr>
          <p:cNvPr id="11" name="Graphic 10" descr="Bottle with solid fill">
            <a:extLst>
              <a:ext uri="{FF2B5EF4-FFF2-40B4-BE49-F238E27FC236}">
                <a16:creationId xmlns:a16="http://schemas.microsoft.com/office/drawing/2014/main" id="{2A64C995-070F-2063-3694-CC45F5DADD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509161">
            <a:off x="3112901" y="5374136"/>
            <a:ext cx="914400" cy="914400"/>
          </a:xfrm>
          <a:prstGeom prst="rect">
            <a:avLst/>
          </a:prstGeom>
        </p:spPr>
      </p:pic>
      <p:pic>
        <p:nvPicPr>
          <p:cNvPr id="12" name="Graphic 11">
            <a:extLst>
              <a:ext uri="{FF2B5EF4-FFF2-40B4-BE49-F238E27FC236}">
                <a16:creationId xmlns:a16="http://schemas.microsoft.com/office/drawing/2014/main" id="{6D082AE4-7FD9-C286-954E-77EE5508230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134493">
            <a:off x="3818122" y="5247699"/>
            <a:ext cx="914400" cy="914400"/>
          </a:xfrm>
          <a:prstGeom prst="rect">
            <a:avLst/>
          </a:prstGeom>
        </p:spPr>
      </p:pic>
      <p:pic>
        <p:nvPicPr>
          <p:cNvPr id="4" name="Picture 3" descr="Suicide rate in Ashford 2001 to 2021. It varies between 14 per 1000 and ~6 per 1000.">
            <a:extLst>
              <a:ext uri="{FF2B5EF4-FFF2-40B4-BE49-F238E27FC236}">
                <a16:creationId xmlns:a16="http://schemas.microsoft.com/office/drawing/2014/main" id="{4A3370C2-9379-7B2A-A863-BFB1AE86D193}"/>
              </a:ext>
            </a:extLst>
          </p:cNvPr>
          <p:cNvPicPr>
            <a:picLocks noChangeAspect="1"/>
          </p:cNvPicPr>
          <p:nvPr/>
        </p:nvPicPr>
        <p:blipFill>
          <a:blip r:embed="rId5"/>
          <a:stretch>
            <a:fillRect/>
          </a:stretch>
        </p:blipFill>
        <p:spPr>
          <a:xfrm>
            <a:off x="5645806" y="1391797"/>
            <a:ext cx="6373173" cy="4525963"/>
          </a:xfrm>
          <a:prstGeom prst="rect">
            <a:avLst/>
          </a:prstGeom>
        </p:spPr>
      </p:pic>
    </p:spTree>
    <p:extLst>
      <p:ext uri="{BB962C8B-B14F-4D97-AF65-F5344CB8AC3E}">
        <p14:creationId xmlns:p14="http://schemas.microsoft.com/office/powerpoint/2010/main" val="298726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E6A4-6734-FBB6-B70F-D43DA493C4FD}"/>
              </a:ext>
            </a:extLst>
          </p:cNvPr>
          <p:cNvSpPr>
            <a:spLocks noGrp="1"/>
          </p:cNvSpPr>
          <p:nvPr>
            <p:ph type="title"/>
          </p:nvPr>
        </p:nvSpPr>
        <p:spPr/>
        <p:txBody>
          <a:bodyPr/>
          <a:lstStyle/>
          <a:p>
            <a:r>
              <a:rPr lang="en-GB" dirty="0"/>
              <a:t>Loneliness</a:t>
            </a:r>
          </a:p>
        </p:txBody>
      </p:sp>
      <p:sp>
        <p:nvSpPr>
          <p:cNvPr id="3" name="Content Placeholder 2">
            <a:extLst>
              <a:ext uri="{FF2B5EF4-FFF2-40B4-BE49-F238E27FC236}">
                <a16:creationId xmlns:a16="http://schemas.microsoft.com/office/drawing/2014/main" id="{D1901785-3E9F-4315-131C-ADF55D674D6F}"/>
              </a:ext>
            </a:extLst>
          </p:cNvPr>
          <p:cNvSpPr>
            <a:spLocks noGrp="1"/>
          </p:cNvSpPr>
          <p:nvPr>
            <p:ph idx="1"/>
          </p:nvPr>
        </p:nvSpPr>
        <p:spPr>
          <a:xfrm>
            <a:off x="609600" y="1600201"/>
            <a:ext cx="5918448" cy="4525963"/>
          </a:xfrm>
        </p:spPr>
        <p:txBody>
          <a:bodyPr/>
          <a:lstStyle/>
          <a:p>
            <a:r>
              <a:rPr lang="en-GB" sz="2000" dirty="0"/>
              <a:t>Across England, 45% of adults report feeling lonely</a:t>
            </a:r>
          </a:p>
          <a:p>
            <a:endParaRPr lang="en-GB" sz="2000" dirty="0"/>
          </a:p>
          <a:p>
            <a:endParaRPr lang="en-GB" sz="2000" dirty="0"/>
          </a:p>
          <a:p>
            <a:r>
              <a:rPr lang="en-GB" sz="2000" dirty="0"/>
              <a:t>Around 30,000 of those aged 65 or over in Kent may suffer from acute loneliness</a:t>
            </a:r>
          </a:p>
          <a:p>
            <a:endParaRPr lang="en-GB" sz="2000" dirty="0"/>
          </a:p>
          <a:p>
            <a:pPr marL="0" indent="0">
              <a:buNone/>
            </a:pPr>
            <a:endParaRPr lang="en-GB" sz="2000" dirty="0"/>
          </a:p>
          <a:p>
            <a:r>
              <a:rPr lang="en-GB" sz="2000" dirty="0"/>
              <a:t>Case study of 58-year-old Sheila </a:t>
            </a:r>
            <a:r>
              <a:rPr lang="en-GB" sz="2000" dirty="0" err="1"/>
              <a:t>Seleoane</a:t>
            </a:r>
            <a:r>
              <a:rPr lang="en-GB" sz="2000" dirty="0"/>
              <a:t> from Peckham (London) who died in 2019. Her body was not discovered for two and half years</a:t>
            </a:r>
          </a:p>
          <a:p>
            <a:endParaRPr lang="en-GB" sz="2000" dirty="0"/>
          </a:p>
          <a:p>
            <a:endParaRPr lang="en-GB" sz="2000" dirty="0"/>
          </a:p>
          <a:p>
            <a:endParaRPr lang="en-GB" sz="2800" dirty="0"/>
          </a:p>
          <a:p>
            <a:endParaRPr lang="en-GB" dirty="0"/>
          </a:p>
        </p:txBody>
      </p:sp>
      <p:pic>
        <p:nvPicPr>
          <p:cNvPr id="4" name="Picture 3" descr="A photo of SHeila Seleoane. She is a black middle aged woman with an afro hairstyle and thick rimmed glasses. She is wearing a suit jacket and there is a colourful background.">
            <a:extLst>
              <a:ext uri="{FF2B5EF4-FFF2-40B4-BE49-F238E27FC236}">
                <a16:creationId xmlns:a16="http://schemas.microsoft.com/office/drawing/2014/main" id="{1D2C9D4B-E002-AACB-7845-D9DFD5033F08}"/>
              </a:ext>
            </a:extLst>
          </p:cNvPr>
          <p:cNvPicPr>
            <a:picLocks noChangeAspect="1"/>
          </p:cNvPicPr>
          <p:nvPr/>
        </p:nvPicPr>
        <p:blipFill>
          <a:blip r:embed="rId3"/>
          <a:stretch>
            <a:fillRect/>
          </a:stretch>
        </p:blipFill>
        <p:spPr>
          <a:xfrm>
            <a:off x="7010400" y="2000250"/>
            <a:ext cx="4572000" cy="2857500"/>
          </a:xfrm>
          <a:prstGeom prst="rect">
            <a:avLst/>
          </a:prstGeom>
        </p:spPr>
      </p:pic>
      <p:sp>
        <p:nvSpPr>
          <p:cNvPr id="5" name="TextBox 4">
            <a:extLst>
              <a:ext uri="{FF2B5EF4-FFF2-40B4-BE49-F238E27FC236}">
                <a16:creationId xmlns:a16="http://schemas.microsoft.com/office/drawing/2014/main" id="{407BF327-BFDB-5501-F05F-5866112B3A2B}"/>
              </a:ext>
            </a:extLst>
          </p:cNvPr>
          <p:cNvSpPr txBox="1"/>
          <p:nvPr/>
        </p:nvSpPr>
        <p:spPr>
          <a:xfrm>
            <a:off x="9994232" y="4857750"/>
            <a:ext cx="1724526"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Sheila Seleoane</a:t>
            </a:r>
          </a:p>
        </p:txBody>
      </p:sp>
    </p:spTree>
    <p:extLst>
      <p:ext uri="{BB962C8B-B14F-4D97-AF65-F5344CB8AC3E}">
        <p14:creationId xmlns:p14="http://schemas.microsoft.com/office/powerpoint/2010/main" val="638908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e chart showing the projected percentage change in the 65+ and 85+ populations in Ashford between 2020 and 2040. The 65+ population increases by ~60% and the 85+ increases by ~110%.">
            <a:extLst>
              <a:ext uri="{FF2B5EF4-FFF2-40B4-BE49-F238E27FC236}">
                <a16:creationId xmlns:a16="http://schemas.microsoft.com/office/drawing/2014/main" id="{38F13421-17F4-E63B-90A5-BA5B234D4671}"/>
              </a:ext>
            </a:extLst>
          </p:cNvPr>
          <p:cNvPicPr>
            <a:picLocks noChangeAspect="1"/>
          </p:cNvPicPr>
          <p:nvPr/>
        </p:nvPicPr>
        <p:blipFill>
          <a:blip r:embed="rId3"/>
          <a:stretch>
            <a:fillRect/>
          </a:stretch>
        </p:blipFill>
        <p:spPr>
          <a:xfrm>
            <a:off x="5217718" y="1700808"/>
            <a:ext cx="6974282" cy="4180325"/>
          </a:xfrm>
          <a:prstGeom prst="rect">
            <a:avLst/>
          </a:prstGeom>
        </p:spPr>
      </p:pic>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Population Projections</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263352" y="1556792"/>
            <a:ext cx="5328592" cy="4525963"/>
          </a:xfrm>
        </p:spPr>
        <p:txBody>
          <a:bodyPr/>
          <a:lstStyle/>
          <a:p>
            <a:pPr marL="0" indent="0">
              <a:buNone/>
            </a:pPr>
            <a:r>
              <a:rPr lang="en-GB" sz="2400" dirty="0"/>
              <a:t>By 2040:</a:t>
            </a:r>
          </a:p>
          <a:p>
            <a:r>
              <a:rPr lang="en-GB" sz="2400" dirty="0"/>
              <a:t>14,800 additional people aged 65+</a:t>
            </a:r>
          </a:p>
          <a:p>
            <a:pPr lvl="1"/>
            <a:r>
              <a:rPr lang="en-GB" dirty="0"/>
              <a:t>28,500 as of 2020</a:t>
            </a:r>
          </a:p>
          <a:p>
            <a:endParaRPr lang="en-GB" sz="2400" dirty="0"/>
          </a:p>
          <a:p>
            <a:r>
              <a:rPr lang="en-GB" sz="2400" dirty="0"/>
              <a:t>3,600 additional people aged 85+</a:t>
            </a:r>
          </a:p>
          <a:p>
            <a:pPr lvl="1"/>
            <a:r>
              <a:rPr lang="en-GB" dirty="0"/>
              <a:t>3,200 as of 2020</a:t>
            </a:r>
          </a:p>
          <a:p>
            <a:endParaRPr lang="en-GB" sz="2400" dirty="0"/>
          </a:p>
          <a:p>
            <a:r>
              <a:rPr lang="en-GB" sz="2400" dirty="0"/>
              <a:t>People aged 0-64 will grow by 22%, equating to ~23,200 people</a:t>
            </a:r>
          </a:p>
        </p:txBody>
      </p:sp>
    </p:spTree>
    <p:extLst>
      <p:ext uri="{BB962C8B-B14F-4D97-AF65-F5344CB8AC3E}">
        <p14:creationId xmlns:p14="http://schemas.microsoft.com/office/powerpoint/2010/main" val="236964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9B02-71C5-794A-9088-D00E78F4CE13}"/>
              </a:ext>
            </a:extLst>
          </p:cNvPr>
          <p:cNvSpPr>
            <a:spLocks noGrp="1"/>
          </p:cNvSpPr>
          <p:nvPr>
            <p:ph type="title"/>
          </p:nvPr>
        </p:nvSpPr>
        <p:spPr/>
        <p:txBody>
          <a:bodyPr/>
          <a:lstStyle/>
          <a:p>
            <a:r>
              <a:rPr lang="en-GB" dirty="0"/>
              <a:t>Deprivation</a:t>
            </a:r>
          </a:p>
        </p:txBody>
      </p:sp>
      <p:sp>
        <p:nvSpPr>
          <p:cNvPr id="3" name="Content Placeholder 2">
            <a:extLst>
              <a:ext uri="{FF2B5EF4-FFF2-40B4-BE49-F238E27FC236}">
                <a16:creationId xmlns:a16="http://schemas.microsoft.com/office/drawing/2014/main" id="{8C6B2773-3DB9-0FD9-44C5-8C99363E63DD}"/>
              </a:ext>
            </a:extLst>
          </p:cNvPr>
          <p:cNvSpPr>
            <a:spLocks noGrp="1"/>
          </p:cNvSpPr>
          <p:nvPr>
            <p:ph idx="1"/>
          </p:nvPr>
        </p:nvSpPr>
        <p:spPr>
          <a:xfrm>
            <a:off x="457926" y="1417638"/>
            <a:ext cx="11276148" cy="4525963"/>
          </a:xfrm>
        </p:spPr>
        <p:txBody>
          <a:bodyPr/>
          <a:lstStyle/>
          <a:p>
            <a:pPr marL="0" indent="0" algn="ctr">
              <a:buNone/>
            </a:pPr>
            <a:r>
              <a:rPr lang="en-GB" sz="2000" dirty="0"/>
              <a:t>Ashford ranks 152 out of 317 local authorities in England across these seven sub-domains</a:t>
            </a:r>
          </a:p>
        </p:txBody>
      </p:sp>
      <p:pic>
        <p:nvPicPr>
          <p:cNvPr id="5" name="Picture 4" descr="Chart showing the IMD (2019) subdomain rankings for Ashford. Lower number indicates higher in the rank of local authorities (more deprived): Income Deprivation 150&#10;Employment Deprivation 172&#10;Education, Skills and Training Deprivation 124&#10;Health Deprivation and Disability 209&#10;Crime 102&#10;Barriers to Housing and Services 30&#10;Living Environment  214">
            <a:extLst>
              <a:ext uri="{FF2B5EF4-FFF2-40B4-BE49-F238E27FC236}">
                <a16:creationId xmlns:a16="http://schemas.microsoft.com/office/drawing/2014/main" id="{1DE8DCAA-01D3-62BB-D782-89A253ECED9D}"/>
              </a:ext>
            </a:extLst>
          </p:cNvPr>
          <p:cNvPicPr>
            <a:picLocks noChangeAspect="1"/>
          </p:cNvPicPr>
          <p:nvPr/>
        </p:nvPicPr>
        <p:blipFill>
          <a:blip r:embed="rId3"/>
          <a:stretch>
            <a:fillRect/>
          </a:stretch>
        </p:blipFill>
        <p:spPr>
          <a:xfrm>
            <a:off x="1355811" y="1916832"/>
            <a:ext cx="9480377" cy="4188346"/>
          </a:xfrm>
          <a:prstGeom prst="rect">
            <a:avLst/>
          </a:prstGeom>
        </p:spPr>
      </p:pic>
    </p:spTree>
    <p:extLst>
      <p:ext uri="{BB962C8B-B14F-4D97-AF65-F5344CB8AC3E}">
        <p14:creationId xmlns:p14="http://schemas.microsoft.com/office/powerpoint/2010/main" val="79418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Life Expectancy</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599036" y="1324513"/>
            <a:ext cx="6586630" cy="787225"/>
          </a:xfrm>
        </p:spPr>
        <p:txBody>
          <a:bodyPr/>
          <a:lstStyle/>
          <a:p>
            <a:pPr marL="0" indent="0">
              <a:buNone/>
            </a:pPr>
            <a:r>
              <a:rPr lang="en-GB" sz="2000" dirty="0"/>
              <a:t>Life expectancy has plateaued, or even fallen in most recent years. </a:t>
            </a:r>
          </a:p>
          <a:p>
            <a:endParaRPr lang="en-GB" dirty="0"/>
          </a:p>
        </p:txBody>
      </p:sp>
      <p:pic>
        <p:nvPicPr>
          <p:cNvPr id="15" name="Picture 14" descr="A line chart showing life expectancy in males and females in England and Ashford from 2001/03 to 2018/20. The lines for all increase up to about 2010/12 and then level off,  with a noticeable drop for males in the most recent year. Life expectancy is consistently higher for females.">
            <a:extLst>
              <a:ext uri="{FF2B5EF4-FFF2-40B4-BE49-F238E27FC236}">
                <a16:creationId xmlns:a16="http://schemas.microsoft.com/office/drawing/2014/main" id="{8587B939-6CBF-C5C9-721E-3F71710099BC}"/>
              </a:ext>
            </a:extLst>
          </p:cNvPr>
          <p:cNvPicPr>
            <a:picLocks noChangeAspect="1"/>
          </p:cNvPicPr>
          <p:nvPr/>
        </p:nvPicPr>
        <p:blipFill>
          <a:blip r:embed="rId3"/>
          <a:stretch>
            <a:fillRect/>
          </a:stretch>
        </p:blipFill>
        <p:spPr>
          <a:xfrm>
            <a:off x="-107077" y="2018612"/>
            <a:ext cx="7608467" cy="4090771"/>
          </a:xfrm>
          <a:prstGeom prst="rect">
            <a:avLst/>
          </a:prstGeom>
        </p:spPr>
      </p:pic>
      <p:sp>
        <p:nvSpPr>
          <p:cNvPr id="6" name="TextBox 5">
            <a:extLst>
              <a:ext uri="{FF2B5EF4-FFF2-40B4-BE49-F238E27FC236}">
                <a16:creationId xmlns:a16="http://schemas.microsoft.com/office/drawing/2014/main" id="{FF3E35D6-B65F-F2A1-1D07-A440AA27B030}"/>
              </a:ext>
            </a:extLst>
          </p:cNvPr>
          <p:cNvSpPr txBox="1"/>
          <p:nvPr/>
        </p:nvSpPr>
        <p:spPr>
          <a:xfrm>
            <a:off x="7215994" y="1507710"/>
            <a:ext cx="4824536" cy="707886"/>
          </a:xfrm>
          <a:prstGeom prst="rect">
            <a:avLst/>
          </a:prstGeom>
          <a:noFill/>
        </p:spPr>
        <p:txBody>
          <a:bodyPr wrap="square" rtlCol="0">
            <a:spAutoFit/>
          </a:bodyPr>
          <a:lstStyle/>
          <a:p>
            <a:pPr algn="ctr"/>
            <a:r>
              <a:rPr lang="en-GB" sz="2000" dirty="0">
                <a:solidFill>
                  <a:schemeClr val="accent1">
                    <a:lumMod val="50000"/>
                  </a:schemeClr>
                </a:solidFill>
              </a:rPr>
              <a:t>Inequality in life expectancy has increased in Ashford</a:t>
            </a:r>
          </a:p>
        </p:txBody>
      </p:sp>
      <p:grpSp>
        <p:nvGrpSpPr>
          <p:cNvPr id="9" name="Group 8" descr="Diagram showing difference in life expectancy based on deprivation. In 2010/12 the gap between males was 3.9 years and has increased to 6.5 in 2018/20. For females it has increased from 1.9 to 3.3 years.">
            <a:extLst>
              <a:ext uri="{FF2B5EF4-FFF2-40B4-BE49-F238E27FC236}">
                <a16:creationId xmlns:a16="http://schemas.microsoft.com/office/drawing/2014/main" id="{2443937B-444F-0EC6-657E-9170657BBBB8}"/>
              </a:ext>
            </a:extLst>
          </p:cNvPr>
          <p:cNvGrpSpPr/>
          <p:nvPr/>
        </p:nvGrpSpPr>
        <p:grpSpPr>
          <a:xfrm>
            <a:off x="7531718" y="2358509"/>
            <a:ext cx="4099181" cy="1367512"/>
            <a:chOff x="7531718" y="2358509"/>
            <a:chExt cx="4099181" cy="1367512"/>
          </a:xfrm>
        </p:grpSpPr>
        <p:sp>
          <p:nvSpPr>
            <p:cNvPr id="7" name="TextBox 6">
              <a:extLst>
                <a:ext uri="{FF2B5EF4-FFF2-40B4-BE49-F238E27FC236}">
                  <a16:creationId xmlns:a16="http://schemas.microsoft.com/office/drawing/2014/main" id="{DFD62037-CBAF-B362-0CED-9C6511FB8F0F}"/>
                </a:ext>
              </a:extLst>
            </p:cNvPr>
            <p:cNvSpPr txBox="1"/>
            <p:nvPr/>
          </p:nvSpPr>
          <p:spPr>
            <a:xfrm>
              <a:off x="7531718" y="3387467"/>
              <a:ext cx="954913" cy="338554"/>
            </a:xfrm>
            <a:prstGeom prst="rect">
              <a:avLst/>
            </a:prstGeom>
            <a:noFill/>
          </p:spPr>
          <p:txBody>
            <a:bodyPr wrap="square" rtlCol="0">
              <a:spAutoFit/>
            </a:bodyPr>
            <a:lstStyle/>
            <a:p>
              <a:r>
                <a:rPr lang="en-GB" sz="1600" dirty="0"/>
                <a:t>2010/12</a:t>
              </a:r>
            </a:p>
          </p:txBody>
        </p:sp>
        <p:sp>
          <p:nvSpPr>
            <p:cNvPr id="8" name="TextBox 7">
              <a:extLst>
                <a:ext uri="{FF2B5EF4-FFF2-40B4-BE49-F238E27FC236}">
                  <a16:creationId xmlns:a16="http://schemas.microsoft.com/office/drawing/2014/main" id="{DEF15466-6F97-8722-8245-5913C7714B93}"/>
                </a:ext>
              </a:extLst>
            </p:cNvPr>
            <p:cNvSpPr txBox="1"/>
            <p:nvPr/>
          </p:nvSpPr>
          <p:spPr>
            <a:xfrm>
              <a:off x="10675985" y="3387467"/>
              <a:ext cx="954914" cy="338554"/>
            </a:xfrm>
            <a:prstGeom prst="rect">
              <a:avLst/>
            </a:prstGeom>
            <a:noFill/>
          </p:spPr>
          <p:txBody>
            <a:bodyPr wrap="square" rtlCol="0">
              <a:spAutoFit/>
            </a:bodyPr>
            <a:lstStyle/>
            <a:p>
              <a:pPr algn="r"/>
              <a:r>
                <a:rPr lang="en-GB" sz="1600" dirty="0"/>
                <a:t>2018/20</a:t>
              </a:r>
            </a:p>
          </p:txBody>
        </p:sp>
        <p:grpSp>
          <p:nvGrpSpPr>
            <p:cNvPr id="20" name="Group 19">
              <a:extLst>
                <a:ext uri="{FF2B5EF4-FFF2-40B4-BE49-F238E27FC236}">
                  <a16:creationId xmlns:a16="http://schemas.microsoft.com/office/drawing/2014/main" id="{3F34E29A-DBD5-439F-ED44-6CA7E7277C64}"/>
                </a:ext>
              </a:extLst>
            </p:cNvPr>
            <p:cNvGrpSpPr/>
            <p:nvPr/>
          </p:nvGrpSpPr>
          <p:grpSpPr>
            <a:xfrm>
              <a:off x="7737299" y="2358509"/>
              <a:ext cx="3804168" cy="1003132"/>
              <a:chOff x="511148" y="4334790"/>
              <a:chExt cx="3804168" cy="1003132"/>
            </a:xfrm>
          </p:grpSpPr>
          <p:cxnSp>
            <p:nvCxnSpPr>
              <p:cNvPr id="11" name="Straight Arrow Connector 10">
                <a:extLst>
                  <a:ext uri="{FF2B5EF4-FFF2-40B4-BE49-F238E27FC236}">
                    <a16:creationId xmlns:a16="http://schemas.microsoft.com/office/drawing/2014/main" id="{4E4EC9F9-C7CA-6636-5647-DBF024D9D428}"/>
                  </a:ext>
                </a:extLst>
              </p:cNvPr>
              <p:cNvCxnSpPr>
                <a:cxnSpLocks/>
                <a:stCxn id="14" idx="3"/>
              </p:cNvCxnSpPr>
              <p:nvPr/>
            </p:nvCxnSpPr>
            <p:spPr>
              <a:xfrm flipV="1">
                <a:off x="1420786" y="4500666"/>
                <a:ext cx="1984892" cy="127684"/>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6FF799-DAE6-24D3-0B29-D44C758CDC9E}"/>
                  </a:ext>
                </a:extLst>
              </p:cNvPr>
              <p:cNvCxnSpPr>
                <a:cxnSpLocks/>
                <a:stCxn id="17" idx="3"/>
              </p:cNvCxnSpPr>
              <p:nvPr/>
            </p:nvCxnSpPr>
            <p:spPr>
              <a:xfrm flipV="1">
                <a:off x="1420786" y="4927593"/>
                <a:ext cx="1984892" cy="27183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791C335-79A0-2E25-AEBF-5D77547A83D1}"/>
                  </a:ext>
                </a:extLst>
              </p:cNvPr>
              <p:cNvSpPr txBox="1"/>
              <p:nvPr/>
            </p:nvSpPr>
            <p:spPr>
              <a:xfrm rot="21179588">
                <a:off x="1927485" y="4820248"/>
                <a:ext cx="926015" cy="276999"/>
              </a:xfrm>
              <a:prstGeom prst="rect">
                <a:avLst/>
              </a:prstGeom>
              <a:noFill/>
            </p:spPr>
            <p:txBody>
              <a:bodyPr wrap="square" rtlCol="0">
                <a:spAutoFit/>
              </a:bodyPr>
              <a:lstStyle/>
              <a:p>
                <a:r>
                  <a:rPr lang="en-GB" sz="1200" dirty="0"/>
                  <a:t>MALES</a:t>
                </a:r>
              </a:p>
            </p:txBody>
          </p:sp>
          <p:sp>
            <p:nvSpPr>
              <p:cNvPr id="10" name="TextBox 9">
                <a:extLst>
                  <a:ext uri="{FF2B5EF4-FFF2-40B4-BE49-F238E27FC236}">
                    <a16:creationId xmlns:a16="http://schemas.microsoft.com/office/drawing/2014/main" id="{FB8E9829-95A0-FE2D-B818-EB8F22F6113F}"/>
                  </a:ext>
                </a:extLst>
              </p:cNvPr>
              <p:cNvSpPr txBox="1"/>
              <p:nvPr/>
            </p:nvSpPr>
            <p:spPr>
              <a:xfrm rot="21389486">
                <a:off x="1802322" y="4334790"/>
                <a:ext cx="915619" cy="276999"/>
              </a:xfrm>
              <a:prstGeom prst="rect">
                <a:avLst/>
              </a:prstGeom>
              <a:noFill/>
            </p:spPr>
            <p:txBody>
              <a:bodyPr wrap="square" rtlCol="0">
                <a:spAutoFit/>
              </a:bodyPr>
              <a:lstStyle/>
              <a:p>
                <a:r>
                  <a:rPr lang="en-GB" sz="1200" dirty="0"/>
                  <a:t>FEMALES</a:t>
                </a:r>
              </a:p>
            </p:txBody>
          </p:sp>
          <p:sp>
            <p:nvSpPr>
              <p:cNvPr id="14" name="TextBox 13">
                <a:extLst>
                  <a:ext uri="{FF2B5EF4-FFF2-40B4-BE49-F238E27FC236}">
                    <a16:creationId xmlns:a16="http://schemas.microsoft.com/office/drawing/2014/main" id="{1AABFAB6-A332-9524-CED9-F712E663D730}"/>
                  </a:ext>
                </a:extLst>
              </p:cNvPr>
              <p:cNvSpPr txBox="1"/>
              <p:nvPr/>
            </p:nvSpPr>
            <p:spPr>
              <a:xfrm>
                <a:off x="511148" y="4489850"/>
                <a:ext cx="909638" cy="276999"/>
              </a:xfrm>
              <a:prstGeom prst="rect">
                <a:avLst/>
              </a:prstGeom>
              <a:noFill/>
            </p:spPr>
            <p:txBody>
              <a:bodyPr wrap="square" rtlCol="0">
                <a:spAutoFit/>
              </a:bodyPr>
              <a:lstStyle/>
              <a:p>
                <a:r>
                  <a:rPr lang="en-GB" sz="1200" dirty="0"/>
                  <a:t>1.9 years</a:t>
                </a:r>
              </a:p>
            </p:txBody>
          </p:sp>
          <p:sp>
            <p:nvSpPr>
              <p:cNvPr id="17" name="TextBox 16">
                <a:extLst>
                  <a:ext uri="{FF2B5EF4-FFF2-40B4-BE49-F238E27FC236}">
                    <a16:creationId xmlns:a16="http://schemas.microsoft.com/office/drawing/2014/main" id="{4ADE38DD-C11F-8B4D-8931-C25C845C480D}"/>
                  </a:ext>
                </a:extLst>
              </p:cNvPr>
              <p:cNvSpPr txBox="1"/>
              <p:nvPr/>
            </p:nvSpPr>
            <p:spPr>
              <a:xfrm>
                <a:off x="511148" y="5060923"/>
                <a:ext cx="909638" cy="276999"/>
              </a:xfrm>
              <a:prstGeom prst="rect">
                <a:avLst/>
              </a:prstGeom>
              <a:noFill/>
            </p:spPr>
            <p:txBody>
              <a:bodyPr wrap="square" rtlCol="0">
                <a:spAutoFit/>
              </a:bodyPr>
              <a:lstStyle/>
              <a:p>
                <a:r>
                  <a:rPr lang="en-GB" sz="1200" dirty="0"/>
                  <a:t>3.9 years</a:t>
                </a:r>
              </a:p>
            </p:txBody>
          </p:sp>
          <p:sp>
            <p:nvSpPr>
              <p:cNvPr id="18" name="TextBox 17">
                <a:extLst>
                  <a:ext uri="{FF2B5EF4-FFF2-40B4-BE49-F238E27FC236}">
                    <a16:creationId xmlns:a16="http://schemas.microsoft.com/office/drawing/2014/main" id="{C06D7A3E-0195-93F3-7D4F-12BA4C405CCD}"/>
                  </a:ext>
                </a:extLst>
              </p:cNvPr>
              <p:cNvSpPr txBox="1"/>
              <p:nvPr/>
            </p:nvSpPr>
            <p:spPr>
              <a:xfrm>
                <a:off x="3405678" y="4344655"/>
                <a:ext cx="909638" cy="276999"/>
              </a:xfrm>
              <a:prstGeom prst="rect">
                <a:avLst/>
              </a:prstGeom>
              <a:noFill/>
            </p:spPr>
            <p:txBody>
              <a:bodyPr wrap="square" rtlCol="0">
                <a:spAutoFit/>
              </a:bodyPr>
              <a:lstStyle/>
              <a:p>
                <a:r>
                  <a:rPr lang="en-GB" sz="1200" dirty="0"/>
                  <a:t>3.3 years</a:t>
                </a:r>
              </a:p>
            </p:txBody>
          </p:sp>
          <p:sp>
            <p:nvSpPr>
              <p:cNvPr id="19" name="TextBox 18">
                <a:extLst>
                  <a:ext uri="{FF2B5EF4-FFF2-40B4-BE49-F238E27FC236}">
                    <a16:creationId xmlns:a16="http://schemas.microsoft.com/office/drawing/2014/main" id="{2FBDFE5B-E00F-69EF-EBD4-0E9265987D7B}"/>
                  </a:ext>
                </a:extLst>
              </p:cNvPr>
              <p:cNvSpPr txBox="1"/>
              <p:nvPr/>
            </p:nvSpPr>
            <p:spPr>
              <a:xfrm>
                <a:off x="3405678" y="4807120"/>
                <a:ext cx="909638" cy="276999"/>
              </a:xfrm>
              <a:prstGeom prst="rect">
                <a:avLst/>
              </a:prstGeom>
              <a:noFill/>
            </p:spPr>
            <p:txBody>
              <a:bodyPr wrap="square" rtlCol="0">
                <a:spAutoFit/>
              </a:bodyPr>
              <a:lstStyle/>
              <a:p>
                <a:r>
                  <a:rPr lang="en-GB" sz="1200" dirty="0"/>
                  <a:t>6.5 years</a:t>
                </a:r>
              </a:p>
            </p:txBody>
          </p:sp>
        </p:grpSp>
      </p:grpSp>
      <p:grpSp>
        <p:nvGrpSpPr>
          <p:cNvPr id="16" name="Group 15"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E4E45292-DBDF-24A9-6905-55ACB498463D}"/>
              </a:ext>
            </a:extLst>
          </p:cNvPr>
          <p:cNvGrpSpPr/>
          <p:nvPr/>
        </p:nvGrpSpPr>
        <p:grpSpPr>
          <a:xfrm>
            <a:off x="7080517" y="3971797"/>
            <a:ext cx="5095490" cy="1978034"/>
            <a:chOff x="7098990" y="3842989"/>
            <a:chExt cx="5095490" cy="1978034"/>
          </a:xfrm>
        </p:grpSpPr>
        <p:grpSp>
          <p:nvGrpSpPr>
            <p:cNvPr id="21" name="Group 20"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3F055D8B-995B-835B-7881-3D945E50FC64}"/>
                </a:ext>
              </a:extLst>
            </p:cNvPr>
            <p:cNvGrpSpPr/>
            <p:nvPr/>
          </p:nvGrpSpPr>
          <p:grpSpPr>
            <a:xfrm>
              <a:off x="7098990" y="3842989"/>
              <a:ext cx="5095490" cy="1978034"/>
              <a:chOff x="7098990" y="3842989"/>
              <a:chExt cx="5095490" cy="1978034"/>
            </a:xfrm>
          </p:grpSpPr>
          <p:sp>
            <p:nvSpPr>
              <p:cNvPr id="23" name="Rectangle: Rounded Corners 22">
                <a:extLst>
                  <a:ext uri="{FF2B5EF4-FFF2-40B4-BE49-F238E27FC236}">
                    <a16:creationId xmlns:a16="http://schemas.microsoft.com/office/drawing/2014/main" id="{7CD1DE3E-EC6D-FFAB-DDE7-D278CEF09077}"/>
                  </a:ext>
                </a:extLst>
              </p:cNvPr>
              <p:cNvSpPr/>
              <p:nvPr/>
            </p:nvSpPr>
            <p:spPr>
              <a:xfrm>
                <a:off x="7098990" y="3842989"/>
                <a:ext cx="4978486" cy="19780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67AFEBAD-73EA-986E-A063-88F922D1DD48}"/>
                  </a:ext>
                </a:extLst>
              </p:cNvPr>
              <p:cNvSpPr txBox="1"/>
              <p:nvPr/>
            </p:nvSpPr>
            <p:spPr>
              <a:xfrm>
                <a:off x="7531718" y="4573007"/>
                <a:ext cx="2077116" cy="338554"/>
              </a:xfrm>
              <a:prstGeom prst="rect">
                <a:avLst/>
              </a:prstGeom>
              <a:noFill/>
            </p:spPr>
            <p:txBody>
              <a:bodyPr wrap="square" rtlCol="0">
                <a:spAutoFit/>
              </a:bodyPr>
              <a:lstStyle/>
              <a:p>
                <a:r>
                  <a:rPr lang="en-GB" sz="1600" dirty="0"/>
                  <a:t>10% most deprived</a:t>
                </a:r>
              </a:p>
            </p:txBody>
          </p:sp>
          <p:sp>
            <p:nvSpPr>
              <p:cNvPr id="31" name="TextBox 30">
                <a:extLst>
                  <a:ext uri="{FF2B5EF4-FFF2-40B4-BE49-F238E27FC236}">
                    <a16:creationId xmlns:a16="http://schemas.microsoft.com/office/drawing/2014/main" id="{72FCA47A-5B91-DCB6-A1F2-69CAD4E6AFF0}"/>
                  </a:ext>
                </a:extLst>
              </p:cNvPr>
              <p:cNvSpPr txBox="1"/>
              <p:nvPr/>
            </p:nvSpPr>
            <p:spPr>
              <a:xfrm>
                <a:off x="9887612" y="4569982"/>
                <a:ext cx="1975088" cy="338554"/>
              </a:xfrm>
              <a:prstGeom prst="rect">
                <a:avLst/>
              </a:prstGeom>
              <a:noFill/>
            </p:spPr>
            <p:txBody>
              <a:bodyPr wrap="square" rtlCol="0">
                <a:spAutoFit/>
              </a:bodyPr>
              <a:lstStyle/>
              <a:p>
                <a:r>
                  <a:rPr lang="en-GB" sz="1600" dirty="0"/>
                  <a:t>10% least deprived</a:t>
                </a:r>
              </a:p>
            </p:txBody>
          </p:sp>
          <p:sp>
            <p:nvSpPr>
              <p:cNvPr id="32" name="TextBox 31">
                <a:extLst>
                  <a:ext uri="{FF2B5EF4-FFF2-40B4-BE49-F238E27FC236}">
                    <a16:creationId xmlns:a16="http://schemas.microsoft.com/office/drawing/2014/main" id="{8DF5FE7A-EFE6-2BDF-6372-B805D39C48D5}"/>
                  </a:ext>
                </a:extLst>
              </p:cNvPr>
              <p:cNvSpPr txBox="1"/>
              <p:nvPr/>
            </p:nvSpPr>
            <p:spPr>
              <a:xfrm>
                <a:off x="7857970" y="5059966"/>
                <a:ext cx="2077116" cy="400110"/>
              </a:xfrm>
              <a:prstGeom prst="rect">
                <a:avLst/>
              </a:prstGeom>
              <a:noFill/>
            </p:spPr>
            <p:txBody>
              <a:bodyPr wrap="square" rtlCol="0">
                <a:spAutoFit/>
              </a:bodyPr>
              <a:lstStyle/>
              <a:p>
                <a:r>
                  <a:rPr lang="en-GB" sz="2000" b="1" dirty="0"/>
                  <a:t>52.2 years</a:t>
                </a:r>
              </a:p>
            </p:txBody>
          </p:sp>
          <p:sp>
            <p:nvSpPr>
              <p:cNvPr id="33" name="TextBox 32">
                <a:extLst>
                  <a:ext uri="{FF2B5EF4-FFF2-40B4-BE49-F238E27FC236}">
                    <a16:creationId xmlns:a16="http://schemas.microsoft.com/office/drawing/2014/main" id="{2ECFC470-DD21-88A3-29CD-BD7CB778BF9A}"/>
                  </a:ext>
                </a:extLst>
              </p:cNvPr>
              <p:cNvSpPr txBox="1"/>
              <p:nvPr/>
            </p:nvSpPr>
            <p:spPr>
              <a:xfrm>
                <a:off x="10114884" y="5059966"/>
                <a:ext cx="2077116" cy="400110"/>
              </a:xfrm>
              <a:prstGeom prst="rect">
                <a:avLst/>
              </a:prstGeom>
              <a:noFill/>
            </p:spPr>
            <p:txBody>
              <a:bodyPr wrap="square" rtlCol="0">
                <a:spAutoFit/>
              </a:bodyPr>
              <a:lstStyle/>
              <a:p>
                <a:r>
                  <a:rPr lang="en-GB" sz="2000" b="1" dirty="0"/>
                  <a:t>70.7 years</a:t>
                </a:r>
              </a:p>
            </p:txBody>
          </p:sp>
          <p:sp>
            <p:nvSpPr>
              <p:cNvPr id="34" name="TextBox 33">
                <a:extLst>
                  <a:ext uri="{FF2B5EF4-FFF2-40B4-BE49-F238E27FC236}">
                    <a16:creationId xmlns:a16="http://schemas.microsoft.com/office/drawing/2014/main" id="{E4D0FEA4-F441-2B03-0D9F-17CFD712DB8A}"/>
                  </a:ext>
                </a:extLst>
              </p:cNvPr>
              <p:cNvSpPr txBox="1"/>
              <p:nvPr/>
            </p:nvSpPr>
            <p:spPr>
              <a:xfrm>
                <a:off x="7215994" y="4010106"/>
                <a:ext cx="4978486" cy="400110"/>
              </a:xfrm>
              <a:prstGeom prst="rect">
                <a:avLst/>
              </a:prstGeom>
              <a:noFill/>
            </p:spPr>
            <p:txBody>
              <a:bodyPr wrap="square" rtlCol="0">
                <a:spAutoFit/>
              </a:bodyPr>
              <a:lstStyle/>
              <a:p>
                <a:r>
                  <a:rPr lang="en-GB" sz="2000" dirty="0">
                    <a:solidFill>
                      <a:schemeClr val="accent1">
                        <a:lumMod val="50000"/>
                      </a:schemeClr>
                    </a:solidFill>
                  </a:rPr>
                  <a:t>Stark inequality in healthy life expectancy</a:t>
                </a:r>
              </a:p>
            </p:txBody>
          </p:sp>
          <p:sp>
            <p:nvSpPr>
              <p:cNvPr id="35" name="TextBox 34">
                <a:extLst>
                  <a:ext uri="{FF2B5EF4-FFF2-40B4-BE49-F238E27FC236}">
                    <a16:creationId xmlns:a16="http://schemas.microsoft.com/office/drawing/2014/main" id="{2EF4D9F9-28FB-6465-2DC3-755E8DC82B31}"/>
                  </a:ext>
                </a:extLst>
              </p:cNvPr>
              <p:cNvSpPr txBox="1"/>
              <p:nvPr/>
            </p:nvSpPr>
            <p:spPr>
              <a:xfrm>
                <a:off x="9201087" y="5482469"/>
                <a:ext cx="1226749" cy="338554"/>
              </a:xfrm>
              <a:prstGeom prst="rect">
                <a:avLst/>
              </a:prstGeom>
              <a:noFill/>
            </p:spPr>
            <p:txBody>
              <a:bodyPr wrap="square" rtlCol="0">
                <a:spAutoFit/>
              </a:bodyPr>
              <a:lstStyle/>
              <a:p>
                <a:r>
                  <a:rPr lang="en-GB" sz="1600" dirty="0"/>
                  <a:t>National</a:t>
                </a:r>
              </a:p>
            </p:txBody>
          </p:sp>
        </p:grpSp>
        <p:cxnSp>
          <p:nvCxnSpPr>
            <p:cNvPr id="22" name="Straight Connector 21">
              <a:extLst>
                <a:ext uri="{FF2B5EF4-FFF2-40B4-BE49-F238E27FC236}">
                  <a16:creationId xmlns:a16="http://schemas.microsoft.com/office/drawing/2014/main" id="{078CD31E-5511-6A91-D44D-36DCD545EF1C}"/>
                </a:ext>
                <a:ext uri="{C183D7F6-B498-43B3-948B-1728B52AA6E4}">
                  <adec:decorative xmlns:adec="http://schemas.microsoft.com/office/drawing/2017/decorative" val="1"/>
                </a:ext>
              </a:extLst>
            </p:cNvPr>
            <p:cNvCxnSpPr>
              <a:cxnSpLocks/>
            </p:cNvCxnSpPr>
            <p:nvPr/>
          </p:nvCxnSpPr>
          <p:spPr>
            <a:xfrm flipV="1">
              <a:off x="9696400" y="4444474"/>
              <a:ext cx="0" cy="9287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650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07EF-2B7E-6E16-5F00-5A72567CE8EB}"/>
              </a:ext>
            </a:extLst>
          </p:cNvPr>
          <p:cNvSpPr>
            <a:spLocks noGrp="1"/>
          </p:cNvSpPr>
          <p:nvPr>
            <p:ph type="title"/>
          </p:nvPr>
        </p:nvSpPr>
        <p:spPr/>
        <p:txBody>
          <a:bodyPr/>
          <a:lstStyle/>
          <a:p>
            <a:r>
              <a:rPr lang="en-GB" dirty="0"/>
              <a:t>Inequalities in COVID Mortality</a:t>
            </a:r>
          </a:p>
        </p:txBody>
      </p:sp>
      <p:sp>
        <p:nvSpPr>
          <p:cNvPr id="4" name="Rectangle: Top Corners Rounded 3">
            <a:extLst>
              <a:ext uri="{FF2B5EF4-FFF2-40B4-BE49-F238E27FC236}">
                <a16:creationId xmlns:a16="http://schemas.microsoft.com/office/drawing/2014/main" id="{45DE774F-A3A3-D45A-D176-3D6E8C009777}"/>
              </a:ext>
              <a:ext uri="{C183D7F6-B498-43B3-948B-1728B52AA6E4}">
                <adec:decorative xmlns:adec="http://schemas.microsoft.com/office/drawing/2017/decorative" val="1"/>
              </a:ext>
            </a:extLst>
          </p:cNvPr>
          <p:cNvSpPr/>
          <p:nvPr/>
        </p:nvSpPr>
        <p:spPr>
          <a:xfrm rot="5400000">
            <a:off x="350131" y="1067507"/>
            <a:ext cx="4531642" cy="5231904"/>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D0E5890-B588-ED96-460B-9C8EEBBB7328}"/>
              </a:ext>
            </a:extLst>
          </p:cNvPr>
          <p:cNvSpPr>
            <a:spLocks noGrp="1"/>
          </p:cNvSpPr>
          <p:nvPr>
            <p:ph idx="1"/>
          </p:nvPr>
        </p:nvSpPr>
        <p:spPr>
          <a:xfrm>
            <a:off x="176483" y="1682862"/>
            <a:ext cx="4752528" cy="4266418"/>
          </a:xfrm>
        </p:spPr>
        <p:txBody>
          <a:bodyPr/>
          <a:lstStyle/>
          <a:p>
            <a:pPr marL="0" indent="0">
              <a:buNone/>
            </a:pPr>
            <a:r>
              <a:rPr lang="en-GB" sz="2200" dirty="0">
                <a:solidFill>
                  <a:schemeClr val="tx2"/>
                </a:solidFill>
              </a:rPr>
              <a:t>In Kent, mortality is 85% higher in the most deprived fifth of the population compared to the least deprived</a:t>
            </a:r>
          </a:p>
          <a:p>
            <a:endParaRPr lang="en-GB" sz="2200" dirty="0">
              <a:solidFill>
                <a:schemeClr val="tx2"/>
              </a:solidFill>
            </a:endParaRPr>
          </a:p>
          <a:p>
            <a:pPr marL="0" indent="0">
              <a:buNone/>
            </a:pPr>
            <a:r>
              <a:rPr lang="en-GB" sz="2200" dirty="0">
                <a:solidFill>
                  <a:schemeClr val="tx2"/>
                </a:solidFill>
              </a:rPr>
              <a:t>Nationally, all Asian and Black ethnic groups have higher cumulative mortality rate than White. Pakistani and Bangladeshi group is 2.5 times higher. ‘Other Black’ group is over 3.5 times higher.</a:t>
            </a:r>
          </a:p>
        </p:txBody>
      </p:sp>
      <p:pic>
        <p:nvPicPr>
          <p:cNvPr id="5" name="Picture 4" descr="Chart showing cumulative age-standardised mortality rate per 100,000 population for deaths involving COVID-19 in Kent. Deaths are highest for those in quintile 1 at ~550. Quintile 2 to 5 ranges from ~400 to ~300 in descending order. ">
            <a:extLst>
              <a:ext uri="{FF2B5EF4-FFF2-40B4-BE49-F238E27FC236}">
                <a16:creationId xmlns:a16="http://schemas.microsoft.com/office/drawing/2014/main" id="{DB71081A-6107-1826-A226-DFF576F3D31F}"/>
              </a:ext>
            </a:extLst>
          </p:cNvPr>
          <p:cNvPicPr>
            <a:picLocks noChangeAspect="1"/>
          </p:cNvPicPr>
          <p:nvPr/>
        </p:nvPicPr>
        <p:blipFill>
          <a:blip r:embed="rId3"/>
          <a:stretch>
            <a:fillRect/>
          </a:stretch>
        </p:blipFill>
        <p:spPr>
          <a:xfrm>
            <a:off x="5375920" y="1828320"/>
            <a:ext cx="6639597" cy="3817635"/>
          </a:xfrm>
          <a:prstGeom prst="rect">
            <a:avLst/>
          </a:prstGeom>
        </p:spPr>
      </p:pic>
    </p:spTree>
    <p:extLst>
      <p:ext uri="{BB962C8B-B14F-4D97-AF65-F5344CB8AC3E}">
        <p14:creationId xmlns:p14="http://schemas.microsoft.com/office/powerpoint/2010/main" val="356397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27C2-99A3-3A62-16A7-47B76DC4B01B}"/>
              </a:ext>
            </a:extLst>
          </p:cNvPr>
          <p:cNvSpPr>
            <a:spLocks noGrp="1"/>
          </p:cNvSpPr>
          <p:nvPr>
            <p:ph type="title"/>
          </p:nvPr>
        </p:nvSpPr>
        <p:spPr/>
        <p:txBody>
          <a:bodyPr/>
          <a:lstStyle/>
          <a:p>
            <a:r>
              <a:rPr lang="en-GB" dirty="0"/>
              <a:t>Robert Wood Johnson Model</a:t>
            </a:r>
          </a:p>
        </p:txBody>
      </p:sp>
      <p:pic>
        <p:nvPicPr>
          <p:cNvPr id="4" name="Content Placeholder 4" descr="Infographic of the RJW Model showing factors which impact an individual's health. Health behaviours such as diet, exercise, alcohol, smoking, sexual health make up 30%. Socioeconomic factors such as education, income, employment, social support and community safety make up 40%. Clinical care such as access to and quality of care make up 20%. The build environment makes up 10%.">
            <a:extLst>
              <a:ext uri="{FF2B5EF4-FFF2-40B4-BE49-F238E27FC236}">
                <a16:creationId xmlns:a16="http://schemas.microsoft.com/office/drawing/2014/main" id="{3373677C-C1BE-B1FE-7E2B-CC87D7F59F16}"/>
              </a:ext>
            </a:extLst>
          </p:cNvPr>
          <p:cNvPicPr>
            <a:picLocks noChangeAspect="1"/>
          </p:cNvPicPr>
          <p:nvPr/>
        </p:nvPicPr>
        <p:blipFill>
          <a:blip r:embed="rId2"/>
          <a:stretch>
            <a:fillRect/>
          </a:stretch>
        </p:blipFill>
        <p:spPr bwMode="auto">
          <a:xfrm>
            <a:off x="1559496" y="1052736"/>
            <a:ext cx="8568952" cy="51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65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4C20D4-9E75-6554-3CAE-F91A0AF6FAB5}"/>
              </a:ext>
              <a:ext uri="{C183D7F6-B498-43B3-948B-1728B52AA6E4}">
                <adec:decorative xmlns:adec="http://schemas.microsoft.com/office/drawing/2017/decorative" val="1"/>
              </a:ext>
            </a:extLst>
          </p:cNvPr>
          <p:cNvSpPr/>
          <p:nvPr/>
        </p:nvSpPr>
        <p:spPr>
          <a:xfrm>
            <a:off x="6353840" y="1752829"/>
            <a:ext cx="5841796" cy="232274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2" name="Title 1">
            <a:extLst>
              <a:ext uri="{FF2B5EF4-FFF2-40B4-BE49-F238E27FC236}">
                <a16:creationId xmlns:a16="http://schemas.microsoft.com/office/drawing/2014/main" id="{23FA6D24-7583-E98A-AAEE-3DC295FAF645}"/>
              </a:ext>
            </a:extLst>
          </p:cNvPr>
          <p:cNvSpPr>
            <a:spLocks noGrp="1"/>
          </p:cNvSpPr>
          <p:nvPr>
            <p:ph type="title"/>
          </p:nvPr>
        </p:nvSpPr>
        <p:spPr/>
        <p:txBody>
          <a:bodyPr/>
          <a:lstStyle/>
          <a:p>
            <a:r>
              <a:rPr lang="en-GB" dirty="0"/>
              <a:t>Infant and Maternal Health</a:t>
            </a:r>
          </a:p>
        </p:txBody>
      </p:sp>
      <p:pic>
        <p:nvPicPr>
          <p:cNvPr id="8" name="Picture 7" descr="Line chart showing infant mortality for England and Kent from 2001 to 2021. Infant mortality in Kent is consistently lower than the national rate, however this typically isn’t a significant difference. The rates are much closer since ~2016, at just under 4 deaths per 1000. &#10;">
            <a:extLst>
              <a:ext uri="{FF2B5EF4-FFF2-40B4-BE49-F238E27FC236}">
                <a16:creationId xmlns:a16="http://schemas.microsoft.com/office/drawing/2014/main" id="{CF4702A6-DDE7-5FBC-4990-0FED723E72D9}"/>
              </a:ext>
            </a:extLst>
          </p:cNvPr>
          <p:cNvPicPr>
            <a:picLocks noChangeAspect="1"/>
          </p:cNvPicPr>
          <p:nvPr/>
        </p:nvPicPr>
        <p:blipFill rotWithShape="1">
          <a:blip r:embed="rId3"/>
          <a:srcRect t="9506"/>
          <a:stretch/>
        </p:blipFill>
        <p:spPr>
          <a:xfrm>
            <a:off x="266019" y="1752829"/>
            <a:ext cx="5755328" cy="3683528"/>
          </a:xfrm>
          <a:prstGeom prst="rect">
            <a:avLst/>
          </a:prstGeom>
          <a:ln>
            <a:solidFill>
              <a:schemeClr val="bg1">
                <a:lumMod val="75000"/>
              </a:schemeClr>
            </a:solidFill>
          </a:ln>
        </p:spPr>
      </p:pic>
      <p:sp>
        <p:nvSpPr>
          <p:cNvPr id="23" name="TextBox 22">
            <a:extLst>
              <a:ext uri="{FF2B5EF4-FFF2-40B4-BE49-F238E27FC236}">
                <a16:creationId xmlns:a16="http://schemas.microsoft.com/office/drawing/2014/main" id="{E2511558-9AAB-AB5A-BA85-379DC9D8D225}"/>
              </a:ext>
            </a:extLst>
          </p:cNvPr>
          <p:cNvSpPr txBox="1"/>
          <p:nvPr/>
        </p:nvSpPr>
        <p:spPr>
          <a:xfrm>
            <a:off x="6431365" y="1787433"/>
            <a:ext cx="3926854" cy="646331"/>
          </a:xfrm>
          <a:prstGeom prst="rect">
            <a:avLst/>
          </a:prstGeom>
          <a:noFill/>
        </p:spPr>
        <p:txBody>
          <a:bodyPr wrap="square" rtlCol="0">
            <a:spAutoFit/>
          </a:bodyPr>
          <a:lstStyle/>
          <a:p>
            <a:r>
              <a:rPr lang="en-GB" b="1" dirty="0">
                <a:solidFill>
                  <a:schemeClr val="tx1">
                    <a:lumMod val="65000"/>
                    <a:lumOff val="35000"/>
                  </a:schemeClr>
                </a:solidFill>
              </a:rPr>
              <a:t>UK maternal mortality during childbirth</a:t>
            </a:r>
          </a:p>
        </p:txBody>
      </p:sp>
      <p:pic>
        <p:nvPicPr>
          <p:cNvPr id="22" name="Picture 21" descr="UK maternal mortality by ethnicity. White - 9 per 100,000. Asian 16 per 100,000. Black 34 per 100,000.">
            <a:extLst>
              <a:ext uri="{FF2B5EF4-FFF2-40B4-BE49-F238E27FC236}">
                <a16:creationId xmlns:a16="http://schemas.microsoft.com/office/drawing/2014/main" id="{566065EB-D06F-307B-848D-884CE7864136}"/>
              </a:ext>
            </a:extLst>
          </p:cNvPr>
          <p:cNvPicPr>
            <a:picLocks noChangeAspect="1"/>
          </p:cNvPicPr>
          <p:nvPr/>
        </p:nvPicPr>
        <p:blipFill>
          <a:blip r:embed="rId4"/>
          <a:stretch>
            <a:fillRect/>
          </a:stretch>
        </p:blipFill>
        <p:spPr>
          <a:xfrm>
            <a:off x="7165679" y="1914923"/>
            <a:ext cx="4511824" cy="2148985"/>
          </a:xfrm>
          <a:prstGeom prst="rect">
            <a:avLst/>
          </a:prstGeom>
        </p:spPr>
      </p:pic>
      <p:sp>
        <p:nvSpPr>
          <p:cNvPr id="3" name="Content Placeholder 2">
            <a:extLst>
              <a:ext uri="{FF2B5EF4-FFF2-40B4-BE49-F238E27FC236}">
                <a16:creationId xmlns:a16="http://schemas.microsoft.com/office/drawing/2014/main" id="{DE148D8F-D694-30EA-B055-F75E8380C45E}"/>
              </a:ext>
            </a:extLst>
          </p:cNvPr>
          <p:cNvSpPr>
            <a:spLocks noGrp="1"/>
          </p:cNvSpPr>
          <p:nvPr>
            <p:ph idx="1"/>
          </p:nvPr>
        </p:nvSpPr>
        <p:spPr>
          <a:xfrm>
            <a:off x="6353839" y="4410764"/>
            <a:ext cx="5572142" cy="1966548"/>
          </a:xfrm>
        </p:spPr>
        <p:txBody>
          <a:bodyPr/>
          <a:lstStyle/>
          <a:p>
            <a:r>
              <a:rPr lang="en-GB" sz="2200" dirty="0"/>
              <a:t>In 2020, women in the UK were 3x more likely to die by suicide during or soon after end of pregnancy compared to 2017-19</a:t>
            </a:r>
          </a:p>
        </p:txBody>
      </p:sp>
    </p:spTree>
    <p:extLst>
      <p:ext uri="{BB962C8B-B14F-4D97-AF65-F5344CB8AC3E}">
        <p14:creationId xmlns:p14="http://schemas.microsoft.com/office/powerpoint/2010/main" val="285911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D1DB-C8F6-059A-5491-919D64010CDD}"/>
              </a:ext>
            </a:extLst>
          </p:cNvPr>
          <p:cNvSpPr>
            <a:spLocks noGrp="1"/>
          </p:cNvSpPr>
          <p:nvPr>
            <p:ph type="title"/>
          </p:nvPr>
        </p:nvSpPr>
        <p:spPr/>
        <p:txBody>
          <a:bodyPr/>
          <a:lstStyle/>
          <a:p>
            <a:r>
              <a:rPr lang="en-GB" dirty="0"/>
              <a:t>Childhood Obesity</a:t>
            </a:r>
          </a:p>
        </p:txBody>
      </p:sp>
      <p:sp>
        <p:nvSpPr>
          <p:cNvPr id="3" name="Content Placeholder 2">
            <a:extLst>
              <a:ext uri="{FF2B5EF4-FFF2-40B4-BE49-F238E27FC236}">
                <a16:creationId xmlns:a16="http://schemas.microsoft.com/office/drawing/2014/main" id="{32266E20-A3F0-CDFA-96FC-15CF29077502}"/>
              </a:ext>
            </a:extLst>
          </p:cNvPr>
          <p:cNvSpPr>
            <a:spLocks noGrp="1"/>
          </p:cNvSpPr>
          <p:nvPr>
            <p:ph idx="1"/>
          </p:nvPr>
        </p:nvSpPr>
        <p:spPr>
          <a:xfrm>
            <a:off x="215490" y="1605165"/>
            <a:ext cx="6480960" cy="1785706"/>
          </a:xfrm>
        </p:spPr>
        <p:txBody>
          <a:bodyPr/>
          <a:lstStyle/>
          <a:p>
            <a:pPr marL="0" indent="0">
              <a:buNone/>
            </a:pPr>
            <a:r>
              <a:rPr lang="en-GB" sz="1900" dirty="0"/>
              <a:t>The prevalence of excess weight in Ashford’s Year R Children decreased from 2019/20 - 2021/22 from </a:t>
            </a:r>
            <a:r>
              <a:rPr lang="en-GB" sz="1900" b="1" dirty="0"/>
              <a:t>25.8% to 21.2% </a:t>
            </a:r>
          </a:p>
          <a:p>
            <a:pPr marL="0" indent="0">
              <a:buNone/>
            </a:pPr>
            <a:r>
              <a:rPr lang="en-GB" sz="1900" dirty="0"/>
              <a:t>Obesity decreased from </a:t>
            </a:r>
            <a:r>
              <a:rPr lang="en-GB" sz="1900" b="1" dirty="0"/>
              <a:t>10.7% to 10.2%</a:t>
            </a:r>
          </a:p>
          <a:p>
            <a:pPr marL="0" indent="0">
              <a:buNone/>
            </a:pPr>
            <a:r>
              <a:rPr lang="en-GB" sz="1900" dirty="0"/>
              <a:t>Severe obesity remained the same at </a:t>
            </a:r>
            <a:r>
              <a:rPr lang="en-GB" sz="1900" b="1" dirty="0"/>
              <a:t>2.7%</a:t>
            </a:r>
            <a:endParaRPr lang="en-GB" sz="2000" dirty="0"/>
          </a:p>
          <a:p>
            <a:pPr marL="0" indent="0">
              <a:buNone/>
            </a:pPr>
            <a:endParaRPr lang="en-GB" sz="2000" dirty="0"/>
          </a:p>
          <a:p>
            <a:pPr marL="0" indent="0">
              <a:buNone/>
            </a:pPr>
            <a:endParaRPr lang="en-GB" dirty="0"/>
          </a:p>
        </p:txBody>
      </p:sp>
      <p:grpSp>
        <p:nvGrpSpPr>
          <p:cNvPr id="29" name="Group 28" descr="Showing change in weight categories in children in Year R in Ashford from 2019/20 to 2021/22. Excess weight has reduced by 4.6%. Obesity has reduced by 0.5%. Severe obesity has not changed.">
            <a:extLst>
              <a:ext uri="{FF2B5EF4-FFF2-40B4-BE49-F238E27FC236}">
                <a16:creationId xmlns:a16="http://schemas.microsoft.com/office/drawing/2014/main" id="{8E90C6D4-854F-26AC-AD1B-F2FF033CECCA}"/>
              </a:ext>
            </a:extLst>
          </p:cNvPr>
          <p:cNvGrpSpPr/>
          <p:nvPr/>
        </p:nvGrpSpPr>
        <p:grpSpPr>
          <a:xfrm>
            <a:off x="6753049" y="1479212"/>
            <a:ext cx="6910186" cy="2363679"/>
            <a:chOff x="6753049" y="1479212"/>
            <a:chExt cx="6910186" cy="2363679"/>
          </a:xfrm>
        </p:grpSpPr>
        <p:sp>
          <p:nvSpPr>
            <p:cNvPr id="58" name="Rectangle 57">
              <a:extLst>
                <a:ext uri="{FF2B5EF4-FFF2-40B4-BE49-F238E27FC236}">
                  <a16:creationId xmlns:a16="http://schemas.microsoft.com/office/drawing/2014/main" id="{E504571A-30EE-0113-4856-942C6E8A21D5}"/>
                </a:ext>
              </a:extLst>
            </p:cNvPr>
            <p:cNvSpPr/>
            <p:nvPr/>
          </p:nvSpPr>
          <p:spPr>
            <a:xfrm>
              <a:off x="6753049" y="1479212"/>
              <a:ext cx="5438951" cy="236367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72" name="TextBox 71">
              <a:extLst>
                <a:ext uri="{FF2B5EF4-FFF2-40B4-BE49-F238E27FC236}">
                  <a16:creationId xmlns:a16="http://schemas.microsoft.com/office/drawing/2014/main" id="{6E873856-BBBA-73B6-629C-3B02928D640B}"/>
                </a:ext>
              </a:extLst>
            </p:cNvPr>
            <p:cNvSpPr txBox="1"/>
            <p:nvPr/>
          </p:nvSpPr>
          <p:spPr>
            <a:xfrm>
              <a:off x="6887953" y="1534651"/>
              <a:ext cx="4993036" cy="338554"/>
            </a:xfrm>
            <a:prstGeom prst="rect">
              <a:avLst/>
            </a:prstGeom>
            <a:noFill/>
          </p:spPr>
          <p:txBody>
            <a:bodyPr wrap="square">
              <a:spAutoFit/>
            </a:bodyPr>
            <a:lstStyle/>
            <a:p>
              <a:pPr algn="ctr"/>
              <a:r>
                <a:rPr lang="en-GB" sz="1600" b="1" dirty="0">
                  <a:solidFill>
                    <a:schemeClr val="tx1">
                      <a:lumMod val="65000"/>
                      <a:lumOff val="35000"/>
                    </a:schemeClr>
                  </a:solidFill>
                </a:rPr>
                <a:t>Change from 2019/20 to 2021/22 (Year R)</a:t>
              </a:r>
            </a:p>
          </p:txBody>
        </p:sp>
        <p:graphicFrame>
          <p:nvGraphicFramePr>
            <p:cNvPr id="10" name="Chart 9">
              <a:extLst>
                <a:ext uri="{FF2B5EF4-FFF2-40B4-BE49-F238E27FC236}">
                  <a16:creationId xmlns:a16="http://schemas.microsoft.com/office/drawing/2014/main" id="{7ACEA627-85DE-56DA-5215-8BB9A38D025D}"/>
                </a:ext>
              </a:extLst>
            </p:cNvPr>
            <p:cNvGraphicFramePr/>
            <p:nvPr>
              <p:extLst>
                <p:ext uri="{D42A27DB-BD31-4B8C-83A1-F6EECF244321}">
                  <p14:modId xmlns:p14="http://schemas.microsoft.com/office/powerpoint/2010/main" val="3235135167"/>
                </p:ext>
              </p:extLst>
            </p:nvPr>
          </p:nvGraphicFramePr>
          <p:xfrm>
            <a:off x="7739761" y="1822443"/>
            <a:ext cx="4880440" cy="1969787"/>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32A91F97-D56D-4377-38A4-C2009953FF45}"/>
                </a:ext>
              </a:extLst>
            </p:cNvPr>
            <p:cNvSpPr txBox="1"/>
            <p:nvPr/>
          </p:nvSpPr>
          <p:spPr>
            <a:xfrm>
              <a:off x="11356121" y="3052316"/>
              <a:ext cx="1555957" cy="338554"/>
            </a:xfrm>
            <a:prstGeom prst="rect">
              <a:avLst/>
            </a:prstGeom>
            <a:noFill/>
          </p:spPr>
          <p:txBody>
            <a:bodyPr wrap="square">
              <a:spAutoFit/>
            </a:bodyPr>
            <a:lstStyle/>
            <a:p>
              <a:r>
                <a:rPr lang="en-GB" sz="1600" dirty="0">
                  <a:solidFill>
                    <a:schemeClr val="tx1">
                      <a:lumMod val="65000"/>
                      <a:lumOff val="35000"/>
                    </a:schemeClr>
                  </a:solidFill>
                </a:rPr>
                <a:t>-0%</a:t>
              </a:r>
            </a:p>
          </p:txBody>
        </p:sp>
        <p:sp>
          <p:nvSpPr>
            <p:cNvPr id="6" name="TextBox 5">
              <a:extLst>
                <a:ext uri="{FF2B5EF4-FFF2-40B4-BE49-F238E27FC236}">
                  <a16:creationId xmlns:a16="http://schemas.microsoft.com/office/drawing/2014/main" id="{CD8CCD56-88FB-2492-7446-549EA2047E0F}"/>
                </a:ext>
              </a:extLst>
            </p:cNvPr>
            <p:cNvSpPr txBox="1"/>
            <p:nvPr/>
          </p:nvSpPr>
          <p:spPr>
            <a:xfrm>
              <a:off x="11356122" y="2532950"/>
              <a:ext cx="2307113" cy="338554"/>
            </a:xfrm>
            <a:prstGeom prst="rect">
              <a:avLst/>
            </a:prstGeom>
            <a:noFill/>
          </p:spPr>
          <p:txBody>
            <a:bodyPr wrap="square" rtlCol="0">
              <a:spAutoFit/>
            </a:bodyPr>
            <a:lstStyle/>
            <a:p>
              <a:r>
                <a:rPr lang="en-GB" sz="1600" dirty="0">
                  <a:solidFill>
                    <a:schemeClr val="tx1">
                      <a:lumMod val="65000"/>
                      <a:lumOff val="35000"/>
                    </a:schemeClr>
                  </a:solidFill>
                </a:rPr>
                <a:t>-0.5%</a:t>
              </a:r>
            </a:p>
          </p:txBody>
        </p:sp>
        <p:sp>
          <p:nvSpPr>
            <p:cNvPr id="7" name="TextBox 6">
              <a:extLst>
                <a:ext uri="{FF2B5EF4-FFF2-40B4-BE49-F238E27FC236}">
                  <a16:creationId xmlns:a16="http://schemas.microsoft.com/office/drawing/2014/main" id="{44837FC0-6AA3-F9E8-7A02-1932F88D2E03}"/>
                </a:ext>
              </a:extLst>
            </p:cNvPr>
            <p:cNvSpPr txBox="1"/>
            <p:nvPr/>
          </p:nvSpPr>
          <p:spPr>
            <a:xfrm>
              <a:off x="11356122" y="2057315"/>
              <a:ext cx="1555957" cy="338554"/>
            </a:xfrm>
            <a:prstGeom prst="rect">
              <a:avLst/>
            </a:prstGeom>
            <a:noFill/>
          </p:spPr>
          <p:txBody>
            <a:bodyPr wrap="square">
              <a:spAutoFit/>
            </a:bodyPr>
            <a:lstStyle/>
            <a:p>
              <a:r>
                <a:rPr lang="en-GB" sz="1600" dirty="0">
                  <a:solidFill>
                    <a:schemeClr val="tx1">
                      <a:lumMod val="65000"/>
                      <a:lumOff val="35000"/>
                    </a:schemeClr>
                  </a:solidFill>
                </a:rPr>
                <a:t>-4.6%</a:t>
              </a:r>
            </a:p>
          </p:txBody>
        </p:sp>
        <p:sp>
          <p:nvSpPr>
            <p:cNvPr id="16" name="TextBox 15">
              <a:extLst>
                <a:ext uri="{FF2B5EF4-FFF2-40B4-BE49-F238E27FC236}">
                  <a16:creationId xmlns:a16="http://schemas.microsoft.com/office/drawing/2014/main" id="{DEDCFE6F-EC8E-BB10-4A84-F05201669B2A}"/>
                </a:ext>
              </a:extLst>
            </p:cNvPr>
            <p:cNvSpPr txBox="1"/>
            <p:nvPr/>
          </p:nvSpPr>
          <p:spPr>
            <a:xfrm>
              <a:off x="6961782" y="2507532"/>
              <a:ext cx="1555957" cy="338554"/>
            </a:xfrm>
            <a:prstGeom prst="rect">
              <a:avLst/>
            </a:prstGeom>
            <a:noFill/>
          </p:spPr>
          <p:txBody>
            <a:bodyPr wrap="square">
              <a:spAutoFit/>
            </a:bodyPr>
            <a:lstStyle/>
            <a:p>
              <a:r>
                <a:rPr lang="en-GB" sz="1600" dirty="0">
                  <a:solidFill>
                    <a:schemeClr val="tx1">
                      <a:lumMod val="65000"/>
                      <a:lumOff val="35000"/>
                    </a:schemeClr>
                  </a:solidFill>
                </a:rPr>
                <a:t>Obesity</a:t>
              </a:r>
            </a:p>
          </p:txBody>
        </p:sp>
        <p:sp>
          <p:nvSpPr>
            <p:cNvPr id="19" name="TextBox 18">
              <a:extLst>
                <a:ext uri="{FF2B5EF4-FFF2-40B4-BE49-F238E27FC236}">
                  <a16:creationId xmlns:a16="http://schemas.microsoft.com/office/drawing/2014/main" id="{FC229C37-B0BD-5633-D61E-A0B5AC953199}"/>
                </a:ext>
              </a:extLst>
            </p:cNvPr>
            <p:cNvSpPr txBox="1"/>
            <p:nvPr/>
          </p:nvSpPr>
          <p:spPr>
            <a:xfrm>
              <a:off x="6961782" y="3005934"/>
              <a:ext cx="2182372" cy="338554"/>
            </a:xfrm>
            <a:prstGeom prst="rect">
              <a:avLst/>
            </a:prstGeom>
            <a:noFill/>
          </p:spPr>
          <p:txBody>
            <a:bodyPr wrap="square">
              <a:spAutoFit/>
            </a:bodyPr>
            <a:lstStyle/>
            <a:p>
              <a:r>
                <a:rPr lang="en-GB" sz="1600" dirty="0">
                  <a:solidFill>
                    <a:schemeClr val="tx1">
                      <a:lumMod val="65000"/>
                      <a:lumOff val="35000"/>
                    </a:schemeClr>
                  </a:solidFill>
                </a:rPr>
                <a:t>Severe Obesity</a:t>
              </a:r>
            </a:p>
          </p:txBody>
        </p:sp>
        <p:sp>
          <p:nvSpPr>
            <p:cNvPr id="20" name="TextBox 19">
              <a:extLst>
                <a:ext uri="{FF2B5EF4-FFF2-40B4-BE49-F238E27FC236}">
                  <a16:creationId xmlns:a16="http://schemas.microsoft.com/office/drawing/2014/main" id="{C3BEE160-A549-724B-91E9-95D4B621C649}"/>
                </a:ext>
              </a:extLst>
            </p:cNvPr>
            <p:cNvSpPr txBox="1"/>
            <p:nvPr/>
          </p:nvSpPr>
          <p:spPr>
            <a:xfrm>
              <a:off x="6961782" y="2053652"/>
              <a:ext cx="1555957" cy="338554"/>
            </a:xfrm>
            <a:prstGeom prst="rect">
              <a:avLst/>
            </a:prstGeom>
            <a:noFill/>
          </p:spPr>
          <p:txBody>
            <a:bodyPr wrap="square">
              <a:spAutoFit/>
            </a:bodyPr>
            <a:lstStyle/>
            <a:p>
              <a:r>
                <a:rPr lang="en-GB" sz="1600" dirty="0">
                  <a:solidFill>
                    <a:schemeClr val="tx1">
                      <a:lumMod val="65000"/>
                      <a:lumOff val="35000"/>
                    </a:schemeClr>
                  </a:solidFill>
                </a:rPr>
                <a:t>Excess Weight</a:t>
              </a:r>
            </a:p>
          </p:txBody>
        </p:sp>
      </p:grpSp>
      <p:grpSp>
        <p:nvGrpSpPr>
          <p:cNvPr id="11" name="Group 10" descr="6.4% of Year R children in Kent in the least deprived 20% of areas were obese in 2021/22. 12.9% of children in the most deprived areas were obese.">
            <a:extLst>
              <a:ext uri="{FF2B5EF4-FFF2-40B4-BE49-F238E27FC236}">
                <a16:creationId xmlns:a16="http://schemas.microsoft.com/office/drawing/2014/main" id="{CF42EEC8-049D-C686-77FF-66C0CAD6C977}"/>
              </a:ext>
            </a:extLst>
          </p:cNvPr>
          <p:cNvGrpSpPr/>
          <p:nvPr/>
        </p:nvGrpSpPr>
        <p:grpSpPr>
          <a:xfrm>
            <a:off x="0" y="3789040"/>
            <a:ext cx="5438951" cy="2211422"/>
            <a:chOff x="0" y="3789040"/>
            <a:chExt cx="5438951" cy="2211422"/>
          </a:xfrm>
        </p:grpSpPr>
        <p:sp>
          <p:nvSpPr>
            <p:cNvPr id="12" name="Rectangle 11">
              <a:extLst>
                <a:ext uri="{FF2B5EF4-FFF2-40B4-BE49-F238E27FC236}">
                  <a16:creationId xmlns:a16="http://schemas.microsoft.com/office/drawing/2014/main" id="{10B3EEF7-515B-436B-0ABB-B4F5F1CBBB7B}"/>
                </a:ext>
              </a:extLst>
            </p:cNvPr>
            <p:cNvSpPr/>
            <p:nvPr/>
          </p:nvSpPr>
          <p:spPr>
            <a:xfrm>
              <a:off x="0" y="3789040"/>
              <a:ext cx="5438951" cy="22114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14" name="TextBox 13">
              <a:extLst>
                <a:ext uri="{FF2B5EF4-FFF2-40B4-BE49-F238E27FC236}">
                  <a16:creationId xmlns:a16="http://schemas.microsoft.com/office/drawing/2014/main" id="{32E5AC00-E6C9-D1F0-47B3-288B5EE76CC7}"/>
                </a:ext>
              </a:extLst>
            </p:cNvPr>
            <p:cNvSpPr txBox="1"/>
            <p:nvPr/>
          </p:nvSpPr>
          <p:spPr>
            <a:xfrm>
              <a:off x="1983975" y="3839716"/>
              <a:ext cx="1203116" cy="1200329"/>
            </a:xfrm>
            <a:prstGeom prst="rect">
              <a:avLst/>
            </a:prstGeom>
            <a:noFill/>
          </p:spPr>
          <p:txBody>
            <a:bodyPr wrap="square" rtlCol="0">
              <a:spAutoFit/>
            </a:bodyPr>
            <a:lstStyle/>
            <a:p>
              <a:r>
                <a:rPr lang="en-GB" sz="7200" b="1" dirty="0">
                  <a:solidFill>
                    <a:schemeClr val="accent1">
                      <a:lumMod val="75000"/>
                    </a:schemeClr>
                  </a:solidFill>
                </a:rPr>
                <a:t>x2</a:t>
              </a:r>
            </a:p>
          </p:txBody>
        </p:sp>
        <p:pic>
          <p:nvPicPr>
            <p:cNvPr id="15" name="Picture 14">
              <a:extLst>
                <a:ext uri="{FF2B5EF4-FFF2-40B4-BE49-F238E27FC236}">
                  <a16:creationId xmlns:a16="http://schemas.microsoft.com/office/drawing/2014/main" id="{4F752503-C06B-403F-7A25-88EE4FB197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641153" y="4581128"/>
              <a:ext cx="663968" cy="666508"/>
            </a:xfrm>
            <a:prstGeom prst="rect">
              <a:avLst/>
            </a:prstGeom>
            <a:noFill/>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DAD7D0B9-542B-6CFC-CF9F-3C7F5DD38554}"/>
                </a:ext>
              </a:extLst>
            </p:cNvPr>
            <p:cNvSpPr txBox="1"/>
            <p:nvPr/>
          </p:nvSpPr>
          <p:spPr>
            <a:xfrm>
              <a:off x="3741731" y="5273211"/>
              <a:ext cx="1656764"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Most Deprived</a:t>
              </a:r>
            </a:p>
            <a:p>
              <a:pPr algn="ctr"/>
              <a:r>
                <a:rPr lang="en-GB" sz="1600" dirty="0">
                  <a:solidFill>
                    <a:schemeClr val="tx1">
                      <a:lumMod val="65000"/>
                      <a:lumOff val="35000"/>
                    </a:schemeClr>
                  </a:solidFill>
                  <a:cs typeface="Arial" panose="020B0604020202020204" pitchFamily="34" charset="0"/>
                </a:rPr>
                <a:t>12.9% Obese </a:t>
              </a:r>
            </a:p>
          </p:txBody>
        </p:sp>
        <p:sp>
          <p:nvSpPr>
            <p:cNvPr id="25" name="TextBox 24">
              <a:extLst>
                <a:ext uri="{FF2B5EF4-FFF2-40B4-BE49-F238E27FC236}">
                  <a16:creationId xmlns:a16="http://schemas.microsoft.com/office/drawing/2014/main" id="{AEDA3838-73D2-2C45-9DEC-A06FD6779F19}"/>
                </a:ext>
              </a:extLst>
            </p:cNvPr>
            <p:cNvSpPr txBox="1"/>
            <p:nvPr/>
          </p:nvSpPr>
          <p:spPr>
            <a:xfrm>
              <a:off x="214232" y="5273211"/>
              <a:ext cx="1769743"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Least deprived</a:t>
              </a:r>
            </a:p>
            <a:p>
              <a:pPr algn="ctr"/>
              <a:r>
                <a:rPr lang="en-GB" sz="1600" dirty="0">
                  <a:solidFill>
                    <a:schemeClr val="tx1">
                      <a:lumMod val="65000"/>
                      <a:lumOff val="35000"/>
                    </a:schemeClr>
                  </a:solidFill>
                  <a:cs typeface="Arial" panose="020B0604020202020204" pitchFamily="34" charset="0"/>
                </a:rPr>
                <a:t>6.4% Obese</a:t>
              </a:r>
            </a:p>
          </p:txBody>
        </p:sp>
        <p:sp>
          <p:nvSpPr>
            <p:cNvPr id="26" name="Arrow: Right 25">
              <a:extLst>
                <a:ext uri="{FF2B5EF4-FFF2-40B4-BE49-F238E27FC236}">
                  <a16:creationId xmlns:a16="http://schemas.microsoft.com/office/drawing/2014/main" id="{0CFDC6B0-0C28-131D-78C8-8FC1A6802391}"/>
                </a:ext>
              </a:extLst>
            </p:cNvPr>
            <p:cNvSpPr/>
            <p:nvPr/>
          </p:nvSpPr>
          <p:spPr>
            <a:xfrm>
              <a:off x="1617684" y="4828578"/>
              <a:ext cx="2022599" cy="287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14AA8DD9-A760-7DF9-ADD0-1250E2C555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3906145" y="4581128"/>
              <a:ext cx="663968" cy="671052"/>
            </a:xfrm>
            <a:prstGeom prst="rect">
              <a:avLst/>
            </a:prstGeom>
            <a:noFill/>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704A7918-26BF-5DC7-B355-08C20AD646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4557783" y="4581128"/>
              <a:ext cx="663968" cy="671708"/>
            </a:xfrm>
            <a:prstGeom prst="rect">
              <a:avLst/>
            </a:prstGeom>
            <a:noFill/>
            <a:ln>
              <a:noFill/>
            </a:ln>
            <a:extLst>
              <a:ext uri="{53640926-AAD7-44D8-BBD7-CCE9431645EC}">
                <a14:shadowObscured xmlns:a14="http://schemas.microsoft.com/office/drawing/2010/main"/>
              </a:ext>
            </a:extLst>
          </p:spPr>
        </p:pic>
      </p:grpSp>
      <p:sp>
        <p:nvSpPr>
          <p:cNvPr id="9" name="TextBox 8">
            <a:extLst>
              <a:ext uri="{FF2B5EF4-FFF2-40B4-BE49-F238E27FC236}">
                <a16:creationId xmlns:a16="http://schemas.microsoft.com/office/drawing/2014/main" id="{78E62870-1435-962B-4121-5A68A2BA7F3B}"/>
              </a:ext>
              <a:ext uri="{C183D7F6-B498-43B3-948B-1728B52AA6E4}">
                <adec:decorative xmlns:adec="http://schemas.microsoft.com/office/drawing/2017/decorative" val="1"/>
              </a:ext>
            </a:extLst>
          </p:cNvPr>
          <p:cNvSpPr txBox="1"/>
          <p:nvPr/>
        </p:nvSpPr>
        <p:spPr>
          <a:xfrm>
            <a:off x="214232" y="3973945"/>
            <a:ext cx="3301591" cy="830997"/>
          </a:xfrm>
          <a:prstGeom prst="rect">
            <a:avLst/>
          </a:prstGeom>
          <a:noFill/>
        </p:spPr>
        <p:txBody>
          <a:bodyPr wrap="square">
            <a:spAutoFit/>
          </a:bodyPr>
          <a:lstStyle/>
          <a:p>
            <a:r>
              <a:rPr lang="en-GB" sz="2400" b="1" dirty="0">
                <a:solidFill>
                  <a:schemeClr val="tx2"/>
                </a:solidFill>
              </a:rPr>
              <a:t>Kent </a:t>
            </a:r>
            <a:r>
              <a:rPr lang="en-GB" sz="1600" dirty="0"/>
              <a:t>(Year R)</a:t>
            </a:r>
          </a:p>
          <a:p>
            <a:endParaRPr lang="en-GB" sz="2400" b="1" dirty="0">
              <a:solidFill>
                <a:schemeClr val="tx2"/>
              </a:solidFill>
            </a:endParaRPr>
          </a:p>
        </p:txBody>
      </p:sp>
      <p:sp>
        <p:nvSpPr>
          <p:cNvPr id="5" name="TextBox 4">
            <a:extLst>
              <a:ext uri="{FF2B5EF4-FFF2-40B4-BE49-F238E27FC236}">
                <a16:creationId xmlns:a16="http://schemas.microsoft.com/office/drawing/2014/main" id="{DB0CF6F1-AA85-25AC-0E77-CD9B10A93261}"/>
              </a:ext>
            </a:extLst>
          </p:cNvPr>
          <p:cNvSpPr txBox="1"/>
          <p:nvPr/>
        </p:nvSpPr>
        <p:spPr>
          <a:xfrm>
            <a:off x="5873388" y="4454085"/>
            <a:ext cx="6103121" cy="969496"/>
          </a:xfrm>
          <a:prstGeom prst="rect">
            <a:avLst/>
          </a:prstGeom>
          <a:noFill/>
        </p:spPr>
        <p:txBody>
          <a:bodyPr wrap="square">
            <a:spAutoFit/>
          </a:bodyPr>
          <a:lstStyle/>
          <a:p>
            <a:r>
              <a:rPr lang="en-GB" sz="1900" dirty="0"/>
              <a:t>In contrast, between the 2019/20 and 2021/22 school years, the proportion of obese and severely obese Year 6 children in Ashford both increased slightly</a:t>
            </a:r>
            <a:endParaRPr lang="en-GB" sz="1900" b="1" dirty="0"/>
          </a:p>
        </p:txBody>
      </p:sp>
    </p:spTree>
    <p:extLst>
      <p:ext uri="{BB962C8B-B14F-4D97-AF65-F5344CB8AC3E}">
        <p14:creationId xmlns:p14="http://schemas.microsoft.com/office/powerpoint/2010/main" val="174293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4F35-A46F-47A9-C1AA-34F46A52DB0F}"/>
              </a:ext>
            </a:extLst>
          </p:cNvPr>
          <p:cNvSpPr>
            <a:spLocks noGrp="1"/>
          </p:cNvSpPr>
          <p:nvPr>
            <p:ph type="title"/>
          </p:nvPr>
        </p:nvSpPr>
        <p:spPr/>
        <p:txBody>
          <a:bodyPr>
            <a:normAutofit/>
          </a:bodyPr>
          <a:lstStyle/>
          <a:p>
            <a:r>
              <a:rPr lang="en-GB" dirty="0"/>
              <a:t>Educational Attainment and Pupil Absence</a:t>
            </a:r>
          </a:p>
        </p:txBody>
      </p:sp>
      <p:sp>
        <p:nvSpPr>
          <p:cNvPr id="47" name="Rectangle: Top Corners Rounded 46">
            <a:extLst>
              <a:ext uri="{FF2B5EF4-FFF2-40B4-BE49-F238E27FC236}">
                <a16:creationId xmlns:a16="http://schemas.microsoft.com/office/drawing/2014/main" id="{C165A1BC-99EB-61F6-5FF8-5D1AECA32D27}"/>
              </a:ext>
              <a:ext uri="{C183D7F6-B498-43B3-948B-1728B52AA6E4}">
                <adec:decorative xmlns:adec="http://schemas.microsoft.com/office/drawing/2017/decorative" val="1"/>
              </a:ext>
            </a:extLst>
          </p:cNvPr>
          <p:cNvSpPr/>
          <p:nvPr/>
        </p:nvSpPr>
        <p:spPr>
          <a:xfrm rot="5400000">
            <a:off x="3362680" y="184697"/>
            <a:ext cx="2491229" cy="9325974"/>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AF603C0-B7B9-408C-B92B-365D9CDB4D6D}"/>
              </a:ext>
              <a:ext uri="{C183D7F6-B498-43B3-948B-1728B52AA6E4}">
                <adec:decorative xmlns:adec="http://schemas.microsoft.com/office/drawing/2017/decorative" val="1"/>
              </a:ext>
            </a:extLst>
          </p:cNvPr>
          <p:cNvSpPr/>
          <p:nvPr/>
        </p:nvSpPr>
        <p:spPr>
          <a:xfrm>
            <a:off x="0" y="1411400"/>
            <a:ext cx="12192000" cy="2017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grpSp>
        <p:nvGrpSpPr>
          <p:cNvPr id="9" name="Group 8">
            <a:extLst>
              <a:ext uri="{FF2B5EF4-FFF2-40B4-BE49-F238E27FC236}">
                <a16:creationId xmlns:a16="http://schemas.microsoft.com/office/drawing/2014/main" id="{963D6BB0-D6AA-2381-99B2-E0EA01DCCA31}"/>
              </a:ext>
              <a:ext uri="{C183D7F6-B498-43B3-948B-1728B52AA6E4}">
                <adec:decorative xmlns:adec="http://schemas.microsoft.com/office/drawing/2017/decorative" val="1"/>
              </a:ext>
            </a:extLst>
          </p:cNvPr>
          <p:cNvGrpSpPr/>
          <p:nvPr/>
        </p:nvGrpSpPr>
        <p:grpSpPr>
          <a:xfrm>
            <a:off x="525934" y="1738551"/>
            <a:ext cx="3860800" cy="1338262"/>
            <a:chOff x="801621" y="1747838"/>
            <a:chExt cx="5022552" cy="1965180"/>
          </a:xfrm>
        </p:grpSpPr>
        <p:pic>
          <p:nvPicPr>
            <p:cNvPr id="10" name="Graphic 9" descr="Man with solid fill">
              <a:extLst>
                <a:ext uri="{FF2B5EF4-FFF2-40B4-BE49-F238E27FC236}">
                  <a16:creationId xmlns:a16="http://schemas.microsoft.com/office/drawing/2014/main" id="{D43EDA9B-C990-209E-14BC-244AE711F3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621" y="2798618"/>
              <a:ext cx="914400" cy="914400"/>
            </a:xfrm>
            <a:prstGeom prst="rect">
              <a:avLst/>
            </a:prstGeom>
          </p:spPr>
        </p:pic>
        <p:pic>
          <p:nvPicPr>
            <p:cNvPr id="12" name="Graphic 11" descr="Man with solid fill">
              <a:extLst>
                <a:ext uri="{FF2B5EF4-FFF2-40B4-BE49-F238E27FC236}">
                  <a16:creationId xmlns:a16="http://schemas.microsoft.com/office/drawing/2014/main" id="{0440C8E7-FCC1-589C-BCD0-3E24599E29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1747838"/>
              <a:ext cx="914400" cy="914400"/>
            </a:xfrm>
            <a:prstGeom prst="rect">
              <a:avLst/>
            </a:prstGeom>
          </p:spPr>
        </p:pic>
        <p:pic>
          <p:nvPicPr>
            <p:cNvPr id="11" name="Graphic 10" descr="Man with solid fill">
              <a:extLst>
                <a:ext uri="{FF2B5EF4-FFF2-40B4-BE49-F238E27FC236}">
                  <a16:creationId xmlns:a16="http://schemas.microsoft.com/office/drawing/2014/main" id="{4E68F612-8AAD-6F56-0D01-CB747B550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1747838"/>
              <a:ext cx="914400" cy="914400"/>
            </a:xfrm>
            <a:prstGeom prst="rect">
              <a:avLst/>
            </a:prstGeom>
          </p:spPr>
        </p:pic>
        <p:pic>
          <p:nvPicPr>
            <p:cNvPr id="13" name="Graphic 12" descr="Man with solid fill">
              <a:extLst>
                <a:ext uri="{FF2B5EF4-FFF2-40B4-BE49-F238E27FC236}">
                  <a16:creationId xmlns:a16="http://schemas.microsoft.com/office/drawing/2014/main" id="{820990E0-3562-DEB5-8372-852BFD33C3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1747838"/>
              <a:ext cx="914400" cy="914400"/>
            </a:xfrm>
            <a:prstGeom prst="rect">
              <a:avLst/>
            </a:prstGeom>
          </p:spPr>
        </p:pic>
        <p:pic>
          <p:nvPicPr>
            <p:cNvPr id="15" name="Graphic 14" descr="Man with solid fill">
              <a:extLst>
                <a:ext uri="{FF2B5EF4-FFF2-40B4-BE49-F238E27FC236}">
                  <a16:creationId xmlns:a16="http://schemas.microsoft.com/office/drawing/2014/main" id="{956FC672-CE11-B357-E3A8-84D4E57F76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7621" y="1747838"/>
              <a:ext cx="914400" cy="914400"/>
            </a:xfrm>
            <a:prstGeom prst="rect">
              <a:avLst/>
            </a:prstGeom>
          </p:spPr>
        </p:pic>
        <p:pic>
          <p:nvPicPr>
            <p:cNvPr id="16" name="Graphic 15" descr="Man with solid fill">
              <a:extLst>
                <a:ext uri="{FF2B5EF4-FFF2-40B4-BE49-F238E27FC236}">
                  <a16:creationId xmlns:a16="http://schemas.microsoft.com/office/drawing/2014/main" id="{D852BB2D-85BD-A4B2-3530-BE0AD6D2C9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4821" y="1747838"/>
              <a:ext cx="914400" cy="914400"/>
            </a:xfrm>
            <a:prstGeom prst="rect">
              <a:avLst/>
            </a:prstGeom>
          </p:spPr>
        </p:pic>
        <p:pic>
          <p:nvPicPr>
            <p:cNvPr id="17" name="Graphic 16" descr="Man with solid fill">
              <a:extLst>
                <a:ext uri="{FF2B5EF4-FFF2-40B4-BE49-F238E27FC236}">
                  <a16:creationId xmlns:a16="http://schemas.microsoft.com/office/drawing/2014/main" id="{F25F2E5C-2BAC-C9B3-B1FD-03BDADD27F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1747838"/>
              <a:ext cx="914400" cy="914400"/>
            </a:xfrm>
            <a:prstGeom prst="rect">
              <a:avLst/>
            </a:prstGeom>
          </p:spPr>
        </p:pic>
        <p:pic>
          <p:nvPicPr>
            <p:cNvPr id="18" name="Graphic 17" descr="Man with solid fill">
              <a:extLst>
                <a:ext uri="{FF2B5EF4-FFF2-40B4-BE49-F238E27FC236}">
                  <a16:creationId xmlns:a16="http://schemas.microsoft.com/office/drawing/2014/main" id="{A4AD4C5C-0BB7-5A7A-0F3B-25B1ECC14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1747838"/>
              <a:ext cx="914400" cy="914400"/>
            </a:xfrm>
            <a:prstGeom prst="rect">
              <a:avLst/>
            </a:prstGeom>
          </p:spPr>
        </p:pic>
        <p:pic>
          <p:nvPicPr>
            <p:cNvPr id="20" name="Graphic 19" descr="Man with solid fill">
              <a:extLst>
                <a:ext uri="{FF2B5EF4-FFF2-40B4-BE49-F238E27FC236}">
                  <a16:creationId xmlns:a16="http://schemas.microsoft.com/office/drawing/2014/main" id="{B258007F-26AC-A8B9-AD5C-7EF8DB2C8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269" y="1747838"/>
              <a:ext cx="914400" cy="914400"/>
            </a:xfrm>
            <a:prstGeom prst="rect">
              <a:avLst/>
            </a:prstGeom>
          </p:spPr>
        </p:pic>
        <p:pic>
          <p:nvPicPr>
            <p:cNvPr id="19" name="Graphic 18" descr="Man with solid fill">
              <a:extLst>
                <a:ext uri="{FF2B5EF4-FFF2-40B4-BE49-F238E27FC236}">
                  <a16:creationId xmlns:a16="http://schemas.microsoft.com/office/drawing/2014/main" id="{B4C45ACD-5F42-7BD0-83C5-7F9BFC03D1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1747838"/>
              <a:ext cx="914400" cy="914400"/>
            </a:xfrm>
            <a:prstGeom prst="rect">
              <a:avLst/>
            </a:prstGeom>
          </p:spPr>
        </p:pic>
        <p:pic>
          <p:nvPicPr>
            <p:cNvPr id="21" name="Graphic 20" descr="Man with solid fill">
              <a:extLst>
                <a:ext uri="{FF2B5EF4-FFF2-40B4-BE49-F238E27FC236}">
                  <a16:creationId xmlns:a16="http://schemas.microsoft.com/office/drawing/2014/main" id="{73F16E40-CCF9-6D1E-364F-81CA359264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2798618"/>
              <a:ext cx="914400" cy="914400"/>
            </a:xfrm>
            <a:prstGeom prst="rect">
              <a:avLst/>
            </a:prstGeom>
          </p:spPr>
        </p:pic>
        <p:pic>
          <p:nvPicPr>
            <p:cNvPr id="22" name="Graphic 21" descr="Man with solid fill">
              <a:extLst>
                <a:ext uri="{FF2B5EF4-FFF2-40B4-BE49-F238E27FC236}">
                  <a16:creationId xmlns:a16="http://schemas.microsoft.com/office/drawing/2014/main" id="{046902E1-BB7F-9756-15A0-4DACB678B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2798618"/>
              <a:ext cx="914400" cy="914400"/>
            </a:xfrm>
            <a:prstGeom prst="rect">
              <a:avLst/>
            </a:prstGeom>
          </p:spPr>
        </p:pic>
        <p:pic>
          <p:nvPicPr>
            <p:cNvPr id="23" name="Graphic 22" descr="Man with solid fill">
              <a:extLst>
                <a:ext uri="{FF2B5EF4-FFF2-40B4-BE49-F238E27FC236}">
                  <a16:creationId xmlns:a16="http://schemas.microsoft.com/office/drawing/2014/main" id="{0CCAD319-1F12-3935-06A9-68BE91C92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2798618"/>
              <a:ext cx="914400" cy="914400"/>
            </a:xfrm>
            <a:prstGeom prst="rect">
              <a:avLst/>
            </a:prstGeom>
          </p:spPr>
        </p:pic>
        <p:pic>
          <p:nvPicPr>
            <p:cNvPr id="25" name="Graphic 24" descr="Man with solid fill">
              <a:extLst>
                <a:ext uri="{FF2B5EF4-FFF2-40B4-BE49-F238E27FC236}">
                  <a16:creationId xmlns:a16="http://schemas.microsoft.com/office/drawing/2014/main" id="{9D5D50C7-D3A8-A259-79CB-C0C62CFE2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7621" y="2798618"/>
              <a:ext cx="914400" cy="914400"/>
            </a:xfrm>
            <a:prstGeom prst="rect">
              <a:avLst/>
            </a:prstGeom>
          </p:spPr>
        </p:pic>
        <p:pic>
          <p:nvPicPr>
            <p:cNvPr id="24" name="Graphic 23" descr="Man with solid fill">
              <a:extLst>
                <a:ext uri="{FF2B5EF4-FFF2-40B4-BE49-F238E27FC236}">
                  <a16:creationId xmlns:a16="http://schemas.microsoft.com/office/drawing/2014/main" id="{99410234-F8A4-3443-5589-C2682F59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0421" y="2798618"/>
              <a:ext cx="914400" cy="914400"/>
            </a:xfrm>
            <a:prstGeom prst="rect">
              <a:avLst/>
            </a:prstGeom>
          </p:spPr>
        </p:pic>
        <p:pic>
          <p:nvPicPr>
            <p:cNvPr id="27" name="Graphic 26" descr="Man with solid fill">
              <a:extLst>
                <a:ext uri="{FF2B5EF4-FFF2-40B4-BE49-F238E27FC236}">
                  <a16:creationId xmlns:a16="http://schemas.microsoft.com/office/drawing/2014/main" id="{FD31EA1D-6877-A479-9AF9-459A2F4444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2798618"/>
              <a:ext cx="914400" cy="914400"/>
            </a:xfrm>
            <a:prstGeom prst="rect">
              <a:avLst/>
            </a:prstGeom>
          </p:spPr>
        </p:pic>
        <p:grpSp>
          <p:nvGrpSpPr>
            <p:cNvPr id="26" name="Graphic 1026" descr="Man with solid fill">
              <a:extLst>
                <a:ext uri="{FF2B5EF4-FFF2-40B4-BE49-F238E27FC236}">
                  <a16:creationId xmlns:a16="http://schemas.microsoft.com/office/drawing/2014/main" id="{B66718A6-C6D7-615F-E71E-5A1092D0DC88}"/>
                </a:ext>
              </a:extLst>
            </p:cNvPr>
            <p:cNvGrpSpPr/>
            <p:nvPr/>
          </p:nvGrpSpPr>
          <p:grpSpPr>
            <a:xfrm>
              <a:off x="3792471" y="2827193"/>
              <a:ext cx="419100" cy="857250"/>
              <a:chOff x="3792471" y="2827193"/>
              <a:chExt cx="419100" cy="857250"/>
            </a:xfrm>
            <a:gradFill>
              <a:gsLst>
                <a:gs pos="66000">
                  <a:srgbClr val="2D7C82"/>
                </a:gs>
                <a:gs pos="66000">
                  <a:schemeClr val="tx1"/>
                </a:gs>
              </a:gsLst>
              <a:lin ang="0" scaled="1"/>
            </a:gradFill>
          </p:grpSpPr>
          <p:sp>
            <p:nvSpPr>
              <p:cNvPr id="30" name="Freeform: Shape 29">
                <a:extLst>
                  <a:ext uri="{FF2B5EF4-FFF2-40B4-BE49-F238E27FC236}">
                    <a16:creationId xmlns:a16="http://schemas.microsoft.com/office/drawing/2014/main" id="{303EFE52-5A13-0F5F-E520-F31664BC2D81}"/>
                  </a:ext>
                </a:extLst>
              </p:cNvPr>
              <p:cNvSpPr/>
              <p:nvPr/>
            </p:nvSpPr>
            <p:spPr>
              <a:xfrm>
                <a:off x="3925821" y="282719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adFill flip="none" rotWithShape="1">
                <a:gsLst>
                  <a:gs pos="67000">
                    <a:schemeClr val="tx1"/>
                  </a:gs>
                  <a:gs pos="66000">
                    <a:schemeClr val="accent1"/>
                  </a:gs>
                </a:gsLst>
                <a:lin ang="0" scaled="1"/>
                <a:tileRect/>
              </a:gra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96382EBC-BFB0-F872-0680-AAE11A39827A}"/>
                  </a:ext>
                </a:extLst>
              </p:cNvPr>
              <p:cNvSpPr/>
              <p:nvPr/>
            </p:nvSpPr>
            <p:spPr>
              <a:xfrm>
                <a:off x="3792471" y="2998643"/>
                <a:ext cx="419100" cy="685800"/>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gradFill flip="none" rotWithShape="1">
                <a:gsLst>
                  <a:gs pos="45000">
                    <a:schemeClr val="tx1"/>
                  </a:gs>
                  <a:gs pos="48000">
                    <a:schemeClr val="accent1"/>
                  </a:gs>
                </a:gsLst>
                <a:lin ang="10800000" scaled="0"/>
                <a:tileRect/>
              </a:gradFill>
              <a:ln w="9525" cap="flat">
                <a:noFill/>
                <a:prstDash val="solid"/>
                <a:miter/>
              </a:ln>
            </p:spPr>
            <p:txBody>
              <a:bodyPr rtlCol="0" anchor="ctr"/>
              <a:lstStyle/>
              <a:p>
                <a:endParaRPr lang="en-GB" dirty="0"/>
              </a:p>
            </p:txBody>
          </p:sp>
        </p:grpSp>
        <p:pic>
          <p:nvPicPr>
            <p:cNvPr id="28" name="Graphic 27" descr="Man with solid fill">
              <a:extLst>
                <a:ext uri="{FF2B5EF4-FFF2-40B4-BE49-F238E27FC236}">
                  <a16:creationId xmlns:a16="http://schemas.microsoft.com/office/drawing/2014/main" id="{262C5FBE-9BD2-CA9C-D6DF-09E6837B3A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2798618"/>
              <a:ext cx="914400" cy="914400"/>
            </a:xfrm>
            <a:prstGeom prst="rect">
              <a:avLst/>
            </a:prstGeom>
          </p:spPr>
        </p:pic>
        <p:pic>
          <p:nvPicPr>
            <p:cNvPr id="29" name="Graphic 28" descr="Man with solid fill">
              <a:extLst>
                <a:ext uri="{FF2B5EF4-FFF2-40B4-BE49-F238E27FC236}">
                  <a16:creationId xmlns:a16="http://schemas.microsoft.com/office/drawing/2014/main" id="{88B2CACF-DCE0-54FD-BF19-C259923505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2798618"/>
              <a:ext cx="914400" cy="914400"/>
            </a:xfrm>
            <a:prstGeom prst="rect">
              <a:avLst/>
            </a:prstGeom>
          </p:spPr>
        </p:pic>
      </p:grpSp>
      <p:sp>
        <p:nvSpPr>
          <p:cNvPr id="32" name="TextBox 31">
            <a:extLst>
              <a:ext uri="{FF2B5EF4-FFF2-40B4-BE49-F238E27FC236}">
                <a16:creationId xmlns:a16="http://schemas.microsoft.com/office/drawing/2014/main" id="{99703D3E-8796-1A70-3DCF-9531E429A43F}"/>
              </a:ext>
            </a:extLst>
          </p:cNvPr>
          <p:cNvSpPr txBox="1"/>
          <p:nvPr/>
        </p:nvSpPr>
        <p:spPr>
          <a:xfrm>
            <a:off x="4657430" y="1495637"/>
            <a:ext cx="6998568" cy="174851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tx2"/>
                </a:solidFill>
                <a:cs typeface="Arial" panose="020B0604020202020204" pitchFamily="34" charset="0"/>
              </a:rPr>
              <a:t>37% disadvantaged Key Stage 2 pupils met the expected standard in reading, writing and maths (RWM) in Ashford, 2021/22</a:t>
            </a:r>
          </a:p>
          <a:p>
            <a:pPr>
              <a:spcBef>
                <a:spcPts val="600"/>
              </a:spcBef>
              <a:spcAft>
                <a:spcPts val="600"/>
              </a:spcAft>
            </a:pPr>
            <a:r>
              <a:rPr lang="en-GB" sz="2000" dirty="0">
                <a:solidFill>
                  <a:schemeClr val="tx2"/>
                </a:solidFill>
                <a:cs typeface="Arial" panose="020B0604020202020204" pitchFamily="34" charset="0"/>
              </a:rPr>
              <a:t>63% non-disadvantaged pupils met this standard</a:t>
            </a:r>
          </a:p>
        </p:txBody>
      </p:sp>
      <p:sp>
        <p:nvSpPr>
          <p:cNvPr id="6" name="Freeform: Shape 5">
            <a:extLst>
              <a:ext uri="{FF2B5EF4-FFF2-40B4-BE49-F238E27FC236}">
                <a16:creationId xmlns:a16="http://schemas.microsoft.com/office/drawing/2014/main" id="{E40E607E-0E0A-C7AB-A1D3-FD210391534F}"/>
              </a:ext>
              <a:ext uri="{C183D7F6-B498-43B3-948B-1728B52AA6E4}">
                <adec:decorative xmlns:adec="http://schemas.microsoft.com/office/drawing/2017/decorative" val="1"/>
              </a:ext>
            </a:extLst>
          </p:cNvPr>
          <p:cNvSpPr/>
          <p:nvPr/>
        </p:nvSpPr>
        <p:spPr>
          <a:xfrm>
            <a:off x="2115355" y="1873214"/>
            <a:ext cx="322159" cy="467021"/>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gradFill flip="none" rotWithShape="1">
            <a:gsLst>
              <a:gs pos="50000">
                <a:schemeClr val="tx1"/>
              </a:gs>
              <a:gs pos="50000">
                <a:schemeClr val="accent1"/>
              </a:gs>
            </a:gsLst>
            <a:lin ang="10800000" scaled="0"/>
            <a:tileRect/>
          </a:gradFill>
          <a:ln w="9525"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EA277118-DC5E-D358-5317-50C556450BC3}"/>
              </a:ext>
              <a:ext uri="{C183D7F6-B498-43B3-948B-1728B52AA6E4}">
                <adec:decorative xmlns:adec="http://schemas.microsoft.com/office/drawing/2017/decorative" val="1"/>
              </a:ext>
            </a:extLst>
          </p:cNvPr>
          <p:cNvSpPr/>
          <p:nvPr/>
        </p:nvSpPr>
        <p:spPr>
          <a:xfrm>
            <a:off x="2214420" y="1754856"/>
            <a:ext cx="117149" cy="103782"/>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adFill flip="none" rotWithShape="1">
            <a:gsLst>
              <a:gs pos="50000">
                <a:schemeClr val="tx1"/>
              </a:gs>
              <a:gs pos="49000">
                <a:schemeClr val="accent1"/>
              </a:gs>
            </a:gsLst>
            <a:lin ang="0" scaled="1"/>
            <a:tileRect/>
          </a:gradFill>
          <a:ln w="9525" cap="flat">
            <a:noFill/>
            <a:prstDash val="solid"/>
            <a:miter/>
          </a:ln>
        </p:spPr>
        <p:txBody>
          <a:bodyPr rtlCol="0" anchor="ctr"/>
          <a:lstStyle/>
          <a:p>
            <a:endParaRPr lang="en-GB"/>
          </a:p>
        </p:txBody>
      </p:sp>
      <p:grpSp>
        <p:nvGrpSpPr>
          <p:cNvPr id="35" name="Group 34" descr="Children eligible for school meals in Kent are 2x as likely to be persistently absent and 4x as likely to be severely absent from school">
            <a:extLst>
              <a:ext uri="{FF2B5EF4-FFF2-40B4-BE49-F238E27FC236}">
                <a16:creationId xmlns:a16="http://schemas.microsoft.com/office/drawing/2014/main" id="{96AF2004-3823-D852-A3EE-A6C84BE4CF8A}"/>
              </a:ext>
            </a:extLst>
          </p:cNvPr>
          <p:cNvGrpSpPr/>
          <p:nvPr/>
        </p:nvGrpSpPr>
        <p:grpSpPr>
          <a:xfrm>
            <a:off x="-737930" y="3760750"/>
            <a:ext cx="5438950" cy="2192208"/>
            <a:chOff x="-737930" y="3760750"/>
            <a:chExt cx="5438950" cy="2192208"/>
          </a:xfrm>
        </p:grpSpPr>
        <p:sp>
          <p:nvSpPr>
            <p:cNvPr id="44" name="TextBox 43">
              <a:extLst>
                <a:ext uri="{FF2B5EF4-FFF2-40B4-BE49-F238E27FC236}">
                  <a16:creationId xmlns:a16="http://schemas.microsoft.com/office/drawing/2014/main" id="{980F7CA8-950F-719A-FAEA-6CE9A93D487E}"/>
                </a:ext>
              </a:extLst>
            </p:cNvPr>
            <p:cNvSpPr txBox="1"/>
            <p:nvPr/>
          </p:nvSpPr>
          <p:spPr>
            <a:xfrm>
              <a:off x="774525" y="3760750"/>
              <a:ext cx="2432645" cy="369332"/>
            </a:xfrm>
            <a:prstGeom prst="rect">
              <a:avLst/>
            </a:prstGeom>
            <a:noFill/>
          </p:spPr>
          <p:txBody>
            <a:bodyPr wrap="square" rtlCol="0">
              <a:spAutoFit/>
            </a:bodyPr>
            <a:lstStyle/>
            <a:p>
              <a:pPr algn="ctr"/>
              <a:r>
                <a:rPr lang="en-GB" b="1" dirty="0">
                  <a:solidFill>
                    <a:schemeClr val="tx2"/>
                  </a:solidFill>
                </a:rPr>
                <a:t>Free School Meals</a:t>
              </a:r>
            </a:p>
          </p:txBody>
        </p:sp>
        <p:pic>
          <p:nvPicPr>
            <p:cNvPr id="43" name="Picture 42">
              <a:extLst>
                <a:ext uri="{FF2B5EF4-FFF2-40B4-BE49-F238E27FC236}">
                  <a16:creationId xmlns:a16="http://schemas.microsoft.com/office/drawing/2014/main" id="{9D477279-CF82-C270-25C3-4D397711609B}"/>
                </a:ext>
              </a:extLst>
            </p:cNvPr>
            <p:cNvPicPr>
              <a:picLocks noChangeAspect="1"/>
            </p:cNvPicPr>
            <p:nvPr/>
          </p:nvPicPr>
          <p:blipFill rotWithShape="1">
            <a:blip r:embed="rId7">
              <a:clrChange>
                <a:clrFrom>
                  <a:srgbClr val="FFFFFF"/>
                </a:clrFrom>
                <a:clrTo>
                  <a:srgbClr val="FFFFFF">
                    <a:alpha val="0"/>
                  </a:srgbClr>
                </a:clrTo>
              </a:clrChange>
            </a:blip>
            <a:srcRect l="70434" t="24696" r="9045" b="26644"/>
            <a:stretch/>
          </p:blipFill>
          <p:spPr>
            <a:xfrm>
              <a:off x="1156717" y="4119532"/>
              <a:ext cx="1668262" cy="1200328"/>
            </a:xfrm>
            <a:prstGeom prst="rect">
              <a:avLst/>
            </a:prstGeom>
          </p:spPr>
        </p:pic>
        <p:sp>
          <p:nvSpPr>
            <p:cNvPr id="45" name="TextBox 44">
              <a:extLst>
                <a:ext uri="{FF2B5EF4-FFF2-40B4-BE49-F238E27FC236}">
                  <a16:creationId xmlns:a16="http://schemas.microsoft.com/office/drawing/2014/main" id="{2D67E8E5-F6C1-1BE0-49D9-F002F7D4A1DF}"/>
                </a:ext>
              </a:extLst>
            </p:cNvPr>
            <p:cNvSpPr txBox="1"/>
            <p:nvPr/>
          </p:nvSpPr>
          <p:spPr>
            <a:xfrm>
              <a:off x="-737930" y="5121961"/>
              <a:ext cx="5438950" cy="830997"/>
            </a:xfrm>
            <a:prstGeom prst="rect">
              <a:avLst/>
            </a:prstGeom>
            <a:noFill/>
          </p:spPr>
          <p:txBody>
            <a:bodyPr wrap="square" rtlCol="0">
              <a:spAutoFit/>
            </a:bodyPr>
            <a:lstStyle/>
            <a:p>
              <a:pPr algn="ctr"/>
              <a:r>
                <a:rPr lang="en-GB" sz="2400" b="1" dirty="0">
                  <a:solidFill>
                    <a:schemeClr val="tx2"/>
                  </a:solidFill>
                </a:rPr>
                <a:t>x2</a:t>
              </a:r>
              <a:r>
                <a:rPr lang="en-GB" dirty="0">
                  <a:solidFill>
                    <a:schemeClr val="tx2"/>
                  </a:solidFill>
                </a:rPr>
                <a:t> </a:t>
              </a:r>
              <a:r>
                <a:rPr lang="en-GB" sz="1600" dirty="0">
                  <a:solidFill>
                    <a:schemeClr val="tx2"/>
                  </a:solidFill>
                </a:rPr>
                <a:t>as likely to be persistently absent</a:t>
              </a:r>
              <a:endParaRPr lang="en-GB" dirty="0">
                <a:solidFill>
                  <a:schemeClr val="tx2"/>
                </a:solidFill>
              </a:endParaRPr>
            </a:p>
            <a:p>
              <a:pPr algn="ctr"/>
              <a:r>
                <a:rPr lang="en-GB" sz="2400" b="1" dirty="0">
                  <a:solidFill>
                    <a:schemeClr val="tx2"/>
                  </a:solidFill>
                </a:rPr>
                <a:t>x4</a:t>
              </a:r>
              <a:r>
                <a:rPr lang="en-GB" dirty="0">
                  <a:solidFill>
                    <a:schemeClr val="tx2"/>
                  </a:solidFill>
                </a:rPr>
                <a:t> </a:t>
              </a:r>
              <a:r>
                <a:rPr lang="en-GB" sz="1600" dirty="0">
                  <a:solidFill>
                    <a:schemeClr val="tx2"/>
                  </a:solidFill>
                </a:rPr>
                <a:t>as likely to be severely absent</a:t>
              </a:r>
              <a:endParaRPr lang="en-GB" dirty="0">
                <a:solidFill>
                  <a:schemeClr val="tx2"/>
                </a:solidFill>
              </a:endParaRPr>
            </a:p>
          </p:txBody>
        </p:sp>
      </p:grpSp>
      <p:cxnSp>
        <p:nvCxnSpPr>
          <p:cNvPr id="50" name="Straight Connector 49">
            <a:extLst>
              <a:ext uri="{FF2B5EF4-FFF2-40B4-BE49-F238E27FC236}">
                <a16:creationId xmlns:a16="http://schemas.microsoft.com/office/drawing/2014/main" id="{54C90293-D5B1-C540-8504-F3A0640D94C9}"/>
              </a:ext>
              <a:ext uri="{C183D7F6-B498-43B3-948B-1728B52AA6E4}">
                <adec:decorative xmlns:adec="http://schemas.microsoft.com/office/drawing/2017/decorative" val="1"/>
              </a:ext>
            </a:extLst>
          </p:cNvPr>
          <p:cNvCxnSpPr>
            <a:cxnSpLocks/>
          </p:cNvCxnSpPr>
          <p:nvPr/>
        </p:nvCxnSpPr>
        <p:spPr>
          <a:xfrm>
            <a:off x="3874642" y="3945416"/>
            <a:ext cx="0" cy="1844532"/>
          </a:xfrm>
          <a:prstGeom prst="line">
            <a:avLst/>
          </a:prstGeom>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A8EF5EC6-68E1-6D8C-E13C-497C6F722CFD}"/>
              </a:ext>
              <a:ext uri="{C183D7F6-B498-43B3-948B-1728B52AA6E4}">
                <adec:decorative xmlns:adec="http://schemas.microsoft.com/office/drawing/2017/decorative" val="1"/>
              </a:ext>
            </a:extLst>
          </p:cNvPr>
          <p:cNvSpPr txBox="1"/>
          <p:nvPr/>
        </p:nvSpPr>
        <p:spPr>
          <a:xfrm>
            <a:off x="-348010" y="3707740"/>
            <a:ext cx="1547466" cy="369332"/>
          </a:xfrm>
          <a:prstGeom prst="rect">
            <a:avLst/>
          </a:prstGeom>
          <a:noFill/>
        </p:spPr>
        <p:txBody>
          <a:bodyPr wrap="square" rtlCol="0">
            <a:spAutoFit/>
          </a:bodyPr>
          <a:lstStyle/>
          <a:p>
            <a:pPr algn="ctr"/>
            <a:r>
              <a:rPr lang="en-GB" b="1" dirty="0"/>
              <a:t>Kent</a:t>
            </a:r>
          </a:p>
        </p:txBody>
      </p:sp>
      <p:sp>
        <p:nvSpPr>
          <p:cNvPr id="46" name="TextBox 45">
            <a:extLst>
              <a:ext uri="{FF2B5EF4-FFF2-40B4-BE49-F238E27FC236}">
                <a16:creationId xmlns:a16="http://schemas.microsoft.com/office/drawing/2014/main" id="{A496AC65-4D67-07BF-4317-84C0A3C83061}"/>
              </a:ext>
            </a:extLst>
          </p:cNvPr>
          <p:cNvSpPr txBox="1"/>
          <p:nvPr/>
        </p:nvSpPr>
        <p:spPr>
          <a:xfrm>
            <a:off x="3798222" y="3737751"/>
            <a:ext cx="5730426" cy="369332"/>
          </a:xfrm>
          <a:prstGeom prst="rect">
            <a:avLst/>
          </a:prstGeom>
          <a:noFill/>
        </p:spPr>
        <p:txBody>
          <a:bodyPr wrap="square" rtlCol="0">
            <a:spAutoFit/>
          </a:bodyPr>
          <a:lstStyle/>
          <a:p>
            <a:pPr algn="ctr"/>
            <a:r>
              <a:rPr lang="en-GB" b="1" dirty="0">
                <a:solidFill>
                  <a:schemeClr val="tx2"/>
                </a:solidFill>
              </a:rPr>
              <a:t>Persistent and Severe Absence by Ethnicity</a:t>
            </a:r>
            <a:endParaRPr lang="en-GB" dirty="0">
              <a:solidFill>
                <a:schemeClr val="tx2"/>
              </a:solidFill>
            </a:endParaRPr>
          </a:p>
        </p:txBody>
      </p:sp>
      <p:grpSp>
        <p:nvGrpSpPr>
          <p:cNvPr id="3" name="Group 2" descr="4 people gradually fading to show least absent as Chinese and All Black ethnic groups, and most absent as Irish traveller and Roma gypsy.">
            <a:extLst>
              <a:ext uri="{FF2B5EF4-FFF2-40B4-BE49-F238E27FC236}">
                <a16:creationId xmlns:a16="http://schemas.microsoft.com/office/drawing/2014/main" id="{CBD26284-7910-311C-3B67-EF7D3EF8EE9E}"/>
              </a:ext>
            </a:extLst>
          </p:cNvPr>
          <p:cNvGrpSpPr/>
          <p:nvPr/>
        </p:nvGrpSpPr>
        <p:grpSpPr>
          <a:xfrm>
            <a:off x="4114535" y="4257772"/>
            <a:ext cx="5097799" cy="1513258"/>
            <a:chOff x="6429402" y="2145819"/>
            <a:chExt cx="5097799" cy="1513258"/>
          </a:xfrm>
        </p:grpSpPr>
        <p:sp>
          <p:nvSpPr>
            <p:cNvPr id="14" name="TextBox 13">
              <a:extLst>
                <a:ext uri="{FF2B5EF4-FFF2-40B4-BE49-F238E27FC236}">
                  <a16:creationId xmlns:a16="http://schemas.microsoft.com/office/drawing/2014/main" id="{627E2426-94E0-1B67-ED0B-24C2B6DABD54}"/>
                </a:ext>
              </a:extLst>
            </p:cNvPr>
            <p:cNvSpPr txBox="1"/>
            <p:nvPr/>
          </p:nvSpPr>
          <p:spPr>
            <a:xfrm>
              <a:off x="9908430" y="2797303"/>
              <a:ext cx="1618771" cy="861774"/>
            </a:xfrm>
            <a:prstGeom prst="rect">
              <a:avLst/>
            </a:prstGeom>
            <a:noFill/>
          </p:spPr>
          <p:txBody>
            <a:bodyPr wrap="square" rtlCol="0">
              <a:spAutoFit/>
            </a:bodyPr>
            <a:lstStyle/>
            <a:p>
              <a:r>
                <a:rPr lang="en-GB" sz="1600" b="1" dirty="0"/>
                <a:t>Most Absent</a:t>
              </a:r>
            </a:p>
            <a:p>
              <a:r>
                <a:rPr lang="en-GB" sz="1600" dirty="0"/>
                <a:t>Irish Traveller</a:t>
              </a:r>
            </a:p>
            <a:p>
              <a:r>
                <a:rPr lang="en-GB" sz="1600" dirty="0"/>
                <a:t>Roma Gypsy</a:t>
              </a:r>
            </a:p>
          </p:txBody>
        </p:sp>
        <p:sp>
          <p:nvSpPr>
            <p:cNvPr id="33" name="TextBox 32">
              <a:extLst>
                <a:ext uri="{FF2B5EF4-FFF2-40B4-BE49-F238E27FC236}">
                  <a16:creationId xmlns:a16="http://schemas.microsoft.com/office/drawing/2014/main" id="{A5D42486-EAE0-2A71-D634-3AE993AA857E}"/>
                </a:ext>
              </a:extLst>
            </p:cNvPr>
            <p:cNvSpPr txBox="1"/>
            <p:nvPr/>
          </p:nvSpPr>
          <p:spPr>
            <a:xfrm>
              <a:off x="6429402" y="2816255"/>
              <a:ext cx="2870816" cy="830997"/>
            </a:xfrm>
            <a:prstGeom prst="rect">
              <a:avLst/>
            </a:prstGeom>
            <a:noFill/>
          </p:spPr>
          <p:txBody>
            <a:bodyPr wrap="square" rtlCol="0">
              <a:spAutoFit/>
            </a:bodyPr>
            <a:lstStyle/>
            <a:p>
              <a:r>
                <a:rPr lang="en-GB" sz="1600" b="1" dirty="0"/>
                <a:t>Least Absent</a:t>
              </a:r>
            </a:p>
            <a:p>
              <a:r>
                <a:rPr lang="en-GB" sz="1600" dirty="0"/>
                <a:t>Chinese</a:t>
              </a:r>
            </a:p>
            <a:p>
              <a:r>
                <a:rPr lang="en-GB" sz="1600" dirty="0"/>
                <a:t>All Black ethnic groups</a:t>
              </a:r>
            </a:p>
          </p:txBody>
        </p:sp>
        <p:pic>
          <p:nvPicPr>
            <p:cNvPr id="34" name="Picture 33">
              <a:extLst>
                <a:ext uri="{FF2B5EF4-FFF2-40B4-BE49-F238E27FC236}">
                  <a16:creationId xmlns:a16="http://schemas.microsoft.com/office/drawing/2014/main" id="{F2F2F407-C53A-CE1C-C260-5E9F861DAA0C}"/>
                </a:ext>
              </a:extLst>
            </p:cNvPr>
            <p:cNvPicPr>
              <a:picLocks noChangeAspect="1"/>
            </p:cNvPicPr>
            <p:nvPr/>
          </p:nvPicPr>
          <p:blipFill>
            <a:blip r:embed="rId8"/>
            <a:stretch>
              <a:fillRect/>
            </a:stretch>
          </p:blipFill>
          <p:spPr>
            <a:xfrm>
              <a:off x="7898185" y="2145819"/>
              <a:ext cx="2042337" cy="816935"/>
            </a:xfrm>
            <a:prstGeom prst="rect">
              <a:avLst/>
            </a:prstGeom>
          </p:spPr>
        </p:pic>
      </p:grpSp>
      <p:sp>
        <p:nvSpPr>
          <p:cNvPr id="5" name="TextBox 4">
            <a:extLst>
              <a:ext uri="{FF2B5EF4-FFF2-40B4-BE49-F238E27FC236}">
                <a16:creationId xmlns:a16="http://schemas.microsoft.com/office/drawing/2014/main" id="{C023529F-EAFA-A89D-553F-4F0DE962A653}"/>
              </a:ext>
            </a:extLst>
          </p:cNvPr>
          <p:cNvSpPr txBox="1"/>
          <p:nvPr/>
        </p:nvSpPr>
        <p:spPr>
          <a:xfrm>
            <a:off x="9369773" y="3764439"/>
            <a:ext cx="2822227" cy="2210175"/>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sz="2000" b="1" dirty="0">
                <a:solidFill>
                  <a:schemeClr val="tx2"/>
                </a:solidFill>
                <a:cs typeface="Arial" panose="020B0604020202020204" pitchFamily="34" charset="0"/>
              </a:rPr>
              <a:t>56% </a:t>
            </a:r>
            <a:r>
              <a:rPr lang="en-GB" sz="2000" dirty="0">
                <a:solidFill>
                  <a:schemeClr val="tx2"/>
                </a:solidFill>
                <a:cs typeface="Arial" panose="020B0604020202020204" pitchFamily="34" charset="0"/>
              </a:rPr>
              <a:t>of pupils in Ashford achieved the expected standard in RWM in 2021/22, </a:t>
            </a:r>
            <a:r>
              <a:rPr lang="en-GB" sz="2000" b="1" dirty="0">
                <a:solidFill>
                  <a:schemeClr val="tx2"/>
                </a:solidFill>
                <a:cs typeface="Arial" panose="020B0604020202020204" pitchFamily="34" charset="0"/>
              </a:rPr>
              <a:t>down 9%</a:t>
            </a:r>
            <a:r>
              <a:rPr lang="en-GB" sz="2000" dirty="0">
                <a:solidFill>
                  <a:schemeClr val="tx2"/>
                </a:solidFill>
                <a:cs typeface="Arial" panose="020B0604020202020204" pitchFamily="34" charset="0"/>
              </a:rPr>
              <a:t> since 2018/19</a:t>
            </a:r>
          </a:p>
        </p:txBody>
      </p:sp>
    </p:spTree>
    <p:extLst>
      <p:ext uri="{BB962C8B-B14F-4D97-AF65-F5344CB8AC3E}">
        <p14:creationId xmlns:p14="http://schemas.microsoft.com/office/powerpoint/2010/main" val="3942485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0A19C323CE3949A6D1F159CBC3D294" ma:contentTypeVersion="9" ma:contentTypeDescription="Create a new document." ma:contentTypeScope="" ma:versionID="e929858fb26d33a9b1a1e9fcca4f87f7">
  <xsd:schema xmlns:xsd="http://www.w3.org/2001/XMLSchema" xmlns:xs="http://www.w3.org/2001/XMLSchema" xmlns:p="http://schemas.microsoft.com/office/2006/metadata/properties" xmlns:ns2="2a5ff139-98a8-4593-8a06-78bd9f933d02" xmlns:ns3="5d6ffebe-25bf-4680-a8fc-7902f6d4d71e" targetNamespace="http://schemas.microsoft.com/office/2006/metadata/properties" ma:root="true" ma:fieldsID="7f7e2010dbe89f6f10e406d82b3695a5" ns2:_="" ns3:_="">
    <xsd:import namespace="2a5ff139-98a8-4593-8a06-78bd9f933d02"/>
    <xsd:import namespace="5d6ffebe-25bf-4680-a8fc-7902f6d4d7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bjectDetectorVersion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5ff139-98a8-4593-8a06-78bd9f933d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6ffebe-25bf-4680-a8fc-7902f6d4d71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d6ffebe-25bf-4680-a8fc-7902f6d4d71e">
      <UserInfo>
        <DisplayName/>
        <AccountId xsi:nil="true"/>
        <AccountType/>
      </UserInfo>
    </SharedWithUsers>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EC878F-40A1-4FEE-98C2-62026FF3F07D}"/>
</file>

<file path=customXml/itemProps2.xml><?xml version="1.0" encoding="utf-8"?>
<ds:datastoreItem xmlns:ds="http://schemas.openxmlformats.org/officeDocument/2006/customXml" ds:itemID="{94B35A77-8D5F-452B-BE3F-A6E7904F7AF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ddb464c-b637-4fb2-bf46-ea9e4f1d3adf"/>
    <ds:schemaRef ds:uri="http://schemas.microsoft.com/office/2006/documentManagement/types"/>
    <ds:schemaRef ds:uri="1c6596f9-8f7a-4f06-a4a1-cac81f031306"/>
    <ds:schemaRef ds:uri="http://www.w3.org/XML/1998/namespace"/>
    <ds:schemaRef ds:uri="http://purl.org/dc/dcmitype/"/>
    <ds:schemaRef ds:uri="67b3fc33-3290-4eed-b6aa-aa4ab910aee0"/>
    <ds:schemaRef ds:uri="211806d2-e2f2-498d-8737-ddaf6c1a0a83"/>
  </ds:schemaRefs>
</ds:datastoreItem>
</file>

<file path=customXml/itemProps3.xml><?xml version="1.0" encoding="utf-8"?>
<ds:datastoreItem xmlns:ds="http://schemas.openxmlformats.org/officeDocument/2006/customXml" ds:itemID="{AFC86AF5-4977-4544-BE70-84C7A811F78A}">
  <ds:schemaRefs>
    <ds:schemaRef ds:uri="http://schemas.microsoft.com/office/2006/metadata/longProperties"/>
  </ds:schemaRefs>
</ds:datastoreItem>
</file>

<file path=customXml/itemProps4.xml><?xml version="1.0" encoding="utf-8"?>
<ds:datastoreItem xmlns:ds="http://schemas.openxmlformats.org/officeDocument/2006/customXml" ds:itemID="{A7578A04-FC35-454C-839D-D830B40CE9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MS365 PowerPoint template (Widescreen)</Template>
  <TotalTime>4652</TotalTime>
  <Words>3093</Words>
  <Application>Microsoft Office PowerPoint</Application>
  <PresentationFormat>Widescreen</PresentationFormat>
  <Paragraphs>306</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GDS Transport</vt:lpstr>
      <vt:lpstr>Inter</vt:lpstr>
      <vt:lpstr>Symbol</vt:lpstr>
      <vt:lpstr>Office Theme</vt:lpstr>
      <vt:lpstr>Ashford District PH Presentation</vt:lpstr>
      <vt:lpstr>Population Projections</vt:lpstr>
      <vt:lpstr>Deprivation</vt:lpstr>
      <vt:lpstr>Life Expectancy</vt:lpstr>
      <vt:lpstr>Inequalities in COVID Mortality</vt:lpstr>
      <vt:lpstr>Robert Wood Johnson Model</vt:lpstr>
      <vt:lpstr>Infant and Maternal Health</vt:lpstr>
      <vt:lpstr>Childhood Obesity</vt:lpstr>
      <vt:lpstr>Educational Attainment and Pupil Absence</vt:lpstr>
      <vt:lpstr>Families in Poverty</vt:lpstr>
      <vt:lpstr>Overcrowding</vt:lpstr>
      <vt:lpstr>Respiratory Illness</vt:lpstr>
      <vt:lpstr>Healthy Eating and Physical Activity</vt:lpstr>
      <vt:lpstr>Mental Health - Depression</vt:lpstr>
      <vt:lpstr>Suicide and Alcohol Admissions</vt:lpstr>
      <vt:lpstr>Loneliness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Heather Hopton  - CED SPRCA</dc:creator>
  <cp:lastModifiedBy>Phil Trice - ST SC</cp:lastModifiedBy>
  <cp:revision>145</cp:revision>
  <dcterms:created xsi:type="dcterms:W3CDTF">2023-04-12T11:16:05Z</dcterms:created>
  <dcterms:modified xsi:type="dcterms:W3CDTF">2023-07-06T13:37:05Z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f3f15783-d730-47b8-9be8-1c7ca18260a2</vt:lpwstr>
  </property>
  <property fmtid="{D5CDD505-2E9C-101B-9397-08002B2CF9AE}" pid="3" name="ContentTypeId">
    <vt:lpwstr>0x010100030A19C323CE3949A6D1F159CBC3D294</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HDA2S5J67HAM-54-391</vt:lpwstr>
  </property>
  <property fmtid="{D5CDD505-2E9C-101B-9397-08002B2CF9AE}" pid="10" name="Directorate">
    <vt:lpwstr>All</vt:lpwstr>
  </property>
  <property fmtid="{D5CDD505-2E9C-101B-9397-08002B2CF9AE}" pid="11" name="_dlc_DocIdUrl">
    <vt:lpwstr>http://knet/ourcouncil/_layouts/DocIdRedir.aspx?ID=HDA2S5J67HAM-54-391, HDA2S5J67HAM-54-391</vt:lpwstr>
  </property>
  <property fmtid="{D5CDD505-2E9C-101B-9397-08002B2CF9AE}" pid="12" name="Structure chart">
    <vt:lpwstr>0</vt:lpwstr>
  </property>
  <property fmtid="{D5CDD505-2E9C-101B-9397-08002B2CF9AE}" pid="13" name="TaxKeyword">
    <vt:lpwstr/>
  </property>
  <property fmtid="{D5CDD505-2E9C-101B-9397-08002B2CF9AE}" pid="14" name="MediaServiceImageTags">
    <vt:lpwstr/>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y fmtid="{D5CDD505-2E9C-101B-9397-08002B2CF9AE}" pid="18" name="ComplianceAssetId">
    <vt:lpwstr/>
  </property>
  <property fmtid="{D5CDD505-2E9C-101B-9397-08002B2CF9AE}" pid="19" name="TemplateUrl">
    <vt:lpwstr/>
  </property>
  <property fmtid="{D5CDD505-2E9C-101B-9397-08002B2CF9AE}" pid="20" name="_ExtendedDescription">
    <vt:lpwstr/>
  </property>
  <property fmtid="{D5CDD505-2E9C-101B-9397-08002B2CF9AE}" pid="21" name="TriggerFlowInfo">
    <vt:lpwstr/>
  </property>
  <property fmtid="{D5CDD505-2E9C-101B-9397-08002B2CF9AE}" pid="22" name="xd_Signature">
    <vt:bool>false</vt:bool>
  </property>
</Properties>
</file>