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2"/>
  </p:notesMasterIdLst>
  <p:sldIdLst>
    <p:sldId id="256" r:id="rId6"/>
    <p:sldId id="258" r:id="rId7"/>
    <p:sldId id="276" r:id="rId8"/>
    <p:sldId id="257" r:id="rId9"/>
    <p:sldId id="303" r:id="rId10"/>
    <p:sldId id="304" r:id="rId11"/>
    <p:sldId id="305" r:id="rId12"/>
    <p:sldId id="264" r:id="rId13"/>
    <p:sldId id="296" r:id="rId14"/>
    <p:sldId id="306" r:id="rId15"/>
    <p:sldId id="265" r:id="rId16"/>
    <p:sldId id="297" r:id="rId17"/>
    <p:sldId id="278" r:id="rId18"/>
    <p:sldId id="302" r:id="rId19"/>
    <p:sldId id="259" r:id="rId20"/>
    <p:sldId id="307" r:id="rId21"/>
  </p:sldIdLst>
  <p:sldSz cx="12192000" cy="6858000"/>
  <p:notesSz cx="6858000" cy="91440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607AE4-498F-03DE-EC18-3EA9AD497868}" name="Mark Chambers  - CED SPRCA" initials="MCCS" userId="S::Mark.Chambers@kent.gov.uk::3c5c32b4-a19a-4a76-8ed3-a73f3c2aabd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83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79" autoAdjust="0"/>
    <p:restoredTop sz="60959" autoAdjust="0"/>
  </p:normalViewPr>
  <p:slideViewPr>
    <p:cSldViewPr>
      <p:cViewPr varScale="1">
        <p:scale>
          <a:sx n="39" d="100"/>
          <a:sy n="39" d="100"/>
        </p:scale>
        <p:origin x="1818" y="42"/>
      </p:cViewPr>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86442032032207"/>
          <c:y val="8.5967680044540737E-2"/>
          <c:w val="0.53509326841956684"/>
          <c:h val="0.73292650990257135"/>
        </c:manualLayout>
      </c:layout>
      <c:barChart>
        <c:barDir val="bar"/>
        <c:grouping val="clustered"/>
        <c:varyColors val="0"/>
        <c:ser>
          <c:idx val="0"/>
          <c:order val="0"/>
          <c:tx>
            <c:strRef>
              <c:f>Sheet1!$B$1</c:f>
              <c:strCache>
                <c:ptCount val="1"/>
                <c:pt idx="0">
                  <c:v>2019/20</c:v>
                </c:pt>
              </c:strCache>
            </c:strRef>
          </c:tx>
          <c:spPr>
            <a:solidFill>
              <a:schemeClr val="tx2">
                <a:lumMod val="75000"/>
              </a:schemeClr>
            </a:solidFill>
            <a:ln>
              <a:noFill/>
            </a:ln>
            <a:effectLst/>
          </c:spPr>
          <c:invertIfNegative val="0"/>
          <c:dPt>
            <c:idx val="0"/>
            <c:invertIfNegative val="0"/>
            <c:bubble3D val="0"/>
            <c:spPr>
              <a:solidFill>
                <a:schemeClr val="tx2">
                  <a:lumMod val="75000"/>
                </a:schemeClr>
              </a:solidFill>
              <a:ln>
                <a:solidFill>
                  <a:schemeClr val="tx2">
                    <a:lumMod val="75000"/>
                  </a:schemeClr>
                </a:solidFill>
              </a:ln>
              <a:effectLst/>
            </c:spPr>
            <c:extLst>
              <c:ext xmlns:c16="http://schemas.microsoft.com/office/drawing/2014/chart" uri="{C3380CC4-5D6E-409C-BE32-E72D297353CC}">
                <c16:uniqueId val="{00000003-67C1-41D4-A9EC-37D331C3E78F}"/>
              </c:ext>
            </c:extLst>
          </c:dPt>
          <c:dPt>
            <c:idx val="1"/>
            <c:invertIfNegative val="0"/>
            <c:bubble3D val="0"/>
            <c:spPr>
              <a:solidFill>
                <a:schemeClr val="tx2">
                  <a:lumMod val="60000"/>
                  <a:lumOff val="40000"/>
                </a:schemeClr>
              </a:solidFill>
              <a:ln>
                <a:solidFill>
                  <a:schemeClr val="tx2">
                    <a:lumMod val="60000"/>
                    <a:lumOff val="40000"/>
                  </a:schemeClr>
                </a:solidFill>
              </a:ln>
              <a:effectLst/>
            </c:spPr>
            <c:extLst>
              <c:ext xmlns:c16="http://schemas.microsoft.com/office/drawing/2014/chart" uri="{C3380CC4-5D6E-409C-BE32-E72D297353CC}">
                <c16:uniqueId val="{00000004-4F16-4A79-B1D5-26A7C0027696}"/>
              </c:ext>
            </c:extLst>
          </c:dPt>
          <c:dPt>
            <c:idx val="2"/>
            <c:invertIfNegative val="0"/>
            <c:bubble3D val="0"/>
            <c:spPr>
              <a:solidFill>
                <a:schemeClr val="tx2">
                  <a:lumMod val="40000"/>
                  <a:lumOff val="60000"/>
                </a:schemeClr>
              </a:solidFill>
              <a:ln>
                <a:solidFill>
                  <a:schemeClr val="tx2">
                    <a:lumMod val="40000"/>
                    <a:lumOff val="60000"/>
                  </a:schemeClr>
                </a:solidFill>
              </a:ln>
              <a:effectLst/>
            </c:spPr>
            <c:extLst>
              <c:ext xmlns:c16="http://schemas.microsoft.com/office/drawing/2014/chart" uri="{C3380CC4-5D6E-409C-BE32-E72D297353CC}">
                <c16:uniqueId val="{00000003-4F16-4A79-B1D5-26A7C0027696}"/>
              </c:ext>
            </c:extLst>
          </c:dPt>
          <c:cat>
            <c:strRef>
              <c:f>Sheet1!$A$2:$A$4</c:f>
              <c:strCache>
                <c:ptCount val="3"/>
                <c:pt idx="0">
                  <c:v>Sevenoaks</c:v>
                </c:pt>
                <c:pt idx="1">
                  <c:v>Obesity</c:v>
                </c:pt>
                <c:pt idx="2">
                  <c:v>Excess Weight</c:v>
                </c:pt>
              </c:strCache>
            </c:strRef>
          </c:cat>
          <c:val>
            <c:numRef>
              <c:f>Sheet1!$B$2:$B$4</c:f>
              <c:numCache>
                <c:formatCode>General</c:formatCode>
                <c:ptCount val="3"/>
                <c:pt idx="0">
                  <c:v>0</c:v>
                </c:pt>
                <c:pt idx="1">
                  <c:v>-3</c:v>
                </c:pt>
                <c:pt idx="2">
                  <c:v>-3.7</c:v>
                </c:pt>
              </c:numCache>
            </c:numRef>
          </c:val>
          <c:extLst>
            <c:ext xmlns:c16="http://schemas.microsoft.com/office/drawing/2014/chart" uri="{C3380CC4-5D6E-409C-BE32-E72D297353CC}">
              <c16:uniqueId val="{00000000-67C1-41D4-A9EC-37D331C3E78F}"/>
            </c:ext>
          </c:extLst>
        </c:ser>
        <c:dLbls>
          <c:showLegendKey val="0"/>
          <c:showVal val="0"/>
          <c:showCatName val="0"/>
          <c:showSerName val="0"/>
          <c:showPercent val="0"/>
          <c:showBubbleSize val="0"/>
        </c:dLbls>
        <c:gapWidth val="100"/>
        <c:overlap val="-20"/>
        <c:axId val="400973112"/>
        <c:axId val="400974192"/>
      </c:barChart>
      <c:catAx>
        <c:axId val="400973112"/>
        <c:scaling>
          <c:orientation val="minMax"/>
        </c:scaling>
        <c:delete val="1"/>
        <c:axPos val="l"/>
        <c:numFmt formatCode="General" sourceLinked="1"/>
        <c:majorTickMark val="none"/>
        <c:minorTickMark val="none"/>
        <c:tickLblPos val="nextTo"/>
        <c:crossAx val="400974192"/>
        <c:crosses val="autoZero"/>
        <c:auto val="1"/>
        <c:lblAlgn val="ctr"/>
        <c:lblOffset val="100"/>
        <c:noMultiLvlLbl val="0"/>
      </c:catAx>
      <c:valAx>
        <c:axId val="4009741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00973112"/>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A9D851-49DF-41E2-A523-4FB67FEB861A}" type="datetimeFigureOut">
              <a:rPr lang="en-GB" smtClean="0"/>
              <a:t>30/01/2024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FBC0B6-458E-47DA-A6C2-A5784864EB29}" type="slidenum">
              <a:rPr lang="en-GB" smtClean="0"/>
              <a:t>‹#›</a:t>
            </a:fld>
            <a:endParaRPr lang="en-GB"/>
          </a:p>
        </p:txBody>
      </p:sp>
    </p:spTree>
    <p:extLst>
      <p:ext uri="{BB962C8B-B14F-4D97-AF65-F5344CB8AC3E}">
        <p14:creationId xmlns:p14="http://schemas.microsoft.com/office/powerpoint/2010/main" val="861041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ons.gov.uk/datasets/TS052/editions/2021/versions/3/filter-outputs/921e0a6f-e68b-4863-8176-34285444893d#get-data"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ons.gov.uk/datasets/TS053/editions/2021/versions/3/filter-outputs/643f669e-c1fc-4068-a5d3-b8cb97367481#get-data"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bbc.co.uk/news/uk-65055405"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analytics.phe.gov.uk/apps/chim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npeu.ox.ac.uk/assets/downloads/mbrrace-uk/reports/maternal-report-2022/MBRRACE-UK_Missing_Voices_2022_-_Infographic_v10.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Updated</a:t>
            </a:r>
          </a:p>
        </p:txBody>
      </p:sp>
      <p:sp>
        <p:nvSpPr>
          <p:cNvPr id="4" name="Slide Number Placeholder 3"/>
          <p:cNvSpPr>
            <a:spLocks noGrp="1"/>
          </p:cNvSpPr>
          <p:nvPr>
            <p:ph type="sldNum" sz="quarter" idx="5"/>
          </p:nvPr>
        </p:nvSpPr>
        <p:spPr/>
        <p:txBody>
          <a:bodyPr/>
          <a:lstStyle/>
          <a:p>
            <a:fld id="{D7FBC0B6-458E-47DA-A6C2-A5784864EB29}" type="slidenum">
              <a:rPr lang="en-GB" smtClean="0"/>
              <a:t>2</a:t>
            </a:fld>
            <a:endParaRPr lang="en-GB"/>
          </a:p>
        </p:txBody>
      </p:sp>
    </p:spTree>
    <p:extLst>
      <p:ext uri="{BB962C8B-B14F-4D97-AF65-F5344CB8AC3E}">
        <p14:creationId xmlns:p14="http://schemas.microsoft.com/office/powerpoint/2010/main" val="5963595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According to the 2021 Census, an average of 6.7% of households in Gravesham have fewer rooms than required. This rises to 14.2% in Northfleet North, 14.5% in Riverside and 14.7% in Pelham. All other wards had proportions below 10%.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terms of bedrooms, 5.1% of households in Gravesham qualify as overcrowded, rising to 8.9% in Pelham, 10.8% in Riverside and 11% in Northfleet North. Five wards were between 6-8% whilst the rest were below 5% overcrowded by lack of bedrooms.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England averages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Rooms: 6.44%</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Bedrooms: 4.37%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Kent averages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Rooms: 5.36%</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Bedrooms: 3.56%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Sources: </a:t>
            </a:r>
            <a:r>
              <a:rPr lang="en-GB" dirty="0">
                <a:hlinkClick r:id="rId3"/>
              </a:rPr>
              <a:t>Occupancy rating for bedrooms - Office for National Statistics (ons.gov.uk)</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4"/>
              </a:rPr>
              <a:t>Occupancy rating for rooms - Office for National Statistics (ons.gov.uk)</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12</a:t>
            </a:fld>
            <a:endParaRPr lang="en-GB"/>
          </a:p>
        </p:txBody>
      </p:sp>
    </p:spTree>
    <p:extLst>
      <p:ext uri="{BB962C8B-B14F-4D97-AF65-F5344CB8AC3E}">
        <p14:creationId xmlns:p14="http://schemas.microsoft.com/office/powerpoint/2010/main" val="1554939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Smoking prevalence according the GP patient survey (GPPS)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a:solidFill>
                  <a:srgbClr val="000000"/>
                </a:solidFill>
                <a:effectLst/>
                <a:latin typeface="Calibri" panose="020F0502020204030204" pitchFamily="34" charset="0"/>
              </a:rPr>
              <a:t>2018/19</a:t>
            </a:r>
            <a:r>
              <a:rPr lang="en-GB"/>
              <a:t> </a:t>
            </a:r>
            <a:r>
              <a:rPr lang="en-GB" sz="1800" b="0" i="0" u="none" strike="noStrike">
                <a:solidFill>
                  <a:srgbClr val="000000"/>
                </a:solidFill>
                <a:effectLst/>
                <a:latin typeface="Calibri" panose="020F0502020204030204" pitchFamily="34" charset="0"/>
              </a:rPr>
              <a:t>16.2</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dirty="0">
                <a:solidFill>
                  <a:srgbClr val="000000"/>
                </a:solidFill>
                <a:effectLst/>
                <a:latin typeface="Calibri" panose="020F0502020204030204" pitchFamily="34" charset="0"/>
              </a:rPr>
              <a:t>2019/20</a:t>
            </a:r>
            <a:r>
              <a:rPr lang="en-GB" dirty="0"/>
              <a:t> </a:t>
            </a:r>
            <a:r>
              <a:rPr lang="en-GB" sz="1800" b="0" i="0" u="none" strike="noStrike" dirty="0">
                <a:solidFill>
                  <a:srgbClr val="000000"/>
                </a:solidFill>
                <a:effectLst/>
                <a:latin typeface="Calibri" panose="020F0502020204030204" pitchFamily="34" charset="0"/>
              </a:rPr>
              <a:t>15.1</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dirty="0">
                <a:solidFill>
                  <a:srgbClr val="000000"/>
                </a:solidFill>
                <a:effectLst/>
                <a:latin typeface="Calibri" panose="020F0502020204030204" pitchFamily="34" charset="0"/>
              </a:rPr>
              <a:t>2020/21</a:t>
            </a:r>
            <a:r>
              <a:rPr lang="en-GB" dirty="0"/>
              <a:t> </a:t>
            </a:r>
            <a:r>
              <a:rPr lang="en-GB" sz="1800" b="0" i="0" u="none" strike="noStrike" dirty="0">
                <a:solidFill>
                  <a:srgbClr val="000000"/>
                </a:solidFill>
                <a:effectLst/>
                <a:latin typeface="Calibri" panose="020F0502020204030204" pitchFamily="34" charset="0"/>
              </a:rPr>
              <a:t>17.0</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dirty="0">
                <a:solidFill>
                  <a:srgbClr val="000000"/>
                </a:solidFill>
                <a:effectLst/>
                <a:latin typeface="Calibri" panose="020F0502020204030204" pitchFamily="34" charset="0"/>
              </a:rPr>
              <a:t>2021/22</a:t>
            </a:r>
            <a:r>
              <a:rPr lang="en-GB" dirty="0"/>
              <a:t> </a:t>
            </a:r>
            <a:r>
              <a:rPr lang="en-GB" sz="1800" b="0" i="0" u="none" strike="noStrike" dirty="0">
                <a:solidFill>
                  <a:srgbClr val="000000"/>
                </a:solidFill>
                <a:effectLst/>
                <a:latin typeface="Calibri" panose="020F0502020204030204" pitchFamily="34" charset="0"/>
              </a:rPr>
              <a:t>15.8</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Verdana" panose="020B0604030504040204" pitchFamily="34" charset="0"/>
                <a:ea typeface="Times New Roman" panose="02020603050405020304" pitchFamily="18" charset="0"/>
                <a:cs typeface="Arial" panose="020B0604020202020204" pitchFamily="34" charset="0"/>
              </a:rPr>
              <a:t>Between 2017/18 and 2019/20 the COPD admission rates don’t vary significantly within quintiles 1 and 5, however in 2020/21 the admission rates in both quintiles falls by nearly half. In 2021/22 the rate in both groups is still slightly lower than pre-2020.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Fuel poverty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https://www.gov.uk/government/statistics/sub-regional-fuel-poverty-data-2023-2021-data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Smoking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https://fingertips.phe.org.uk/search/smoking#page/3/gid/1/pat/6/par/E12000008/ati/401/are/E07000110/iid/92304/age/168/sex/4/cat/-1/ctp/-1/yrr/1/cid/4/tbm/1</a:t>
            </a:r>
          </a:p>
          <a:p>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13</a:t>
            </a:fld>
            <a:endParaRPr lang="en-GB"/>
          </a:p>
        </p:txBody>
      </p:sp>
    </p:spTree>
    <p:extLst>
      <p:ext uri="{BB962C8B-B14F-4D97-AF65-F5344CB8AC3E}">
        <p14:creationId xmlns:p14="http://schemas.microsoft.com/office/powerpoint/2010/main" val="4220503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27.9% Gravesham adults are obese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Nationally, prevalence of </a:t>
            </a:r>
            <a:r>
              <a:rPr lang="en-GB" sz="1200" b="0" dirty="0"/>
              <a:t>o</a:t>
            </a:r>
            <a:r>
              <a:rPr lang="en-GB" sz="1200" dirty="0"/>
              <a:t>besity is 10% higher in the most deprived communities and the gap between most and least deprived is growing</a:t>
            </a:r>
          </a:p>
          <a:p>
            <a:pPr algn="ctr">
              <a:spcBef>
                <a:spcPts val="600"/>
              </a:spcBef>
              <a:spcAft>
                <a:spcPts val="600"/>
              </a:spcAft>
            </a:pPr>
            <a:r>
              <a:rPr lang="en-GB" sz="1200" dirty="0">
                <a:cs typeface="Arial" panose="020B0604020202020204" pitchFamily="34" charset="0"/>
              </a:rPr>
              <a:t> </a:t>
            </a:r>
            <a:endParaRPr lang="en-GB" dirty="0"/>
          </a:p>
          <a:p>
            <a:r>
              <a:rPr lang="en-GB" dirty="0"/>
              <a:t>Source for 1 in 4 adults obese and percentage of obesity or overweight is ONS Adult Lives Survey via Fingertips</a:t>
            </a:r>
          </a:p>
          <a:p>
            <a:endParaRPr lang="en-GB" dirty="0"/>
          </a:p>
          <a:p>
            <a:r>
              <a:rPr lang="en-GB" dirty="0"/>
              <a:t>NB – new method for estimating fruit and veg uptake. Now survey asks ‘how many portions did you have yesterday?’ instead of ‘how many portions do you have on a typical day?’ </a:t>
            </a:r>
          </a:p>
          <a:p>
            <a:r>
              <a:rPr lang="en-GB" dirty="0"/>
              <a:t>England average is 32.5% people eat 5 portions of fruit/veg</a:t>
            </a:r>
          </a:p>
          <a:p>
            <a:endParaRPr lang="en-GB" dirty="0"/>
          </a:p>
          <a:p>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14</a:t>
            </a:fld>
            <a:endParaRPr lang="en-GB"/>
          </a:p>
        </p:txBody>
      </p:sp>
    </p:spTree>
    <p:extLst>
      <p:ext uri="{BB962C8B-B14F-4D97-AF65-F5344CB8AC3E}">
        <p14:creationId xmlns:p14="http://schemas.microsoft.com/office/powerpoint/2010/main" val="48912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Prevalence of depression in Kent increased from 6.4% in 2013/14 to 14.6% in 2021/22. This is from </a:t>
            </a:r>
            <a:r>
              <a:rPr lang="en-GB" dirty="0" err="1"/>
              <a:t>QoF</a:t>
            </a:r>
            <a:r>
              <a:rPr lang="en-GB" dirty="0"/>
              <a:t> depression in ages 18+</a:t>
            </a:r>
          </a:p>
          <a:p>
            <a:r>
              <a:rPr lang="en-GB" dirty="0"/>
              <a:t>updated</a:t>
            </a:r>
          </a:p>
        </p:txBody>
      </p:sp>
      <p:sp>
        <p:nvSpPr>
          <p:cNvPr id="4" name="Slide Number Placeholder 3"/>
          <p:cNvSpPr>
            <a:spLocks noGrp="1"/>
          </p:cNvSpPr>
          <p:nvPr>
            <p:ph type="sldNum" sz="quarter" idx="5"/>
          </p:nvPr>
        </p:nvSpPr>
        <p:spPr/>
        <p:txBody>
          <a:bodyPr/>
          <a:lstStyle/>
          <a:p>
            <a:fld id="{D7FBC0B6-458E-47DA-A6C2-A5784864EB29}" type="slidenum">
              <a:rPr lang="en-GB" smtClean="0"/>
              <a:t>15</a:t>
            </a:fld>
            <a:endParaRPr lang="en-GB"/>
          </a:p>
        </p:txBody>
      </p:sp>
    </p:spTree>
    <p:extLst>
      <p:ext uri="{BB962C8B-B14F-4D97-AF65-F5344CB8AC3E}">
        <p14:creationId xmlns:p14="http://schemas.microsoft.com/office/powerpoint/2010/main" val="14576075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It is estimated that around 10% of those aged 65 or over suffer from acute loneliness, this equates to around 30,000 people in Kent alone. The results of this isolation can be shocking. </a:t>
            </a:r>
          </a:p>
          <a:p>
            <a:endParaRPr lang="en-GB" dirty="0"/>
          </a:p>
          <a:p>
            <a:r>
              <a:rPr lang="en-GB" dirty="0"/>
              <a:t>In February 2022, the body of 58-year-old Shelia Seleoane was found at her flat in Peckham. She had been dead for two and a half years without having been discovered. Whilst her neighbours were suspicious that something bad had happened during this time, no concerned friends or family of hers had come forward. Sheila’s case also highlights a lack of coordination displayed by several organisations, mainly her housing association.</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Whilst older people are especially vulnerable to the effects loneliness and tend to be at increased risk of isolation, 45% of adults report feeling occasionally lonely in England. This is linked to a myriad of adverse health effects, increasing the risk of conditions such as heart disease, stroke and obesity.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https://www.bbc.co.uk/news/uk-65055405</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16</a:t>
            </a:fld>
            <a:endParaRPr lang="en-GB"/>
          </a:p>
        </p:txBody>
      </p:sp>
    </p:spTree>
    <p:extLst>
      <p:ext uri="{BB962C8B-B14F-4D97-AF65-F5344CB8AC3E}">
        <p14:creationId xmlns:p14="http://schemas.microsoft.com/office/powerpoint/2010/main" val="3406215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index of multiple deprivation is a measure used to asses the level of deprivation an area sits at. </a:t>
            </a:r>
          </a:p>
          <a:p>
            <a:r>
              <a:rPr lang="en-GB" dirty="0"/>
              <a:t>Gravesham ranks 119 out of 317 overall.  (1 is worst, 317 is best)</a:t>
            </a:r>
          </a:p>
          <a:p>
            <a:r>
              <a:rPr lang="en-GB" dirty="0"/>
              <a:t>This is calculated from these seven sub-domains seen here. </a:t>
            </a:r>
          </a:p>
          <a:p>
            <a:r>
              <a:rPr lang="en-GB" dirty="0"/>
              <a:t>This graph shows how Gravesham ranks against all 317 other local authority districts in England (marked by the dark blue line)</a:t>
            </a:r>
          </a:p>
          <a:p>
            <a:r>
              <a:rPr lang="en-GB" dirty="0"/>
              <a:t>Gravesham performs very well in barriers to housing but very badly in crime.  </a:t>
            </a:r>
          </a:p>
          <a:p>
            <a:endParaRPr lang="en-GB" dirty="0"/>
          </a:p>
          <a:p>
            <a:r>
              <a:rPr lang="en-GB" dirty="0"/>
              <a:t>The rankings are provided below for reference (1 is worst, 317 is best):</a:t>
            </a:r>
          </a:p>
          <a:p>
            <a:r>
              <a:rPr lang="en-GB" sz="1800" b="0" i="0" u="none" strike="noStrike" dirty="0">
                <a:solidFill>
                  <a:srgbClr val="000000"/>
                </a:solidFill>
                <a:effectLst/>
                <a:latin typeface="Calibri" panose="020F0502020204030204" pitchFamily="34" charset="0"/>
              </a:rPr>
              <a:t>Income Deprivation</a:t>
            </a:r>
            <a:r>
              <a:rPr lang="en-GB" dirty="0"/>
              <a:t> </a:t>
            </a:r>
            <a:r>
              <a:rPr lang="en-GB" sz="1800" b="0" i="0" u="none" strike="noStrike" dirty="0">
                <a:solidFill>
                  <a:srgbClr val="000000"/>
                </a:solidFill>
                <a:effectLst/>
                <a:latin typeface="Calibri" panose="020F0502020204030204" pitchFamily="34" charset="0"/>
              </a:rPr>
              <a:t>127</a:t>
            </a:r>
          </a:p>
          <a:p>
            <a:r>
              <a:rPr lang="en-GB" sz="1800" b="0" i="0" u="none" strike="noStrike" dirty="0">
                <a:solidFill>
                  <a:srgbClr val="000000"/>
                </a:solidFill>
                <a:effectLst/>
                <a:latin typeface="Calibri" panose="020F0502020204030204" pitchFamily="34" charset="0"/>
              </a:rPr>
              <a:t>Employment Deprivation</a:t>
            </a:r>
            <a:r>
              <a:rPr lang="en-GB" dirty="0"/>
              <a:t> </a:t>
            </a:r>
            <a:r>
              <a:rPr lang="en-GB" sz="1800" b="0" i="0" u="none" strike="noStrike" dirty="0">
                <a:solidFill>
                  <a:srgbClr val="000000"/>
                </a:solidFill>
                <a:effectLst/>
                <a:latin typeface="Calibri" panose="020F0502020204030204" pitchFamily="34" charset="0"/>
              </a:rPr>
              <a:t>130</a:t>
            </a:r>
          </a:p>
          <a:p>
            <a:r>
              <a:rPr lang="en-GB" sz="1800" b="0" i="0" u="none" strike="noStrike" dirty="0">
                <a:solidFill>
                  <a:srgbClr val="000000"/>
                </a:solidFill>
                <a:effectLst/>
                <a:latin typeface="Calibri" panose="020F0502020204030204" pitchFamily="34" charset="0"/>
              </a:rPr>
              <a:t>Education, Skills and Training Deprivation</a:t>
            </a:r>
            <a:r>
              <a:rPr lang="en-GB" dirty="0"/>
              <a:t> </a:t>
            </a:r>
            <a:r>
              <a:rPr lang="en-GB" sz="1800" b="0" i="0" u="none" strike="noStrike" dirty="0">
                <a:solidFill>
                  <a:srgbClr val="000000"/>
                </a:solidFill>
                <a:effectLst/>
                <a:latin typeface="Calibri" panose="020F0502020204030204" pitchFamily="34" charset="0"/>
              </a:rPr>
              <a:t>79</a:t>
            </a:r>
          </a:p>
          <a:p>
            <a:r>
              <a:rPr lang="en-GB" sz="1800" b="0" i="0" u="none" strike="noStrike" dirty="0">
                <a:solidFill>
                  <a:srgbClr val="000000"/>
                </a:solidFill>
                <a:effectLst/>
                <a:latin typeface="Calibri" panose="020F0502020204030204" pitchFamily="34" charset="0"/>
              </a:rPr>
              <a:t>Health Deprivation and Disability</a:t>
            </a:r>
            <a:r>
              <a:rPr lang="en-GB" dirty="0"/>
              <a:t> </a:t>
            </a:r>
            <a:r>
              <a:rPr lang="en-GB" sz="1800" b="0" i="0" u="none" strike="noStrike" dirty="0">
                <a:solidFill>
                  <a:srgbClr val="000000"/>
                </a:solidFill>
                <a:effectLst/>
                <a:latin typeface="Calibri" panose="020F0502020204030204" pitchFamily="34" charset="0"/>
              </a:rPr>
              <a:t>160</a:t>
            </a:r>
          </a:p>
          <a:p>
            <a:r>
              <a:rPr lang="en-GB" sz="1800" b="0" i="0" u="none" strike="noStrike" dirty="0">
                <a:solidFill>
                  <a:srgbClr val="000000"/>
                </a:solidFill>
                <a:effectLst/>
                <a:latin typeface="Calibri" panose="020F0502020204030204" pitchFamily="34" charset="0"/>
              </a:rPr>
              <a:t>Crime</a:t>
            </a:r>
            <a:r>
              <a:rPr lang="en-GB" dirty="0"/>
              <a:t> </a:t>
            </a:r>
            <a:r>
              <a:rPr lang="en-GB" sz="1800" b="0" i="0" u="none" strike="noStrike" dirty="0">
                <a:solidFill>
                  <a:srgbClr val="000000"/>
                </a:solidFill>
                <a:effectLst/>
                <a:latin typeface="Calibri" panose="020F0502020204030204" pitchFamily="34" charset="0"/>
              </a:rPr>
              <a:t>7</a:t>
            </a:r>
          </a:p>
          <a:p>
            <a:r>
              <a:rPr lang="en-GB" sz="1800" b="0" i="0" u="none" strike="noStrike" dirty="0">
                <a:solidFill>
                  <a:srgbClr val="000000"/>
                </a:solidFill>
                <a:effectLst/>
                <a:latin typeface="Calibri" panose="020F0502020204030204" pitchFamily="34" charset="0"/>
              </a:rPr>
              <a:t>Barriers to Housing and Services</a:t>
            </a:r>
            <a:r>
              <a:rPr lang="en-GB" dirty="0"/>
              <a:t> </a:t>
            </a:r>
            <a:r>
              <a:rPr lang="en-GB" sz="1800" b="0" i="0" u="none" strike="noStrike" dirty="0">
                <a:solidFill>
                  <a:srgbClr val="000000"/>
                </a:solidFill>
                <a:effectLst/>
                <a:latin typeface="Calibri" panose="020F0502020204030204" pitchFamily="34" charset="0"/>
              </a:rPr>
              <a:t>262</a:t>
            </a:r>
          </a:p>
          <a:p>
            <a:r>
              <a:rPr lang="en-GB" sz="1800" b="0" i="0" u="none" strike="noStrike" dirty="0">
                <a:solidFill>
                  <a:srgbClr val="000000"/>
                </a:solidFill>
                <a:effectLst/>
                <a:latin typeface="Calibri" panose="020F0502020204030204" pitchFamily="34" charset="0"/>
              </a:rPr>
              <a:t>Living Environment </a:t>
            </a:r>
            <a:r>
              <a:rPr lang="en-GB" dirty="0"/>
              <a:t> </a:t>
            </a:r>
            <a:r>
              <a:rPr lang="en-GB" sz="1800" b="0" i="0" u="none" strike="noStrike" dirty="0">
                <a:solidFill>
                  <a:srgbClr val="000000"/>
                </a:solidFill>
                <a:effectLst/>
                <a:latin typeface="Calibri" panose="020F0502020204030204" pitchFamily="34" charset="0"/>
              </a:rPr>
              <a:t>159</a:t>
            </a:r>
            <a:endParaRPr lang="en-GB" dirty="0"/>
          </a:p>
          <a:p>
            <a:endParaRPr lang="en-GB" dirty="0"/>
          </a:p>
          <a:p>
            <a:r>
              <a:rPr lang="en-GB" b="1" dirty="0"/>
              <a:t>Data source:  </a:t>
            </a:r>
            <a:r>
              <a:rPr lang="en-GB" dirty="0"/>
              <a:t>(File 10) https://www.gov.uk/government/statistics/english-indices-of-deprivation-2019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More on the indicators used to measure each sub-domain can be found in pages 65-70 of this technical report:</a:t>
            </a:r>
            <a:r>
              <a:rPr lang="en-GB" dirty="0"/>
              <a:t> https://www.gov.uk/government/publications/english-indices-of-deprivation-2019-technical-report</a:t>
            </a:r>
          </a:p>
          <a:p>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3</a:t>
            </a:fld>
            <a:endParaRPr lang="en-GB"/>
          </a:p>
        </p:txBody>
      </p:sp>
    </p:spTree>
    <p:extLst>
      <p:ext uri="{BB962C8B-B14F-4D97-AF65-F5344CB8AC3E}">
        <p14:creationId xmlns:p14="http://schemas.microsoft.com/office/powerpoint/2010/main" val="3217846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12529"/>
                </a:solidFill>
                <a:effectLst/>
                <a:latin typeface="Arial" panose="020B0604020202020204" pitchFamily="34" charset="0"/>
              </a:rPr>
              <a:t>Updated</a:t>
            </a:r>
          </a:p>
          <a:p>
            <a:r>
              <a:rPr lang="en-GB" b="0" i="0" dirty="0">
                <a:solidFill>
                  <a:srgbClr val="212529"/>
                </a:solidFill>
                <a:effectLst/>
                <a:latin typeface="Arial" panose="020B0604020202020204" pitchFamily="34" charset="0"/>
              </a:rPr>
              <a:t>This indicator measures inequalities in life expectancy at birth. Life expectancy at birth is calculated for each deprivation decile of lower super output areas within each area and then the slope index of inequality (SII) is calculated based on these figures. The SII is a measure of the social gradient in life expectancy, i.e. how much life expectancy varies with deprivation. It takes account of health inequalities across the whole range of deprivation within each area and summarises this in a single number. This represents the range in years of life expectancy across the social gradient from most to least deprived, based on a statistical analysis of the relationship between life expectancy and deprivation across all deprivation deciles.</a:t>
            </a:r>
          </a:p>
        </p:txBody>
      </p:sp>
      <p:sp>
        <p:nvSpPr>
          <p:cNvPr id="4" name="Slide Number Placeholder 3"/>
          <p:cNvSpPr>
            <a:spLocks noGrp="1"/>
          </p:cNvSpPr>
          <p:nvPr>
            <p:ph type="sldNum" sz="quarter" idx="5"/>
          </p:nvPr>
        </p:nvSpPr>
        <p:spPr/>
        <p:txBody>
          <a:bodyPr/>
          <a:lstStyle/>
          <a:p>
            <a:fld id="{D7FBC0B6-458E-47DA-A6C2-A5784864EB29}" type="slidenum">
              <a:rPr lang="en-GB" smtClean="0"/>
              <a:t>4</a:t>
            </a:fld>
            <a:endParaRPr lang="en-GB"/>
          </a:p>
        </p:txBody>
      </p:sp>
    </p:spTree>
    <p:extLst>
      <p:ext uri="{BB962C8B-B14F-4D97-AF65-F5344CB8AC3E}">
        <p14:creationId xmlns:p14="http://schemas.microsoft.com/office/powerpoint/2010/main" val="635927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Source: </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CHIME tool - </a:t>
            </a:r>
            <a:r>
              <a:rPr lang="en-GB" sz="18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CHIME - COVID-19 Health Inequalities (phe.gov.uk)</a:t>
            </a:r>
            <a:endParaRPr lang="en-GB" sz="18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COVID Mortality rate is 85% higher in the most deprived fifth of the population in Kent compared to the least deprived.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At England level, all Asian and Black ethnic groups have higher cumulative mortality rates than White. Pakistani and Bangladeshi group is 2.5 times higher. ‘Other Black’ group is over 3.5 times higher.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5</a:t>
            </a:fld>
            <a:endParaRPr lang="en-GB"/>
          </a:p>
        </p:txBody>
      </p:sp>
    </p:spTree>
    <p:extLst>
      <p:ext uri="{BB962C8B-B14F-4D97-AF65-F5344CB8AC3E}">
        <p14:creationId xmlns:p14="http://schemas.microsoft.com/office/powerpoint/2010/main" val="1295400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Infant mortality in Kent is consistently lower than the national rate, however this typically isn’t a significant difference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The following stats are for the UK,</a:t>
            </a:r>
          </a:p>
          <a:p>
            <a:pPr marL="342900" lvl="0" indent="-342900">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Black women were 3.7x more likely to die than white women (34 women per 100,000 giving birth) </a:t>
            </a:r>
            <a:endParaRPr lang="en-GB"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Asian women were 1.8x more likely to die than white women (16 women per 100,000 giving birth)</a:t>
            </a:r>
            <a:endParaRPr lang="en-GB"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More women from deprived areas are dying and this continues to increase</a:t>
            </a:r>
            <a:endParaRPr lang="en-GB"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In 2020, women were 3x more likely to die by suicide during or up to six weeks after the end of pregnancy compared to 2017-19 1.5 women per 100,000 giving birth</a:t>
            </a:r>
            <a:endParaRPr lang="en-GB" sz="1800" dirty="0">
              <a:effectLst/>
              <a:latin typeface="Calibri" panose="020F0502020204030204" pitchFamily="34" charset="0"/>
              <a:ea typeface="Calibri" panose="020F0502020204030204" pitchFamily="34" charset="0"/>
            </a:endParaRPr>
          </a:p>
          <a:p>
            <a:endParaRPr lang="en-GB" dirty="0"/>
          </a:p>
          <a:p>
            <a:endParaRPr lang="en-GB" dirty="0"/>
          </a:p>
          <a:p>
            <a:r>
              <a:rPr lang="en-GB" dirty="0"/>
              <a:t>Sources: </a:t>
            </a:r>
          </a:p>
          <a:p>
            <a:r>
              <a:rPr lang="en-GB" dirty="0"/>
              <a:t>Fingertips (Infant mortality) - https://fingertips.phe.org.uk/search/infant%20mortality#page/4/gid/1/pat/6/ati/402/are/E10000016/iid/92196/age/2/sex/4/cat/-1/ctp/-1/yrr/3/cid/4/tbm/1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MBRRACE report - </a:t>
            </a:r>
            <a:r>
              <a:rPr lang="en-GB" sz="18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MBRRACE-UK_Missing_Voices_2022_-_Infographic_v10.pdf (ox.ac.uk)</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7</a:t>
            </a:fld>
            <a:endParaRPr lang="en-GB"/>
          </a:p>
        </p:txBody>
      </p:sp>
    </p:spTree>
    <p:extLst>
      <p:ext uri="{BB962C8B-B14F-4D97-AF65-F5344CB8AC3E}">
        <p14:creationId xmlns:p14="http://schemas.microsoft.com/office/powerpoint/2010/main" val="1121506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a:t>Gravesham has some of the worst rates of childhood obesity seen in Kent, although there may have been some positive changes in recent years.</a:t>
            </a:r>
          </a:p>
          <a:p>
            <a:pPr marL="0" indent="0">
              <a:buNone/>
            </a:pPr>
            <a:endParaRPr lang="en-GB" sz="1200" dirty="0"/>
          </a:p>
          <a:p>
            <a:pPr marL="0" indent="0">
              <a:buNone/>
            </a:pPr>
            <a:r>
              <a:rPr lang="en-GB" sz="1200" dirty="0"/>
              <a:t>The prevalence of </a:t>
            </a:r>
            <a:r>
              <a:rPr lang="en-GB" sz="1200" b="1" dirty="0"/>
              <a:t>excess weight</a:t>
            </a:r>
            <a:r>
              <a:rPr lang="en-GB" sz="1200" dirty="0"/>
              <a:t> in Gravesham's Year R Children decreased significantly from 2019/20 - 2021/22 from </a:t>
            </a:r>
            <a:r>
              <a:rPr lang="en-GB" sz="1200" b="1" dirty="0"/>
              <a:t>26.9% to 23.2% </a:t>
            </a:r>
          </a:p>
          <a:p>
            <a:pPr marL="0" indent="0">
              <a:buNone/>
            </a:pPr>
            <a:r>
              <a:rPr lang="en-GB" sz="1200" b="1" dirty="0"/>
              <a:t>Obesity</a:t>
            </a:r>
            <a:r>
              <a:rPr lang="en-GB" sz="1200" dirty="0"/>
              <a:t> also decreased significantly, from </a:t>
            </a:r>
            <a:r>
              <a:rPr lang="en-GB" sz="1200" b="1" dirty="0"/>
              <a:t>13.1% to 10.1%</a:t>
            </a:r>
          </a:p>
          <a:p>
            <a:pPr marL="0" indent="0">
              <a:buNone/>
            </a:pPr>
            <a:r>
              <a:rPr lang="en-GB" sz="1200" b="1" dirty="0"/>
              <a:t>Severe obesity </a:t>
            </a:r>
            <a:r>
              <a:rPr lang="en-GB" sz="1200" dirty="0"/>
              <a:t>has remained the same at </a:t>
            </a:r>
            <a:r>
              <a:rPr lang="en-GB" sz="1200" b="1" dirty="0"/>
              <a:t>3.6%</a:t>
            </a:r>
            <a:endParaRPr lang="en-GB" sz="12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Calibri" panose="020F0502020204030204" pitchFamily="34" charset="0"/>
            </a:endParaRPr>
          </a:p>
          <a:p>
            <a:r>
              <a:rPr lang="en-GB" sz="1200" dirty="0"/>
              <a:t>In 2021/22, Children in Year R living in the most deprived areas of Kent were twice as likely to be obese compared to children leaving in the least deprived areas. </a:t>
            </a:r>
          </a:p>
          <a:p>
            <a:r>
              <a:rPr lang="en-GB" sz="1200" dirty="0"/>
              <a:t>Whilst 12.9% of children were considered obese in the most deprived areas, just 6.4% were considered obese in the least deprived areas (by deprivation quintiles). </a:t>
            </a:r>
            <a:endParaRPr lang="en-GB" dirty="0"/>
          </a:p>
          <a:p>
            <a:endParaRPr lang="en-GB" sz="1800" dirty="0">
              <a:effectLst/>
              <a:latin typeface="Calibri" panose="020F0502020204030204" pitchFamily="34" charset="0"/>
            </a:endParaRPr>
          </a:p>
          <a:p>
            <a:r>
              <a:rPr lang="en-GB" sz="1800" dirty="0">
                <a:effectLst/>
                <a:latin typeface="Calibri" panose="020F0502020204030204" pitchFamily="34" charset="0"/>
              </a:rPr>
              <a:t>Children in Year 6 living in Gravesham are more than twice as likely to be severely obese than children of the same age living in Tonbridge and Malling (2021/22) (6.3% prevalence in Gravesham, 2.6% prevalence in T&amp;M). Gravesham also had the highest proportion of children in year 6 with excess weight (41.7%) and the highest proportion of obese children (27%) of all twelve Kent districts. </a:t>
            </a:r>
          </a:p>
          <a:p>
            <a:endParaRPr lang="en-GB" dirty="0"/>
          </a:p>
          <a:p>
            <a:r>
              <a:rPr lang="en-GB" dirty="0"/>
              <a:t>Sources: NCMP 2021/22</a:t>
            </a:r>
          </a:p>
          <a:p>
            <a:r>
              <a:rPr lang="en-GB" dirty="0"/>
              <a:t>NCMP 2019/20</a:t>
            </a:r>
          </a:p>
        </p:txBody>
      </p:sp>
      <p:sp>
        <p:nvSpPr>
          <p:cNvPr id="4" name="Slide Number Placeholder 3"/>
          <p:cNvSpPr>
            <a:spLocks noGrp="1"/>
          </p:cNvSpPr>
          <p:nvPr>
            <p:ph type="sldNum" sz="quarter" idx="5"/>
          </p:nvPr>
        </p:nvSpPr>
        <p:spPr/>
        <p:txBody>
          <a:bodyPr/>
          <a:lstStyle/>
          <a:p>
            <a:fld id="{D7FBC0B6-458E-47DA-A6C2-A5784864EB29}" type="slidenum">
              <a:rPr lang="en-GB" smtClean="0"/>
              <a:t>8</a:t>
            </a:fld>
            <a:endParaRPr lang="en-GB"/>
          </a:p>
        </p:txBody>
      </p:sp>
    </p:spTree>
    <p:extLst>
      <p:ext uri="{BB962C8B-B14F-4D97-AF65-F5344CB8AC3E}">
        <p14:creationId xmlns:p14="http://schemas.microsoft.com/office/powerpoint/2010/main" val="12151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0B0C0C"/>
                </a:solidFill>
                <a:effectLst/>
                <a:latin typeface="GDS Transport"/>
              </a:rPr>
              <a:t>40% / 66% in Kent, 43% / 66% in England</a:t>
            </a:r>
          </a:p>
          <a:p>
            <a:r>
              <a:rPr lang="en-GB" b="0" i="0" dirty="0">
                <a:solidFill>
                  <a:srgbClr val="0B0C0C"/>
                </a:solidFill>
                <a:effectLst/>
                <a:latin typeface="GDS Transport"/>
              </a:rPr>
              <a:t>Gravesham is the district with highest attainment in disadvantaged pupils</a:t>
            </a:r>
          </a:p>
          <a:p>
            <a:endParaRPr lang="en-GB" b="0" i="0" dirty="0">
              <a:solidFill>
                <a:srgbClr val="0B0C0C"/>
              </a:solidFill>
              <a:effectLst/>
              <a:latin typeface="GDS Transport"/>
            </a:endParaRPr>
          </a:p>
          <a:p>
            <a:r>
              <a:rPr lang="en-GB" b="0" i="0" dirty="0">
                <a:solidFill>
                  <a:srgbClr val="0B0C0C"/>
                </a:solidFill>
                <a:effectLst/>
                <a:latin typeface="GDS Transport"/>
              </a:rPr>
              <a:t>In Kent there was a general trend of increased attainment from 2011 – 2019, then no recording during the pandemic, and the latest figures show reduced attainment. </a:t>
            </a:r>
          </a:p>
          <a:p>
            <a:endParaRPr lang="en-GB" b="0" i="0" dirty="0">
              <a:solidFill>
                <a:srgbClr val="0B0C0C"/>
              </a:solidFill>
              <a:effectLst/>
              <a:latin typeface="GDS Transport"/>
            </a:endParaRPr>
          </a:p>
          <a:p>
            <a:r>
              <a:rPr lang="en-GB" b="0" i="0" dirty="0">
                <a:solidFill>
                  <a:srgbClr val="0B0C11"/>
                </a:solidFill>
                <a:effectLst/>
                <a:latin typeface="Inter"/>
              </a:rPr>
              <a:t>Learning loss for disadvantaged pupils has been consistently greater than for pupils overall and, as a result, the gap in attainment has grown since 2019. The disadvantage gap index (a measure of the difference in attainment between disadvantaged and other pupils) at the end of primary school was 3.23 in 2022, compared with 2.91 in 2019. Left unaddressed, lost learning may lead to increased disadvantage and significant missing future earnings for those affected.</a:t>
            </a:r>
          </a:p>
          <a:p>
            <a:endParaRPr lang="en-GB" b="0" i="0" dirty="0">
              <a:solidFill>
                <a:srgbClr val="0B0C11"/>
              </a:solidFill>
              <a:effectLst/>
              <a:latin typeface="Inter"/>
            </a:endParaRPr>
          </a:p>
          <a:p>
            <a:r>
              <a:rPr lang="en-GB" b="0" i="0" dirty="0">
                <a:solidFill>
                  <a:srgbClr val="0B0C11"/>
                </a:solidFill>
                <a:effectLst/>
                <a:latin typeface="Inter"/>
              </a:rPr>
              <a:t>Updated</a:t>
            </a:r>
            <a:endParaRPr lang="en-GB" b="0" i="0" dirty="0">
              <a:solidFill>
                <a:srgbClr val="0B0C0C"/>
              </a:solidFill>
              <a:effectLst/>
              <a:latin typeface="GDS Transport"/>
            </a:endParaRPr>
          </a:p>
        </p:txBody>
      </p:sp>
      <p:sp>
        <p:nvSpPr>
          <p:cNvPr id="4" name="Slide Number Placeholder 3"/>
          <p:cNvSpPr>
            <a:spLocks noGrp="1"/>
          </p:cNvSpPr>
          <p:nvPr>
            <p:ph type="sldNum" sz="quarter" idx="5"/>
          </p:nvPr>
        </p:nvSpPr>
        <p:spPr/>
        <p:txBody>
          <a:bodyPr/>
          <a:lstStyle/>
          <a:p>
            <a:fld id="{7BCC99BC-754E-4E20-A142-86D7E9D5AC60}" type="slidenum">
              <a:rPr lang="en-GB" smtClean="0"/>
              <a:t>9</a:t>
            </a:fld>
            <a:endParaRPr lang="en-GB"/>
          </a:p>
        </p:txBody>
      </p:sp>
    </p:spTree>
    <p:extLst>
      <p:ext uri="{BB962C8B-B14F-4D97-AF65-F5344CB8AC3E}">
        <p14:creationId xmlns:p14="http://schemas.microsoft.com/office/powerpoint/2010/main" val="1075477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Absences of all kinds (including authorised) have increased post-COVID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slide focusses on the children worst effected, persistently or severely absent children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Trends are similar between Kent and England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overall percentage of persistent absentees in Kent increased in 2021/22 by 10.9% from 2020/21 from 13.2% to 24.1%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overall percentage of severe absentees in Kent increased in 2021/22 by 0.6% from 2020/21 from 1.2% to 1.8%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ethnic groups with the highest proportion of persistent and severe absentees are Irish Travellers (Persistent: 76%, Severe: 9.9%) and Gypsy Roma (Persistent: 72.1%, Severe: 6.4%).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Those with the lowest proportions are Chinese (Persistent: 5.2%, Severe: 0.1%) and the total of all Black ethnic groups (Persistent: 9.3%, Severe: 0.7%).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Children eligible for FSM are more than twice as likely to be persistently absent than those not eligible for FSM (43.4% compared to 18.2%) and more than four times as likely to be severely absent (3.7% compared to 0.9%)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Note: This data shouldn’t be effected by strike action, as guidance from the Department for Education states that students shouldn’t have a ‘Y’ (enforced closure) marking on their attendance, which is not classed as an absence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https://explore-education-statistics.service.gov.uk/data-tables/permalink/5be187b3-5841-429e-5f68-08db44b1b303</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https://explore-education-statistics.service.gov.uk/data-tables/fast-track/9b8318dd-bb02-4220-8249-08db1fecc641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https://explore-education-statistics.service.gov.uk/data-tables/permalink/2f088f8d-3266-4440-5f6b-08db44b1b303</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https://explore-education-statistics.service.gov.uk/data-tables/permalink/ed018804-c700-4d35-7616-08db43d84656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10</a:t>
            </a:fld>
            <a:endParaRPr lang="en-GB"/>
          </a:p>
        </p:txBody>
      </p:sp>
    </p:spTree>
    <p:extLst>
      <p:ext uri="{BB962C8B-B14F-4D97-AF65-F5344CB8AC3E}">
        <p14:creationId xmlns:p14="http://schemas.microsoft.com/office/powerpoint/2010/main" val="1687013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Children living in low-income families has increased by ~5% in </a:t>
            </a:r>
            <a:r>
              <a:rPr lang="en-GB" sz="1200" b="1" dirty="0"/>
              <a:t>Kent</a:t>
            </a:r>
            <a:r>
              <a:rPr lang="en-GB" sz="1200" dirty="0"/>
              <a:t> since 2015</a:t>
            </a:r>
            <a:endParaRPr lang="en-GB" sz="1200" i="1"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2"/>
                </a:solidFill>
              </a:rPr>
              <a:t>26.7% of Children in Coldharbour live in low income families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2"/>
                </a:solidFill>
              </a:rPr>
              <a:t>10.2% of children in </a:t>
            </a:r>
            <a:r>
              <a:rPr lang="en-GB" sz="1200" b="0" dirty="0" err="1">
                <a:solidFill>
                  <a:schemeClr val="tx2"/>
                </a:solidFill>
              </a:rPr>
              <a:t>Meopham</a:t>
            </a:r>
            <a:r>
              <a:rPr lang="en-GB" sz="1200" b="0" dirty="0">
                <a:solidFill>
                  <a:schemeClr val="tx2"/>
                </a:solidFill>
              </a:rPr>
              <a:t> North live in low income families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0"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a:solidFill>
                  <a:schemeClr val="tx2"/>
                </a:solidFill>
              </a:rPr>
              <a:t>Source: </a:t>
            </a:r>
            <a:r>
              <a:rPr lang="en-GB" sz="1200" i="0" dirty="0">
                <a:solidFill>
                  <a:schemeClr val="tx2"/>
                </a:solidFill>
              </a:rPr>
              <a:t>Children in Low Income Families: local area statistics, United Kingdom, financial years ending (FYE) 2015 to 2022 (DWP)</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dirty="0">
                <a:solidFill>
                  <a:schemeClr val="tx2"/>
                </a:solidFill>
              </a:rPr>
              <a:t>https://www.gov.uk/government/statistics/children-in-low-income-families-local-area-statistics-2014-to-2022 </a:t>
            </a:r>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11</a:t>
            </a:fld>
            <a:endParaRPr lang="en-GB"/>
          </a:p>
        </p:txBody>
      </p:sp>
    </p:spTree>
    <p:extLst>
      <p:ext uri="{BB962C8B-B14F-4D97-AF65-F5344CB8AC3E}">
        <p14:creationId xmlns:p14="http://schemas.microsoft.com/office/powerpoint/2010/main" val="25000221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Kent County Council Logo, kent.gov.uk">
            <a:extLst>
              <a:ext uri="{FF2B5EF4-FFF2-40B4-BE49-F238E27FC236}">
                <a16:creationId xmlns:a16="http://schemas.microsoft.com/office/drawing/2014/main" id="{88800E02-1059-6F95-444F-EA9C11A911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72464" y="5821363"/>
            <a:ext cx="1199869"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6">
            <a:extLst>
              <a:ext uri="{FF2B5EF4-FFF2-40B4-BE49-F238E27FC236}">
                <a16:creationId xmlns:a16="http://schemas.microsoft.com/office/drawing/2014/main" id="{AE37357A-9FDF-7E9A-9230-0C663E369090}"/>
              </a:ext>
              <a:ext uri="{C183D7F6-B498-43B3-948B-1728B52AA6E4}">
                <adec:decorative xmlns:adec="http://schemas.microsoft.com/office/drawing/2017/decorative" val="1"/>
              </a:ext>
            </a:extLst>
          </p:cNvPr>
          <p:cNvCxnSpPr>
            <a:cxnSpLocks noChangeShapeType="1"/>
          </p:cNvCxnSpPr>
          <p:nvPr/>
        </p:nvCxnSpPr>
        <p:spPr bwMode="auto">
          <a:xfrm>
            <a:off x="719667" y="5661025"/>
            <a:ext cx="1070398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ctrTitle"/>
          </p:nvPr>
        </p:nvSpPr>
        <p:spPr>
          <a:xfrm>
            <a:off x="914400" y="2130426"/>
            <a:ext cx="10363200" cy="1470025"/>
          </a:xfrm>
        </p:spPr>
        <p:txBody>
          <a:bodyPr>
            <a:normAutofit/>
          </a:bodyPr>
          <a:lstStyle>
            <a:lvl1pPr>
              <a:defRPr sz="3600" b="1">
                <a:solidFill>
                  <a:srgbClr val="4283C4"/>
                </a:solidFill>
                <a:latin typeface="Arial" pitchFamily="34" charset="0"/>
                <a:cs typeface="Arial" pitchFamily="34" charset="0"/>
              </a:defRPr>
            </a:lvl1pPr>
          </a:lstStyle>
          <a:p>
            <a:r>
              <a:rPr lang="en-US"/>
              <a:t>Click to edit Master title style</a:t>
            </a:r>
            <a:endParaRPr lang="en-GB" dirty="0"/>
          </a:p>
        </p:txBody>
      </p:sp>
      <p:sp>
        <p:nvSpPr>
          <p:cNvPr id="3" name="Subtitle 2"/>
          <p:cNvSpPr>
            <a:spLocks noGrp="1"/>
          </p:cNvSpPr>
          <p:nvPr>
            <p:ph type="subTitle" idx="1"/>
          </p:nvPr>
        </p:nvSpPr>
        <p:spPr>
          <a:xfrm>
            <a:off x="1828800" y="3886200"/>
            <a:ext cx="8534400" cy="982960"/>
          </a:xfrm>
        </p:spPr>
        <p:txBody>
          <a:bodyPr>
            <a:normAutofit/>
          </a:bodyPr>
          <a:lstStyle>
            <a:lvl1pPr marL="0" indent="0" algn="ctr">
              <a:buNone/>
              <a:defRPr sz="22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6" name="Date Placeholder 1">
            <a:extLst>
              <a:ext uri="{FF2B5EF4-FFF2-40B4-BE49-F238E27FC236}">
                <a16:creationId xmlns:a16="http://schemas.microsoft.com/office/drawing/2014/main" id="{6D550447-9422-4CD8-02CA-7B2F0F078651}"/>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B498C74D-2025-40CC-B2C4-E55B792FEA2B}" type="datetimeFigureOut">
              <a:rPr lang="en-GB"/>
              <a:pPr>
                <a:defRPr/>
              </a:pPr>
              <a:t>30/01/2024</a:t>
            </a:fld>
            <a:endParaRPr lang="en-GB" dirty="0"/>
          </a:p>
        </p:txBody>
      </p:sp>
      <p:sp>
        <p:nvSpPr>
          <p:cNvPr id="7" name="Footer Placeholder 2">
            <a:extLst>
              <a:ext uri="{FF2B5EF4-FFF2-40B4-BE49-F238E27FC236}">
                <a16:creationId xmlns:a16="http://schemas.microsoft.com/office/drawing/2014/main" id="{1C0A0944-CC4B-E567-AD29-08B48826B166}"/>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8" name="Slide Number Placeholder 3">
            <a:extLst>
              <a:ext uri="{FF2B5EF4-FFF2-40B4-BE49-F238E27FC236}">
                <a16:creationId xmlns:a16="http://schemas.microsoft.com/office/drawing/2014/main" id="{F5F12C0E-9560-DF0F-3CB8-F548D44CFBA8}"/>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0C936A33-FE82-4471-BBC3-42C60E532790}" type="slidenum">
              <a:rPr lang="en-GB" altLang="en-US"/>
              <a:pPr/>
              <a:t>‹#›</a:t>
            </a:fld>
            <a:endParaRPr lang="en-GB" altLang="en-US"/>
          </a:p>
        </p:txBody>
      </p:sp>
    </p:spTree>
    <p:extLst>
      <p:ext uri="{BB962C8B-B14F-4D97-AF65-F5344CB8AC3E}">
        <p14:creationId xmlns:p14="http://schemas.microsoft.com/office/powerpoint/2010/main" val="4201174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594B88-DC24-BE18-4BF5-802C8E094028}"/>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689C2397-DFE6-4F89-859A-4F4F2D47AC23}" type="datetimeFigureOut">
              <a:rPr lang="en-GB"/>
              <a:pPr>
                <a:defRPr/>
              </a:pPr>
              <a:t>30/01/2024</a:t>
            </a:fld>
            <a:endParaRPr lang="en-GB"/>
          </a:p>
        </p:txBody>
      </p:sp>
      <p:sp>
        <p:nvSpPr>
          <p:cNvPr id="5" name="Footer Placeholder 4">
            <a:extLst>
              <a:ext uri="{FF2B5EF4-FFF2-40B4-BE49-F238E27FC236}">
                <a16:creationId xmlns:a16="http://schemas.microsoft.com/office/drawing/2014/main" id="{EDE3BFC6-0564-A4BD-9C6A-0AAC869B4BCD}"/>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6" name="Slide Number Placeholder 5">
            <a:extLst>
              <a:ext uri="{FF2B5EF4-FFF2-40B4-BE49-F238E27FC236}">
                <a16:creationId xmlns:a16="http://schemas.microsoft.com/office/drawing/2014/main" id="{ACF65360-C1DD-E0C4-CCDD-CA639134F24B}"/>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4DC3C4EB-B20D-4383-8F81-6E5559925A00}" type="slidenum">
              <a:rPr lang="en-GB" altLang="en-US"/>
              <a:pPr/>
              <a:t>‹#›</a:t>
            </a:fld>
            <a:endParaRPr lang="en-GB" altLang="en-US"/>
          </a:p>
        </p:txBody>
      </p:sp>
    </p:spTree>
    <p:extLst>
      <p:ext uri="{BB962C8B-B14F-4D97-AF65-F5344CB8AC3E}">
        <p14:creationId xmlns:p14="http://schemas.microsoft.com/office/powerpoint/2010/main" val="1689526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latin typeface="Arial" pitchFamily="34" charset="0"/>
                <a:cs typeface="Arial" pitchFamily="34" charset="0"/>
              </a:defRPr>
            </a:lvl1pPr>
          </a:lstStyle>
          <a:p>
            <a:r>
              <a:rPr lang="en-US"/>
              <a:t>Click to edit Master title style</a:t>
            </a:r>
            <a:endParaRPr lang="en-GB" dirty="0"/>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466F42B-3877-2D70-1178-0CD69742FC31}"/>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8F07961C-7A43-4CBB-8470-B3AAB5FEEF18}" type="datetimeFigureOut">
              <a:rPr lang="en-GB"/>
              <a:pPr>
                <a:defRPr/>
              </a:pPr>
              <a:t>30/01/2024</a:t>
            </a:fld>
            <a:endParaRPr lang="en-GB"/>
          </a:p>
        </p:txBody>
      </p:sp>
      <p:sp>
        <p:nvSpPr>
          <p:cNvPr id="5" name="Footer Placeholder 4">
            <a:extLst>
              <a:ext uri="{FF2B5EF4-FFF2-40B4-BE49-F238E27FC236}">
                <a16:creationId xmlns:a16="http://schemas.microsoft.com/office/drawing/2014/main" id="{AA5B9FC8-77A6-7DE1-F3F8-31CB9A14FA9C}"/>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6" name="Slide Number Placeholder 5">
            <a:extLst>
              <a:ext uri="{FF2B5EF4-FFF2-40B4-BE49-F238E27FC236}">
                <a16:creationId xmlns:a16="http://schemas.microsoft.com/office/drawing/2014/main" id="{3591B3B7-0006-C63D-A74D-AB8B8B8D9488}"/>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7EFC1BD2-1401-4133-BA14-E655DC7A9F84}" type="slidenum">
              <a:rPr lang="en-GB" altLang="en-US"/>
              <a:pPr/>
              <a:t>‹#›</a:t>
            </a:fld>
            <a:endParaRPr lang="en-GB" altLang="en-US"/>
          </a:p>
        </p:txBody>
      </p:sp>
    </p:spTree>
    <p:extLst>
      <p:ext uri="{BB962C8B-B14F-4D97-AF65-F5344CB8AC3E}">
        <p14:creationId xmlns:p14="http://schemas.microsoft.com/office/powerpoint/2010/main" val="1093468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Kent County Council Logo, kent.gov.uk">
            <a:extLst>
              <a:ext uri="{FF2B5EF4-FFF2-40B4-BE49-F238E27FC236}">
                <a16:creationId xmlns:a16="http://schemas.microsoft.com/office/drawing/2014/main" id="{ECEC6907-E17F-44A1-18B4-3725471952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80576" y="6237288"/>
            <a:ext cx="86485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6">
            <a:extLst>
              <a:ext uri="{FF2B5EF4-FFF2-40B4-BE49-F238E27FC236}">
                <a16:creationId xmlns:a16="http://schemas.microsoft.com/office/drawing/2014/main" id="{A4B19FED-39D8-F2CB-CB02-799FFED05317}"/>
              </a:ext>
              <a:ext uri="{C183D7F6-B498-43B3-948B-1728B52AA6E4}">
                <adec:decorative xmlns:adec="http://schemas.microsoft.com/office/drawing/2017/decorative" val="1"/>
              </a:ext>
            </a:extLst>
          </p:cNvPr>
          <p:cNvCxnSpPr>
            <a:cxnSpLocks noChangeShapeType="1"/>
          </p:cNvCxnSpPr>
          <p:nvPr/>
        </p:nvCxnSpPr>
        <p:spPr bwMode="auto">
          <a:xfrm>
            <a:off x="143934" y="6199188"/>
            <a:ext cx="1195281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p:txBody>
          <a:bodyPr>
            <a:normAutofit/>
          </a:bodyPr>
          <a:lstStyle>
            <a:lvl1pPr>
              <a:defRPr sz="3600">
                <a:solidFill>
                  <a:srgbClr val="4283C4"/>
                </a:solidFill>
                <a:latin typeface="Arial" pitchFamily="34" charset="0"/>
                <a:cs typeface="Arial" pitchFamily="34" charset="0"/>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Date Placeholder 1">
            <a:extLst>
              <a:ext uri="{FF2B5EF4-FFF2-40B4-BE49-F238E27FC236}">
                <a16:creationId xmlns:a16="http://schemas.microsoft.com/office/drawing/2014/main" id="{73CB507B-5BA9-A34A-A91A-BDF5C6A9ED80}"/>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10D9E3E5-3A04-4E20-95E6-5D1E909370CF}" type="datetimeFigureOut">
              <a:rPr lang="en-GB"/>
              <a:pPr>
                <a:defRPr/>
              </a:pPr>
              <a:t>30/01/2024</a:t>
            </a:fld>
            <a:endParaRPr lang="en-GB" dirty="0"/>
          </a:p>
        </p:txBody>
      </p:sp>
      <p:sp>
        <p:nvSpPr>
          <p:cNvPr id="7" name="Footer Placeholder 2">
            <a:extLst>
              <a:ext uri="{FF2B5EF4-FFF2-40B4-BE49-F238E27FC236}">
                <a16:creationId xmlns:a16="http://schemas.microsoft.com/office/drawing/2014/main" id="{3E048A20-35ED-7EC1-4268-1006DEB7C412}"/>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8" name="Slide Number Placeholder 3">
            <a:extLst>
              <a:ext uri="{FF2B5EF4-FFF2-40B4-BE49-F238E27FC236}">
                <a16:creationId xmlns:a16="http://schemas.microsoft.com/office/drawing/2014/main" id="{7B70B4FE-3030-9144-607D-528675F44833}"/>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D7701873-218C-42BD-AE78-16045D771DE3}" type="slidenum">
              <a:rPr lang="en-GB" altLang="en-US"/>
              <a:pPr/>
              <a:t>‹#›</a:t>
            </a:fld>
            <a:endParaRPr lang="en-GB" altLang="en-US" dirty="0"/>
          </a:p>
        </p:txBody>
      </p:sp>
    </p:spTree>
    <p:extLst>
      <p:ext uri="{BB962C8B-B14F-4D97-AF65-F5344CB8AC3E}">
        <p14:creationId xmlns:p14="http://schemas.microsoft.com/office/powerpoint/2010/main" val="2143525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atin typeface="Arial" pitchFamily="34" charset="0"/>
                <a:cs typeface="Arial" pitchFamily="34" charset="0"/>
              </a:defRPr>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1">
            <a:extLst>
              <a:ext uri="{FF2B5EF4-FFF2-40B4-BE49-F238E27FC236}">
                <a16:creationId xmlns:a16="http://schemas.microsoft.com/office/drawing/2014/main" id="{1FC682E0-FCDC-7137-4638-487D2EA18E34}"/>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5816A144-FCEF-44E5-BF74-C5CE52F07084}" type="datetimeFigureOut">
              <a:rPr lang="en-GB"/>
              <a:pPr>
                <a:defRPr/>
              </a:pPr>
              <a:t>30/01/2024</a:t>
            </a:fld>
            <a:endParaRPr lang="en-GB"/>
          </a:p>
        </p:txBody>
      </p:sp>
      <p:sp>
        <p:nvSpPr>
          <p:cNvPr id="5" name="Footer Placeholder 2">
            <a:extLst>
              <a:ext uri="{FF2B5EF4-FFF2-40B4-BE49-F238E27FC236}">
                <a16:creationId xmlns:a16="http://schemas.microsoft.com/office/drawing/2014/main" id="{BB04D2EF-B56B-3760-20C3-FC38CFEBDEAC}"/>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6" name="Slide Number Placeholder 3">
            <a:extLst>
              <a:ext uri="{FF2B5EF4-FFF2-40B4-BE49-F238E27FC236}">
                <a16:creationId xmlns:a16="http://schemas.microsoft.com/office/drawing/2014/main" id="{C00A1176-659C-F643-0D65-6447502CE2B5}"/>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147CE465-1520-48DE-B51F-67E2DC721CA9}" type="slidenum">
              <a:rPr lang="en-GB" altLang="en-US"/>
              <a:pPr/>
              <a:t>‹#›</a:t>
            </a:fld>
            <a:endParaRPr lang="en-GB" altLang="en-US"/>
          </a:p>
        </p:txBody>
      </p:sp>
    </p:spTree>
    <p:extLst>
      <p:ext uri="{BB962C8B-B14F-4D97-AF65-F5344CB8AC3E}">
        <p14:creationId xmlns:p14="http://schemas.microsoft.com/office/powerpoint/2010/main" val="3716190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a:t>Click to edit Master title style</a:t>
            </a:r>
            <a:endParaRPr lang="en-GB" dirty="0"/>
          </a:p>
        </p:txBody>
      </p:sp>
      <p:sp>
        <p:nvSpPr>
          <p:cNvPr id="3" name="Content Placeholder 2"/>
          <p:cNvSpPr>
            <a:spLocks noGrp="1"/>
          </p:cNvSpPr>
          <p:nvPr>
            <p:ph sz="half" idx="1"/>
          </p:nvPr>
        </p:nvSpPr>
        <p:spPr>
          <a:xfrm>
            <a:off x="609600" y="1600201"/>
            <a:ext cx="5384800" cy="4525963"/>
          </a:xfrm>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7600" y="1600201"/>
            <a:ext cx="5384800" cy="4525963"/>
          </a:xfrm>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1">
            <a:extLst>
              <a:ext uri="{FF2B5EF4-FFF2-40B4-BE49-F238E27FC236}">
                <a16:creationId xmlns:a16="http://schemas.microsoft.com/office/drawing/2014/main" id="{D10E36CB-13BF-BD5A-9643-207B6FAF463E}"/>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BB6B6461-1FE0-4CAB-B925-83DF513442C4}" type="datetimeFigureOut">
              <a:rPr lang="en-GB"/>
              <a:pPr>
                <a:defRPr/>
              </a:pPr>
              <a:t>30/01/2024</a:t>
            </a:fld>
            <a:endParaRPr lang="en-GB"/>
          </a:p>
        </p:txBody>
      </p:sp>
      <p:sp>
        <p:nvSpPr>
          <p:cNvPr id="6" name="Footer Placeholder 2">
            <a:extLst>
              <a:ext uri="{FF2B5EF4-FFF2-40B4-BE49-F238E27FC236}">
                <a16:creationId xmlns:a16="http://schemas.microsoft.com/office/drawing/2014/main" id="{E1207AD6-AAE3-9EED-A658-8C9F662F7F9A}"/>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7" name="Slide Number Placeholder 3">
            <a:extLst>
              <a:ext uri="{FF2B5EF4-FFF2-40B4-BE49-F238E27FC236}">
                <a16:creationId xmlns:a16="http://schemas.microsoft.com/office/drawing/2014/main" id="{C4130EAB-B20A-5A49-F5FB-A6E6D1753FA8}"/>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554689B8-0C69-4663-A80A-512E403AC900}" type="slidenum">
              <a:rPr lang="en-GB" altLang="en-US"/>
              <a:pPr/>
              <a:t>‹#›</a:t>
            </a:fld>
            <a:endParaRPr lang="en-GB" altLang="en-US"/>
          </a:p>
        </p:txBody>
      </p:sp>
    </p:spTree>
    <p:extLst>
      <p:ext uri="{BB962C8B-B14F-4D97-AF65-F5344CB8AC3E}">
        <p14:creationId xmlns:p14="http://schemas.microsoft.com/office/powerpoint/2010/main" val="4053762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4283C4"/>
                </a:solidFill>
                <a:latin typeface="Arial" pitchFamily="34" charset="0"/>
                <a:cs typeface="Arial" pitchFamily="34" charset="0"/>
              </a:defRPr>
            </a:lvl1pPr>
          </a:lstStyle>
          <a:p>
            <a:r>
              <a:rPr lang="en-US"/>
              <a:t>Click to edit Master title style</a:t>
            </a:r>
            <a:endParaRPr lang="en-GB"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1">
            <a:extLst>
              <a:ext uri="{FF2B5EF4-FFF2-40B4-BE49-F238E27FC236}">
                <a16:creationId xmlns:a16="http://schemas.microsoft.com/office/drawing/2014/main" id="{F7FA793F-9B1E-B57D-806E-71CD8DB4217E}"/>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10ED0747-78B2-4513-904F-9DD50241462E}" type="datetimeFigureOut">
              <a:rPr lang="en-GB"/>
              <a:pPr>
                <a:defRPr/>
              </a:pPr>
              <a:t>30/01/2024</a:t>
            </a:fld>
            <a:endParaRPr lang="en-GB"/>
          </a:p>
        </p:txBody>
      </p:sp>
      <p:sp>
        <p:nvSpPr>
          <p:cNvPr id="8" name="Footer Placeholder 2">
            <a:extLst>
              <a:ext uri="{FF2B5EF4-FFF2-40B4-BE49-F238E27FC236}">
                <a16:creationId xmlns:a16="http://schemas.microsoft.com/office/drawing/2014/main" id="{B9470608-72C5-AA21-C3A4-5F585668DB5E}"/>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9" name="Slide Number Placeholder 3">
            <a:extLst>
              <a:ext uri="{FF2B5EF4-FFF2-40B4-BE49-F238E27FC236}">
                <a16:creationId xmlns:a16="http://schemas.microsoft.com/office/drawing/2014/main" id="{AF6FD266-3CCB-44ED-5FCD-EBE84FA1EBF8}"/>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9A377429-58E5-4981-91A3-971B2A8607AC}" type="slidenum">
              <a:rPr lang="en-GB" altLang="en-US"/>
              <a:pPr/>
              <a:t>‹#›</a:t>
            </a:fld>
            <a:endParaRPr lang="en-GB" altLang="en-US"/>
          </a:p>
        </p:txBody>
      </p:sp>
    </p:spTree>
    <p:extLst>
      <p:ext uri="{BB962C8B-B14F-4D97-AF65-F5344CB8AC3E}">
        <p14:creationId xmlns:p14="http://schemas.microsoft.com/office/powerpoint/2010/main" val="986052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4283C4"/>
                </a:solidFill>
                <a:latin typeface="Arial" pitchFamily="34" charset="0"/>
                <a:cs typeface="Arial" pitchFamily="34" charset="0"/>
              </a:defRPr>
            </a:lvl1pPr>
          </a:lstStyle>
          <a:p>
            <a:r>
              <a:rPr lang="en-US"/>
              <a:t>Click to edit Master title style</a:t>
            </a:r>
            <a:endParaRPr lang="en-GB" dirty="0"/>
          </a:p>
        </p:txBody>
      </p:sp>
      <p:sp>
        <p:nvSpPr>
          <p:cNvPr id="3" name="Date Placeholder 1">
            <a:extLst>
              <a:ext uri="{FF2B5EF4-FFF2-40B4-BE49-F238E27FC236}">
                <a16:creationId xmlns:a16="http://schemas.microsoft.com/office/drawing/2014/main" id="{70443E96-3F42-A98F-5E20-AE452CC01A8A}"/>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030AF6CD-CFF3-41AD-A803-AFBB0124F717}" type="datetimeFigureOut">
              <a:rPr lang="en-GB"/>
              <a:pPr>
                <a:defRPr/>
              </a:pPr>
              <a:t>30/01/2024</a:t>
            </a:fld>
            <a:endParaRPr lang="en-GB"/>
          </a:p>
        </p:txBody>
      </p:sp>
      <p:sp>
        <p:nvSpPr>
          <p:cNvPr id="4" name="Footer Placeholder 2">
            <a:extLst>
              <a:ext uri="{FF2B5EF4-FFF2-40B4-BE49-F238E27FC236}">
                <a16:creationId xmlns:a16="http://schemas.microsoft.com/office/drawing/2014/main" id="{4B0993DC-CCB6-54A4-88D9-759034D9733D}"/>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5" name="Slide Number Placeholder 3">
            <a:extLst>
              <a:ext uri="{FF2B5EF4-FFF2-40B4-BE49-F238E27FC236}">
                <a16:creationId xmlns:a16="http://schemas.microsoft.com/office/drawing/2014/main" id="{1553754A-BBED-6D54-44B3-AFA57BBF8C16}"/>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7CC7523C-BE81-4233-A4BC-6538ADB6900B}" type="slidenum">
              <a:rPr lang="en-GB" altLang="en-US"/>
              <a:pPr/>
              <a:t>‹#›</a:t>
            </a:fld>
            <a:endParaRPr lang="en-GB" altLang="en-US"/>
          </a:p>
        </p:txBody>
      </p:sp>
    </p:spTree>
    <p:extLst>
      <p:ext uri="{BB962C8B-B14F-4D97-AF65-F5344CB8AC3E}">
        <p14:creationId xmlns:p14="http://schemas.microsoft.com/office/powerpoint/2010/main" val="1318601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96AFB6-DF4D-B03C-9CDE-51534DE0CB86}"/>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3DCC721B-4A0C-4D16-AB48-AD57D245B235}" type="datetimeFigureOut">
              <a:rPr lang="en-GB"/>
              <a:pPr>
                <a:defRPr/>
              </a:pPr>
              <a:t>30/01/2024</a:t>
            </a:fld>
            <a:endParaRPr lang="en-GB"/>
          </a:p>
        </p:txBody>
      </p:sp>
      <p:sp>
        <p:nvSpPr>
          <p:cNvPr id="3" name="Footer Placeholder 2">
            <a:extLst>
              <a:ext uri="{FF2B5EF4-FFF2-40B4-BE49-F238E27FC236}">
                <a16:creationId xmlns:a16="http://schemas.microsoft.com/office/drawing/2014/main" id="{09553BA5-6075-0B08-53F7-BBD5EEBB9036}"/>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4" name="Slide Number Placeholder 3">
            <a:extLst>
              <a:ext uri="{FF2B5EF4-FFF2-40B4-BE49-F238E27FC236}">
                <a16:creationId xmlns:a16="http://schemas.microsoft.com/office/drawing/2014/main" id="{434498C9-9BC2-7BB9-DC8B-5E1FF5820174}"/>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7024A4D3-0173-4A95-812D-7CAD72B183EC}" type="slidenum">
              <a:rPr lang="en-GB" altLang="en-US"/>
              <a:pPr/>
              <a:t>‹#›</a:t>
            </a:fld>
            <a:endParaRPr lang="en-GB" altLang="en-US"/>
          </a:p>
        </p:txBody>
      </p:sp>
    </p:spTree>
    <p:extLst>
      <p:ext uri="{BB962C8B-B14F-4D97-AF65-F5344CB8AC3E}">
        <p14:creationId xmlns:p14="http://schemas.microsoft.com/office/powerpoint/2010/main" val="93954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atin typeface="Arial" pitchFamily="34" charset="0"/>
                <a:cs typeface="Arial"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4766733" y="273051"/>
            <a:ext cx="6815667" cy="5853113"/>
          </a:xfrm>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7B9C66A9-58F6-71AE-081E-E719D675CFDE}"/>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6A413D7F-4111-415A-B63D-98C52590BBD3}" type="datetimeFigureOut">
              <a:rPr lang="en-GB"/>
              <a:pPr>
                <a:defRPr/>
              </a:pPr>
              <a:t>30/01/2024</a:t>
            </a:fld>
            <a:endParaRPr lang="en-GB"/>
          </a:p>
        </p:txBody>
      </p:sp>
      <p:sp>
        <p:nvSpPr>
          <p:cNvPr id="6" name="Footer Placeholder 5">
            <a:extLst>
              <a:ext uri="{FF2B5EF4-FFF2-40B4-BE49-F238E27FC236}">
                <a16:creationId xmlns:a16="http://schemas.microsoft.com/office/drawing/2014/main" id="{22362FF6-FD75-F7B2-E731-DF98F6BF13E9}"/>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7" name="Slide Number Placeholder 6">
            <a:extLst>
              <a:ext uri="{FF2B5EF4-FFF2-40B4-BE49-F238E27FC236}">
                <a16:creationId xmlns:a16="http://schemas.microsoft.com/office/drawing/2014/main" id="{3AC508B6-9F8D-6334-335A-FDBF261D5FD7}"/>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93110963-C46D-4074-840C-ACCBEC4A2CB6}" type="slidenum">
              <a:rPr lang="en-GB" altLang="en-US"/>
              <a:pPr/>
              <a:t>‹#›</a:t>
            </a:fld>
            <a:endParaRPr lang="en-GB" altLang="en-US"/>
          </a:p>
        </p:txBody>
      </p:sp>
    </p:spTree>
    <p:extLst>
      <p:ext uri="{BB962C8B-B14F-4D97-AF65-F5344CB8AC3E}">
        <p14:creationId xmlns:p14="http://schemas.microsoft.com/office/powerpoint/2010/main" val="1223984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atin typeface="Arial" pitchFamily="34" charset="0"/>
                <a:cs typeface="Arial" pitchFamily="34" charset="0"/>
              </a:defRPr>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4FABE26D-C838-46CE-30AE-7306072B7F4D}"/>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FA576426-7F03-48CF-B225-B4EEDF02E0C8}" type="datetimeFigureOut">
              <a:rPr lang="en-GB"/>
              <a:pPr>
                <a:defRPr/>
              </a:pPr>
              <a:t>30/01/2024</a:t>
            </a:fld>
            <a:endParaRPr lang="en-GB"/>
          </a:p>
        </p:txBody>
      </p:sp>
      <p:sp>
        <p:nvSpPr>
          <p:cNvPr id="6" name="Footer Placeholder 5">
            <a:extLst>
              <a:ext uri="{FF2B5EF4-FFF2-40B4-BE49-F238E27FC236}">
                <a16:creationId xmlns:a16="http://schemas.microsoft.com/office/drawing/2014/main" id="{DFDF4577-CA1C-112B-DC79-22C9479A7AEA}"/>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7" name="Slide Number Placeholder 6">
            <a:extLst>
              <a:ext uri="{FF2B5EF4-FFF2-40B4-BE49-F238E27FC236}">
                <a16:creationId xmlns:a16="http://schemas.microsoft.com/office/drawing/2014/main" id="{17792E72-0391-60B3-CDC7-9D0D3D750ED2}"/>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90F3A8DF-6B3C-4F0E-99A9-859345CAFEC4}" type="slidenum">
              <a:rPr lang="en-GB" altLang="en-US"/>
              <a:pPr/>
              <a:t>‹#›</a:t>
            </a:fld>
            <a:endParaRPr lang="en-GB" altLang="en-US"/>
          </a:p>
        </p:txBody>
      </p:sp>
    </p:spTree>
    <p:extLst>
      <p:ext uri="{BB962C8B-B14F-4D97-AF65-F5344CB8AC3E}">
        <p14:creationId xmlns:p14="http://schemas.microsoft.com/office/powerpoint/2010/main" val="2148392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78E6056-1F4E-676F-E19F-10546CCCF916}"/>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833A39A1-CBE5-6BD2-B7D9-262B73237676}"/>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BD11380A-59AE-B878-9E01-96F4410931CE}"/>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F01C84B1-91BA-40E6-8402-F79CE5FB3E2C}" type="datetimeFigureOut">
              <a:rPr lang="en-GB"/>
              <a:pPr>
                <a:defRPr/>
              </a:pPr>
              <a:t>30/01/2024</a:t>
            </a:fld>
            <a:endParaRPr lang="en-GB"/>
          </a:p>
        </p:txBody>
      </p:sp>
      <p:sp>
        <p:nvSpPr>
          <p:cNvPr id="5" name="Footer Placeholder 4">
            <a:extLst>
              <a:ext uri="{FF2B5EF4-FFF2-40B4-BE49-F238E27FC236}">
                <a16:creationId xmlns:a16="http://schemas.microsoft.com/office/drawing/2014/main" id="{7361DA15-0E93-70C1-AE4A-49B070F1EDCE}"/>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D98587AC-80EA-E7AB-5717-A656DECB44B6}"/>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59738298-77FC-4383-B876-C5D40697178F}"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ctr" rtl="0" eaLnBrk="1" fontAlgn="base" hangingPunct="1">
        <a:spcBef>
          <a:spcPct val="0"/>
        </a:spcBef>
        <a:spcAft>
          <a:spcPct val="0"/>
        </a:spcAft>
        <a:defRPr sz="3600" b="1" kern="1200">
          <a:solidFill>
            <a:srgbClr val="4283C4"/>
          </a:solidFill>
          <a:latin typeface="Arial" pitchFamily="34" charset="0"/>
          <a:ea typeface="+mj-ea"/>
          <a:cs typeface="Arial" pitchFamily="34" charset="0"/>
        </a:defRPr>
      </a:lvl1pPr>
      <a:lvl2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27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panose="020B0604020202020204" pitchFamily="34" charset="0"/>
        <a:buChar char="–"/>
        <a:defRPr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panose="020B0604020202020204" pitchFamily="34"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9.sv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957CAE71-365D-16E9-8486-7A5CF55FAB79}"/>
              </a:ext>
            </a:extLst>
          </p:cNvPr>
          <p:cNvSpPr>
            <a:spLocks noGrp="1"/>
          </p:cNvSpPr>
          <p:nvPr>
            <p:ph type="ctrTitle"/>
          </p:nvPr>
        </p:nvSpPr>
        <p:spPr/>
        <p:txBody>
          <a:bodyPr/>
          <a:lstStyle/>
          <a:p>
            <a:pPr eaLnBrk="1" hangingPunct="1"/>
            <a:r>
              <a:rPr lang="en-GB" altLang="en-US" dirty="0"/>
              <a:t>Gravesham district workshop May 19</a:t>
            </a:r>
            <a:r>
              <a:rPr lang="en-GB" altLang="en-US" baseline="30000" dirty="0"/>
              <a:t>th</a:t>
            </a:r>
            <a:r>
              <a:rPr lang="en-GB" altLang="en-US" dirty="0"/>
              <a:t> 2023</a:t>
            </a:r>
          </a:p>
        </p:txBody>
      </p:sp>
      <p:sp>
        <p:nvSpPr>
          <p:cNvPr id="3" name="Subtitle 2">
            <a:extLst>
              <a:ext uri="{FF2B5EF4-FFF2-40B4-BE49-F238E27FC236}">
                <a16:creationId xmlns:a16="http://schemas.microsoft.com/office/drawing/2014/main" id="{8E16B7E4-E793-0E3D-DEFE-2E2D0881DA16}"/>
              </a:ext>
            </a:extLst>
          </p:cNvPr>
          <p:cNvSpPr>
            <a:spLocks noGrp="1"/>
          </p:cNvSpPr>
          <p:nvPr>
            <p:ph type="subTitle" idx="1"/>
          </p:nvPr>
        </p:nvSpPr>
        <p:spPr>
          <a:xfrm>
            <a:off x="2895600" y="3886201"/>
            <a:ext cx="6400800" cy="982663"/>
          </a:xfrm>
        </p:spPr>
        <p:txBody>
          <a:bodyPr rtlCol="0"/>
          <a:lstStyle/>
          <a:p>
            <a:pPr eaLnBrk="1" fontAlgn="auto" hangingPunct="1">
              <a:spcAft>
                <a:spcPts val="0"/>
              </a:spcAft>
              <a:defRPr/>
            </a:pPr>
            <a:r>
              <a:rPr lang="en-GB" dirty="0"/>
              <a:t>Overview of and impacts on health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BBCE7-88F7-76F8-134E-8998DB4F248D}"/>
              </a:ext>
            </a:extLst>
          </p:cNvPr>
          <p:cNvSpPr>
            <a:spLocks noGrp="1"/>
          </p:cNvSpPr>
          <p:nvPr>
            <p:ph type="title"/>
          </p:nvPr>
        </p:nvSpPr>
        <p:spPr/>
        <p:txBody>
          <a:bodyPr/>
          <a:lstStyle/>
          <a:p>
            <a:r>
              <a:rPr lang="en-GB" dirty="0"/>
              <a:t>Pupil Absence</a:t>
            </a:r>
          </a:p>
        </p:txBody>
      </p:sp>
      <p:sp>
        <p:nvSpPr>
          <p:cNvPr id="13" name="Rectangle 12">
            <a:extLst>
              <a:ext uri="{FF2B5EF4-FFF2-40B4-BE49-F238E27FC236}">
                <a16:creationId xmlns:a16="http://schemas.microsoft.com/office/drawing/2014/main" id="{FDF116B6-4815-71B0-EEB1-563613C3F639}"/>
              </a:ext>
              <a:ext uri="{C183D7F6-B498-43B3-948B-1728B52AA6E4}">
                <adec:decorative xmlns:adec="http://schemas.microsoft.com/office/drawing/2017/decorative" val="1"/>
              </a:ext>
            </a:extLst>
          </p:cNvPr>
          <p:cNvSpPr/>
          <p:nvPr/>
        </p:nvSpPr>
        <p:spPr>
          <a:xfrm>
            <a:off x="6095998" y="3912361"/>
            <a:ext cx="5730425" cy="2164133"/>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800" dirty="0" err="1">
              <a:cs typeface="Arial" panose="020B0604020202020204" pitchFamily="34" charset="0"/>
            </a:endParaRPr>
          </a:p>
        </p:txBody>
      </p:sp>
      <p:sp>
        <p:nvSpPr>
          <p:cNvPr id="12" name="Rectangle 11">
            <a:extLst>
              <a:ext uri="{FF2B5EF4-FFF2-40B4-BE49-F238E27FC236}">
                <a16:creationId xmlns:a16="http://schemas.microsoft.com/office/drawing/2014/main" id="{C4691F55-409C-5071-E329-810A8ED44AD9}"/>
              </a:ext>
              <a:ext uri="{C183D7F6-B498-43B3-948B-1728B52AA6E4}">
                <adec:decorative xmlns:adec="http://schemas.microsoft.com/office/drawing/2017/decorative" val="1"/>
              </a:ext>
            </a:extLst>
          </p:cNvPr>
          <p:cNvSpPr/>
          <p:nvPr/>
        </p:nvSpPr>
        <p:spPr>
          <a:xfrm>
            <a:off x="6095999" y="1580608"/>
            <a:ext cx="5730425" cy="2164133"/>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800" dirty="0" err="1">
              <a:cs typeface="Arial" panose="020B0604020202020204" pitchFamily="34" charset="0"/>
            </a:endParaRPr>
          </a:p>
        </p:txBody>
      </p:sp>
      <p:sp>
        <p:nvSpPr>
          <p:cNvPr id="3" name="Content Placeholder 2">
            <a:extLst>
              <a:ext uri="{FF2B5EF4-FFF2-40B4-BE49-F238E27FC236}">
                <a16:creationId xmlns:a16="http://schemas.microsoft.com/office/drawing/2014/main" id="{89583B2F-8124-541F-4EDD-3F13EC2AB88D}"/>
              </a:ext>
            </a:extLst>
          </p:cNvPr>
          <p:cNvSpPr>
            <a:spLocks noGrp="1"/>
          </p:cNvSpPr>
          <p:nvPr>
            <p:ph idx="1"/>
          </p:nvPr>
        </p:nvSpPr>
        <p:spPr>
          <a:xfrm>
            <a:off x="519618" y="1580608"/>
            <a:ext cx="4849407" cy="4525963"/>
          </a:xfrm>
        </p:spPr>
        <p:txBody>
          <a:bodyPr/>
          <a:lstStyle/>
          <a:p>
            <a:pPr marL="0" indent="0" fontAlgn="auto">
              <a:spcBef>
                <a:spcPts val="0"/>
              </a:spcBef>
              <a:spcAft>
                <a:spcPts val="0"/>
              </a:spcAft>
              <a:buNone/>
              <a:defRPr/>
            </a:pPr>
            <a:r>
              <a:rPr lang="en-GB" sz="2400" b="1" dirty="0"/>
              <a:t>Kent </a:t>
            </a:r>
            <a:r>
              <a:rPr lang="en-GB" sz="2400" dirty="0"/>
              <a:t>(2021/22)</a:t>
            </a:r>
          </a:p>
          <a:p>
            <a:pPr marL="0" indent="0" fontAlgn="auto">
              <a:spcBef>
                <a:spcPts val="0"/>
              </a:spcBef>
              <a:spcAft>
                <a:spcPts val="0"/>
              </a:spcAft>
              <a:buNone/>
              <a:defRPr/>
            </a:pPr>
            <a:endParaRPr lang="en-GB" sz="2400" dirty="0"/>
          </a:p>
          <a:p>
            <a:pPr fontAlgn="auto">
              <a:spcBef>
                <a:spcPts val="0"/>
              </a:spcBef>
              <a:spcAft>
                <a:spcPts val="0"/>
              </a:spcAft>
              <a:defRPr/>
            </a:pPr>
            <a:r>
              <a:rPr lang="en-GB" sz="2000" b="1" dirty="0"/>
              <a:t>Persistent  Absentees </a:t>
            </a:r>
            <a:r>
              <a:rPr lang="en-GB" sz="2000" dirty="0"/>
              <a:t>(10% or more sessions missed)</a:t>
            </a:r>
            <a:r>
              <a:rPr lang="en-GB" sz="2000" b="1" dirty="0"/>
              <a:t> almost doubled </a:t>
            </a:r>
            <a:r>
              <a:rPr lang="en-GB" sz="2000" dirty="0"/>
              <a:t>from the previous year from 13.2% to 24.1%</a:t>
            </a:r>
          </a:p>
          <a:p>
            <a:pPr fontAlgn="auto">
              <a:spcBef>
                <a:spcPts val="0"/>
              </a:spcBef>
              <a:spcAft>
                <a:spcPts val="0"/>
              </a:spcAft>
              <a:defRPr/>
            </a:pPr>
            <a:endParaRPr lang="en-GB" sz="2000" dirty="0"/>
          </a:p>
          <a:p>
            <a:pPr fontAlgn="auto">
              <a:spcBef>
                <a:spcPts val="0"/>
              </a:spcBef>
              <a:spcAft>
                <a:spcPts val="0"/>
              </a:spcAft>
              <a:defRPr/>
            </a:pPr>
            <a:r>
              <a:rPr lang="en-GB" sz="2000" b="1" dirty="0"/>
              <a:t>Severe Absentees </a:t>
            </a:r>
            <a:r>
              <a:rPr lang="en-GB" sz="2000" dirty="0"/>
              <a:t>(50% or more sessions missed) </a:t>
            </a:r>
            <a:r>
              <a:rPr lang="en-GB" sz="2000" b="1" dirty="0"/>
              <a:t>increased by half </a:t>
            </a:r>
            <a:r>
              <a:rPr lang="en-GB" sz="2000" dirty="0"/>
              <a:t>from the previous year from 1.2% to 1.8%</a:t>
            </a:r>
          </a:p>
          <a:p>
            <a:endParaRPr lang="en-GB" dirty="0"/>
          </a:p>
        </p:txBody>
      </p:sp>
      <p:sp>
        <p:nvSpPr>
          <p:cNvPr id="11" name="TextBox 10">
            <a:extLst>
              <a:ext uri="{FF2B5EF4-FFF2-40B4-BE49-F238E27FC236}">
                <a16:creationId xmlns:a16="http://schemas.microsoft.com/office/drawing/2014/main" id="{9F2E3155-FC2E-667C-3DA1-7629653A3272}"/>
              </a:ext>
            </a:extLst>
          </p:cNvPr>
          <p:cNvSpPr txBox="1"/>
          <p:nvPr/>
        </p:nvSpPr>
        <p:spPr>
          <a:xfrm>
            <a:off x="6095998" y="1646757"/>
            <a:ext cx="5730426" cy="369332"/>
          </a:xfrm>
          <a:prstGeom prst="rect">
            <a:avLst/>
          </a:prstGeom>
          <a:noFill/>
        </p:spPr>
        <p:txBody>
          <a:bodyPr wrap="square" rtlCol="0">
            <a:spAutoFit/>
          </a:bodyPr>
          <a:lstStyle/>
          <a:p>
            <a:pPr algn="ctr"/>
            <a:r>
              <a:rPr lang="en-GB" b="1" dirty="0"/>
              <a:t>Persistent and Severe Absence by Ethnicity</a:t>
            </a:r>
            <a:endParaRPr lang="en-GB" dirty="0"/>
          </a:p>
        </p:txBody>
      </p:sp>
      <p:grpSp>
        <p:nvGrpSpPr>
          <p:cNvPr id="7" name="Group 6" descr="4 people gradually fading to show least absent as Chinese and All Black ethnic groups, and most absent as Irish traveller and Roma gypsy.">
            <a:extLst>
              <a:ext uri="{FF2B5EF4-FFF2-40B4-BE49-F238E27FC236}">
                <a16:creationId xmlns:a16="http://schemas.microsoft.com/office/drawing/2014/main" id="{E98041EE-448D-0D44-71A2-423BBFC6A66F}"/>
              </a:ext>
            </a:extLst>
          </p:cNvPr>
          <p:cNvGrpSpPr/>
          <p:nvPr/>
        </p:nvGrpSpPr>
        <p:grpSpPr>
          <a:xfrm>
            <a:off x="6429402" y="2145819"/>
            <a:ext cx="5097799" cy="1513258"/>
            <a:chOff x="6429402" y="2145819"/>
            <a:chExt cx="5097799" cy="1513258"/>
          </a:xfrm>
        </p:grpSpPr>
        <p:sp>
          <p:nvSpPr>
            <p:cNvPr id="4" name="TextBox 3">
              <a:extLst>
                <a:ext uri="{FF2B5EF4-FFF2-40B4-BE49-F238E27FC236}">
                  <a16:creationId xmlns:a16="http://schemas.microsoft.com/office/drawing/2014/main" id="{95046E02-7903-C37A-09DB-AEC42315AC9A}"/>
                </a:ext>
              </a:extLst>
            </p:cNvPr>
            <p:cNvSpPr txBox="1"/>
            <p:nvPr/>
          </p:nvSpPr>
          <p:spPr>
            <a:xfrm>
              <a:off x="9908430" y="2797303"/>
              <a:ext cx="1618771" cy="861774"/>
            </a:xfrm>
            <a:prstGeom prst="rect">
              <a:avLst/>
            </a:prstGeom>
            <a:noFill/>
          </p:spPr>
          <p:txBody>
            <a:bodyPr wrap="square" rtlCol="0">
              <a:spAutoFit/>
            </a:bodyPr>
            <a:lstStyle/>
            <a:p>
              <a:r>
                <a:rPr lang="en-GB" sz="1600" b="1" dirty="0"/>
                <a:t>Most Absent</a:t>
              </a:r>
            </a:p>
            <a:p>
              <a:r>
                <a:rPr lang="en-GB" sz="1600" dirty="0"/>
                <a:t>Irish Traveller</a:t>
              </a:r>
            </a:p>
            <a:p>
              <a:r>
                <a:rPr lang="en-GB" sz="1600" dirty="0"/>
                <a:t>Roma Gypsy</a:t>
              </a:r>
            </a:p>
          </p:txBody>
        </p:sp>
        <p:sp>
          <p:nvSpPr>
            <p:cNvPr id="5" name="TextBox 4">
              <a:extLst>
                <a:ext uri="{FF2B5EF4-FFF2-40B4-BE49-F238E27FC236}">
                  <a16:creationId xmlns:a16="http://schemas.microsoft.com/office/drawing/2014/main" id="{317E91DA-6A7B-6839-4EA0-37E33710F8A0}"/>
                </a:ext>
              </a:extLst>
            </p:cNvPr>
            <p:cNvSpPr txBox="1"/>
            <p:nvPr/>
          </p:nvSpPr>
          <p:spPr>
            <a:xfrm>
              <a:off x="6429402" y="2816255"/>
              <a:ext cx="2870816" cy="830997"/>
            </a:xfrm>
            <a:prstGeom prst="rect">
              <a:avLst/>
            </a:prstGeom>
            <a:noFill/>
          </p:spPr>
          <p:txBody>
            <a:bodyPr wrap="square" rtlCol="0">
              <a:spAutoFit/>
            </a:bodyPr>
            <a:lstStyle/>
            <a:p>
              <a:r>
                <a:rPr lang="en-GB" sz="1600" b="1" dirty="0"/>
                <a:t>Least Absent</a:t>
              </a:r>
            </a:p>
            <a:p>
              <a:r>
                <a:rPr lang="en-GB" sz="1600" dirty="0"/>
                <a:t>Chinese</a:t>
              </a:r>
            </a:p>
            <a:p>
              <a:r>
                <a:rPr lang="en-GB" sz="1600" dirty="0"/>
                <a:t>All Black ethnic groups</a:t>
              </a:r>
            </a:p>
          </p:txBody>
        </p:sp>
        <p:pic>
          <p:nvPicPr>
            <p:cNvPr id="6" name="Picture 5">
              <a:extLst>
                <a:ext uri="{FF2B5EF4-FFF2-40B4-BE49-F238E27FC236}">
                  <a16:creationId xmlns:a16="http://schemas.microsoft.com/office/drawing/2014/main" id="{4FFF03D8-4630-FEFE-E203-E1CDB6564BD2}"/>
                </a:ext>
              </a:extLst>
            </p:cNvPr>
            <p:cNvPicPr>
              <a:picLocks noChangeAspect="1"/>
            </p:cNvPicPr>
            <p:nvPr/>
          </p:nvPicPr>
          <p:blipFill>
            <a:blip r:embed="rId3"/>
            <a:stretch>
              <a:fillRect/>
            </a:stretch>
          </p:blipFill>
          <p:spPr>
            <a:xfrm>
              <a:off x="7898185" y="2145819"/>
              <a:ext cx="2042337" cy="816935"/>
            </a:xfrm>
            <a:prstGeom prst="rect">
              <a:avLst/>
            </a:prstGeom>
          </p:spPr>
        </p:pic>
      </p:grpSp>
      <p:sp>
        <p:nvSpPr>
          <p:cNvPr id="9" name="TextBox 8">
            <a:extLst>
              <a:ext uri="{FF2B5EF4-FFF2-40B4-BE49-F238E27FC236}">
                <a16:creationId xmlns:a16="http://schemas.microsoft.com/office/drawing/2014/main" id="{D97A0D5B-C9AB-85A7-18FD-6073F850EC68}"/>
              </a:ext>
            </a:extLst>
          </p:cNvPr>
          <p:cNvSpPr txBox="1"/>
          <p:nvPr/>
        </p:nvSpPr>
        <p:spPr>
          <a:xfrm>
            <a:off x="6095998" y="3956603"/>
            <a:ext cx="5730425" cy="369332"/>
          </a:xfrm>
          <a:prstGeom prst="rect">
            <a:avLst/>
          </a:prstGeom>
          <a:noFill/>
        </p:spPr>
        <p:txBody>
          <a:bodyPr wrap="square" rtlCol="0">
            <a:spAutoFit/>
          </a:bodyPr>
          <a:lstStyle/>
          <a:p>
            <a:pPr algn="ctr"/>
            <a:r>
              <a:rPr lang="en-GB" b="1" dirty="0"/>
              <a:t>Free School Meals</a:t>
            </a:r>
          </a:p>
        </p:txBody>
      </p:sp>
      <p:pic>
        <p:nvPicPr>
          <p:cNvPr id="8" name="Picture 7" descr="Plate with food and cutlery">
            <a:extLst>
              <a:ext uri="{FF2B5EF4-FFF2-40B4-BE49-F238E27FC236}">
                <a16:creationId xmlns:a16="http://schemas.microsoft.com/office/drawing/2014/main" id="{7A7152F5-FB81-3F71-10E9-7799976D3DEC}"/>
              </a:ext>
            </a:extLst>
          </p:cNvPr>
          <p:cNvPicPr>
            <a:picLocks noChangeAspect="1"/>
          </p:cNvPicPr>
          <p:nvPr/>
        </p:nvPicPr>
        <p:blipFill rotWithShape="1">
          <a:blip r:embed="rId4">
            <a:clrChange>
              <a:clrFrom>
                <a:srgbClr val="FFFFFF"/>
              </a:clrFrom>
              <a:clrTo>
                <a:srgbClr val="FFFFFF">
                  <a:alpha val="0"/>
                </a:srgbClr>
              </a:clrTo>
            </a:clrChange>
          </a:blip>
          <a:srcRect l="70434" t="24696" r="9045" b="26644"/>
          <a:stretch/>
        </p:blipFill>
        <p:spPr>
          <a:xfrm>
            <a:off x="8128079" y="4304016"/>
            <a:ext cx="1668262" cy="1200328"/>
          </a:xfrm>
          <a:prstGeom prst="rect">
            <a:avLst/>
          </a:prstGeom>
        </p:spPr>
      </p:pic>
      <p:sp>
        <p:nvSpPr>
          <p:cNvPr id="10" name="TextBox 9">
            <a:extLst>
              <a:ext uri="{FF2B5EF4-FFF2-40B4-BE49-F238E27FC236}">
                <a16:creationId xmlns:a16="http://schemas.microsoft.com/office/drawing/2014/main" id="{7F41657A-EA9E-A2B2-666B-C48C96EC722E}"/>
              </a:ext>
            </a:extLst>
          </p:cNvPr>
          <p:cNvSpPr txBox="1"/>
          <p:nvPr/>
        </p:nvSpPr>
        <p:spPr>
          <a:xfrm>
            <a:off x="6233432" y="5306445"/>
            <a:ext cx="5438950" cy="830997"/>
          </a:xfrm>
          <a:prstGeom prst="rect">
            <a:avLst/>
          </a:prstGeom>
          <a:noFill/>
        </p:spPr>
        <p:txBody>
          <a:bodyPr wrap="square" rtlCol="0">
            <a:spAutoFit/>
          </a:bodyPr>
          <a:lstStyle/>
          <a:p>
            <a:pPr algn="ctr"/>
            <a:r>
              <a:rPr lang="en-GB" sz="2400" b="1" dirty="0"/>
              <a:t>x2</a:t>
            </a:r>
            <a:r>
              <a:rPr lang="en-GB" dirty="0"/>
              <a:t> </a:t>
            </a:r>
            <a:r>
              <a:rPr lang="en-GB" sz="1600" dirty="0"/>
              <a:t>as likely to be persistently absent</a:t>
            </a:r>
            <a:endParaRPr lang="en-GB" dirty="0"/>
          </a:p>
          <a:p>
            <a:pPr algn="ctr"/>
            <a:r>
              <a:rPr lang="en-GB" sz="2400" b="1" dirty="0"/>
              <a:t>x4</a:t>
            </a:r>
            <a:r>
              <a:rPr lang="en-GB" dirty="0"/>
              <a:t> </a:t>
            </a:r>
            <a:r>
              <a:rPr lang="en-GB" sz="1600" dirty="0"/>
              <a:t>as likely to be severely absent</a:t>
            </a:r>
            <a:endParaRPr lang="en-GB" dirty="0"/>
          </a:p>
        </p:txBody>
      </p:sp>
    </p:spTree>
    <p:extLst>
      <p:ext uri="{BB962C8B-B14F-4D97-AF65-F5344CB8AC3E}">
        <p14:creationId xmlns:p14="http://schemas.microsoft.com/office/powerpoint/2010/main" val="2336596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FCC25-58DF-4079-6460-38BF27C7BB42}"/>
              </a:ext>
            </a:extLst>
          </p:cNvPr>
          <p:cNvSpPr>
            <a:spLocks noGrp="1"/>
          </p:cNvSpPr>
          <p:nvPr>
            <p:ph type="title"/>
          </p:nvPr>
        </p:nvSpPr>
        <p:spPr/>
        <p:txBody>
          <a:bodyPr/>
          <a:lstStyle/>
          <a:p>
            <a:r>
              <a:rPr lang="en-GB" dirty="0"/>
              <a:t>Families in Poverty</a:t>
            </a:r>
          </a:p>
        </p:txBody>
      </p:sp>
      <p:grpSp>
        <p:nvGrpSpPr>
          <p:cNvPr id="8" name="Group 7" descr="Showing the number of children in low income families increasing from 37k (12.8%) in 2015 to 53k (17.6%) in 2022, in Kent.">
            <a:extLst>
              <a:ext uri="{FF2B5EF4-FFF2-40B4-BE49-F238E27FC236}">
                <a16:creationId xmlns:a16="http://schemas.microsoft.com/office/drawing/2014/main" id="{B42153C6-5236-467A-A5BA-5136144BB7FB}"/>
              </a:ext>
            </a:extLst>
          </p:cNvPr>
          <p:cNvGrpSpPr/>
          <p:nvPr/>
        </p:nvGrpSpPr>
        <p:grpSpPr>
          <a:xfrm>
            <a:off x="162479" y="1365444"/>
            <a:ext cx="7512168" cy="1868277"/>
            <a:chOff x="261665" y="1366228"/>
            <a:chExt cx="7512168" cy="1868277"/>
          </a:xfrm>
        </p:grpSpPr>
        <p:pic>
          <p:nvPicPr>
            <p:cNvPr id="11" name="Picture 10">
              <a:extLst>
                <a:ext uri="{FF2B5EF4-FFF2-40B4-BE49-F238E27FC236}">
                  <a16:creationId xmlns:a16="http://schemas.microsoft.com/office/drawing/2014/main" id="{7226AC56-C56D-549B-A7F8-D0224A363607}"/>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17216" y="1486685"/>
              <a:ext cx="5249455" cy="1747820"/>
            </a:xfrm>
            <a:prstGeom prst="rect">
              <a:avLst/>
            </a:prstGeom>
          </p:spPr>
        </p:pic>
        <p:sp>
          <p:nvSpPr>
            <p:cNvPr id="12" name="TextBox 11">
              <a:extLst>
                <a:ext uri="{FF2B5EF4-FFF2-40B4-BE49-F238E27FC236}">
                  <a16:creationId xmlns:a16="http://schemas.microsoft.com/office/drawing/2014/main" id="{A6C11D4D-3D92-B681-E13F-9928F776AABC}"/>
                </a:ext>
              </a:extLst>
            </p:cNvPr>
            <p:cNvSpPr txBox="1"/>
            <p:nvPr/>
          </p:nvSpPr>
          <p:spPr>
            <a:xfrm>
              <a:off x="632073" y="1743826"/>
              <a:ext cx="1635448" cy="794403"/>
            </a:xfrm>
            <a:prstGeom prst="rect">
              <a:avLst/>
            </a:prstGeom>
            <a:noFill/>
            <a:ln w="25400">
              <a:noFill/>
            </a:ln>
          </p:spPr>
          <p:txBody>
            <a:bodyPr wrap="square" lIns="180000" tIns="180000" rIns="180000" bIns="180000" rtlCol="0">
              <a:spAutoFit/>
            </a:bodyPr>
            <a:lstStyle/>
            <a:p>
              <a:pPr>
                <a:spcBef>
                  <a:spcPts val="600"/>
                </a:spcBef>
                <a:spcAft>
                  <a:spcPts val="600"/>
                </a:spcAft>
              </a:pPr>
              <a:r>
                <a:rPr lang="en-GB" sz="2800" b="1" dirty="0">
                  <a:solidFill>
                    <a:schemeClr val="accent1"/>
                  </a:solidFill>
                  <a:cs typeface="Arial" panose="020B0604020202020204" pitchFamily="34" charset="0"/>
                </a:rPr>
                <a:t>12.8%</a:t>
              </a:r>
            </a:p>
          </p:txBody>
        </p:sp>
        <p:sp>
          <p:nvSpPr>
            <p:cNvPr id="13" name="TextBox 12">
              <a:extLst>
                <a:ext uri="{FF2B5EF4-FFF2-40B4-BE49-F238E27FC236}">
                  <a16:creationId xmlns:a16="http://schemas.microsoft.com/office/drawing/2014/main" id="{FAECFE23-EBA1-9FCE-6B2E-F014C7C36C47}"/>
                </a:ext>
              </a:extLst>
            </p:cNvPr>
            <p:cNvSpPr txBox="1"/>
            <p:nvPr/>
          </p:nvSpPr>
          <p:spPr>
            <a:xfrm>
              <a:off x="4694616" y="1763309"/>
              <a:ext cx="1635448" cy="794403"/>
            </a:xfrm>
            <a:prstGeom prst="rect">
              <a:avLst/>
            </a:prstGeom>
            <a:noFill/>
            <a:ln w="25400">
              <a:noFill/>
            </a:ln>
          </p:spPr>
          <p:txBody>
            <a:bodyPr wrap="square" lIns="180000" tIns="180000" rIns="180000" bIns="180000" rtlCol="0">
              <a:spAutoFit/>
            </a:bodyPr>
            <a:lstStyle/>
            <a:p>
              <a:pPr>
                <a:spcBef>
                  <a:spcPts val="600"/>
                </a:spcBef>
                <a:spcAft>
                  <a:spcPts val="600"/>
                </a:spcAft>
              </a:pPr>
              <a:r>
                <a:rPr lang="en-GB" sz="2800" b="1" dirty="0">
                  <a:solidFill>
                    <a:schemeClr val="accent1"/>
                  </a:solidFill>
                  <a:cs typeface="Arial" panose="020B0604020202020204" pitchFamily="34" charset="0"/>
                </a:rPr>
                <a:t>17.6%</a:t>
              </a:r>
            </a:p>
          </p:txBody>
        </p:sp>
        <p:sp>
          <p:nvSpPr>
            <p:cNvPr id="14" name="TextBox 13">
              <a:extLst>
                <a:ext uri="{FF2B5EF4-FFF2-40B4-BE49-F238E27FC236}">
                  <a16:creationId xmlns:a16="http://schemas.microsoft.com/office/drawing/2014/main" id="{AA2914F7-ECB1-0509-2409-C9E9629E9BA1}"/>
                </a:ext>
              </a:extLst>
            </p:cNvPr>
            <p:cNvSpPr txBox="1"/>
            <p:nvPr/>
          </p:nvSpPr>
          <p:spPr>
            <a:xfrm>
              <a:off x="811081" y="2167967"/>
              <a:ext cx="1781470" cy="671292"/>
            </a:xfrm>
            <a:prstGeom prst="rect">
              <a:avLst/>
            </a:prstGeom>
            <a:noFill/>
            <a:ln w="25400">
              <a:noFill/>
            </a:ln>
          </p:spPr>
          <p:txBody>
            <a:bodyPr wrap="square" lIns="180000" tIns="180000" rIns="180000" bIns="180000" rtlCol="0">
              <a:spAutoFit/>
            </a:bodyPr>
            <a:lstStyle/>
            <a:p>
              <a:pPr>
                <a:spcBef>
                  <a:spcPts val="600"/>
                </a:spcBef>
                <a:spcAft>
                  <a:spcPts val="600"/>
                </a:spcAft>
              </a:pPr>
              <a:r>
                <a:rPr lang="en-GB" sz="2000" dirty="0">
                  <a:solidFill>
                    <a:schemeClr val="accent1"/>
                  </a:solidFill>
                  <a:cs typeface="Arial" panose="020B0604020202020204" pitchFamily="34" charset="0"/>
                </a:rPr>
                <a:t>2015</a:t>
              </a:r>
            </a:p>
          </p:txBody>
        </p:sp>
        <p:sp>
          <p:nvSpPr>
            <p:cNvPr id="15" name="TextBox 14">
              <a:extLst>
                <a:ext uri="{FF2B5EF4-FFF2-40B4-BE49-F238E27FC236}">
                  <a16:creationId xmlns:a16="http://schemas.microsoft.com/office/drawing/2014/main" id="{86C0FDF2-1545-7F88-B9F3-D5BECE841E6A}"/>
                </a:ext>
              </a:extLst>
            </p:cNvPr>
            <p:cNvSpPr txBox="1"/>
            <p:nvPr/>
          </p:nvSpPr>
          <p:spPr>
            <a:xfrm>
              <a:off x="4826775" y="2182221"/>
              <a:ext cx="1237382" cy="671292"/>
            </a:xfrm>
            <a:prstGeom prst="rect">
              <a:avLst/>
            </a:prstGeom>
            <a:noFill/>
            <a:ln w="25400">
              <a:noFill/>
            </a:ln>
          </p:spPr>
          <p:txBody>
            <a:bodyPr wrap="square" lIns="180000" tIns="180000" rIns="180000" bIns="180000" rtlCol="0">
              <a:spAutoFit/>
            </a:bodyPr>
            <a:lstStyle/>
            <a:p>
              <a:pPr>
                <a:spcBef>
                  <a:spcPts val="600"/>
                </a:spcBef>
                <a:spcAft>
                  <a:spcPts val="600"/>
                </a:spcAft>
              </a:pPr>
              <a:r>
                <a:rPr lang="en-GB" sz="2000" dirty="0">
                  <a:solidFill>
                    <a:schemeClr val="accent1"/>
                  </a:solidFill>
                  <a:cs typeface="Arial" panose="020B0604020202020204" pitchFamily="34" charset="0"/>
                </a:rPr>
                <a:t>2022</a:t>
              </a:r>
            </a:p>
          </p:txBody>
        </p:sp>
        <p:grpSp>
          <p:nvGrpSpPr>
            <p:cNvPr id="25" name="Group 24">
              <a:extLst>
                <a:ext uri="{FF2B5EF4-FFF2-40B4-BE49-F238E27FC236}">
                  <a16:creationId xmlns:a16="http://schemas.microsoft.com/office/drawing/2014/main" id="{4B0C7B56-E60D-04BF-59CB-92299364FA81}"/>
                </a:ext>
              </a:extLst>
            </p:cNvPr>
            <p:cNvGrpSpPr/>
            <p:nvPr/>
          </p:nvGrpSpPr>
          <p:grpSpPr>
            <a:xfrm>
              <a:off x="1970328" y="1404299"/>
              <a:ext cx="3108559" cy="1524391"/>
              <a:chOff x="893306" y="1885801"/>
              <a:chExt cx="2311707" cy="1085999"/>
            </a:xfrm>
          </p:grpSpPr>
          <p:sp>
            <p:nvSpPr>
              <p:cNvPr id="29" name="Arrow: Up 28">
                <a:extLst>
                  <a:ext uri="{FF2B5EF4-FFF2-40B4-BE49-F238E27FC236}">
                    <a16:creationId xmlns:a16="http://schemas.microsoft.com/office/drawing/2014/main" id="{F81EEBF4-9266-9496-C3E5-D0A1F8E95447}"/>
                  </a:ext>
                </a:extLst>
              </p:cNvPr>
              <p:cNvSpPr/>
              <p:nvPr/>
            </p:nvSpPr>
            <p:spPr>
              <a:xfrm rot="5400000">
                <a:off x="1425530" y="1451090"/>
                <a:ext cx="1085999" cy="1955421"/>
              </a:xfrm>
              <a:prstGeom prst="up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800" dirty="0" err="1">
                  <a:cs typeface="Arial" panose="020B0604020202020204" pitchFamily="34" charset="0"/>
                </a:endParaRPr>
              </a:p>
            </p:txBody>
          </p:sp>
          <p:sp>
            <p:nvSpPr>
              <p:cNvPr id="30" name="TextBox 29">
                <a:extLst>
                  <a:ext uri="{FF2B5EF4-FFF2-40B4-BE49-F238E27FC236}">
                    <a16:creationId xmlns:a16="http://schemas.microsoft.com/office/drawing/2014/main" id="{0F2EFC8B-FC21-90BF-EB63-088C019F3C24}"/>
                  </a:ext>
                </a:extLst>
              </p:cNvPr>
              <p:cNvSpPr txBox="1"/>
              <p:nvPr/>
            </p:nvSpPr>
            <p:spPr>
              <a:xfrm>
                <a:off x="893306" y="2108344"/>
                <a:ext cx="2311707" cy="653650"/>
              </a:xfrm>
              <a:prstGeom prst="rect">
                <a:avLst/>
              </a:prstGeom>
              <a:noFill/>
              <a:ln w="25400">
                <a:noFill/>
              </a:ln>
            </p:spPr>
            <p:txBody>
              <a:bodyPr wrap="square" lIns="180000" tIns="180000" rIns="180000" bIns="180000" rtlCol="0">
                <a:spAutoFit/>
              </a:bodyPr>
              <a:lstStyle/>
              <a:p>
                <a:pPr>
                  <a:spcBef>
                    <a:spcPts val="600"/>
                  </a:spcBef>
                  <a:spcAft>
                    <a:spcPts val="600"/>
                  </a:spcAft>
                </a:pPr>
                <a:r>
                  <a:rPr lang="en-GB" b="1" dirty="0">
                    <a:solidFill>
                      <a:schemeClr val="bg1"/>
                    </a:solidFill>
                    <a:cs typeface="Arial" panose="020B0604020202020204" pitchFamily="34" charset="0"/>
                  </a:rPr>
                  <a:t>+16k children in low income families</a:t>
                </a:r>
              </a:p>
            </p:txBody>
          </p:sp>
        </p:grpSp>
        <p:sp>
          <p:nvSpPr>
            <p:cNvPr id="26" name="TextBox 25">
              <a:extLst>
                <a:ext uri="{FF2B5EF4-FFF2-40B4-BE49-F238E27FC236}">
                  <a16:creationId xmlns:a16="http://schemas.microsoft.com/office/drawing/2014/main" id="{4E6D2DA1-75CD-3EA1-E067-95F73F8F1383}"/>
                </a:ext>
              </a:extLst>
            </p:cNvPr>
            <p:cNvSpPr txBox="1"/>
            <p:nvPr/>
          </p:nvSpPr>
          <p:spPr>
            <a:xfrm>
              <a:off x="261665" y="2561671"/>
              <a:ext cx="772273" cy="671292"/>
            </a:xfrm>
            <a:prstGeom prst="rect">
              <a:avLst/>
            </a:prstGeom>
            <a:noFill/>
            <a:ln w="25400">
              <a:noFill/>
            </a:ln>
          </p:spPr>
          <p:txBody>
            <a:bodyPr wrap="square" lIns="180000" tIns="180000" rIns="180000" bIns="180000" rtlCol="0">
              <a:spAutoFit/>
            </a:bodyPr>
            <a:lstStyle/>
            <a:p>
              <a:pPr>
                <a:spcBef>
                  <a:spcPts val="600"/>
                </a:spcBef>
                <a:spcAft>
                  <a:spcPts val="600"/>
                </a:spcAft>
              </a:pPr>
              <a:r>
                <a:rPr lang="en-GB" sz="2000" dirty="0">
                  <a:cs typeface="Arial" panose="020B0604020202020204" pitchFamily="34" charset="0"/>
                </a:rPr>
                <a:t>37k</a:t>
              </a:r>
            </a:p>
          </p:txBody>
        </p:sp>
        <p:sp>
          <p:nvSpPr>
            <p:cNvPr id="27" name="TextBox 26">
              <a:extLst>
                <a:ext uri="{FF2B5EF4-FFF2-40B4-BE49-F238E27FC236}">
                  <a16:creationId xmlns:a16="http://schemas.microsoft.com/office/drawing/2014/main" id="{392DBF67-95DB-0105-3B3C-41C9FB60624F}"/>
                </a:ext>
              </a:extLst>
            </p:cNvPr>
            <p:cNvSpPr txBox="1"/>
            <p:nvPr/>
          </p:nvSpPr>
          <p:spPr>
            <a:xfrm>
              <a:off x="5887086" y="1366228"/>
              <a:ext cx="1886747" cy="671292"/>
            </a:xfrm>
            <a:prstGeom prst="rect">
              <a:avLst/>
            </a:prstGeom>
            <a:noFill/>
            <a:ln w="25400">
              <a:noFill/>
            </a:ln>
          </p:spPr>
          <p:txBody>
            <a:bodyPr wrap="square" lIns="180000" tIns="180000" rIns="180000" bIns="180000" rtlCol="0">
              <a:spAutoFit/>
            </a:bodyPr>
            <a:lstStyle/>
            <a:p>
              <a:pPr>
                <a:spcBef>
                  <a:spcPts val="600"/>
                </a:spcBef>
                <a:spcAft>
                  <a:spcPts val="600"/>
                </a:spcAft>
              </a:pPr>
              <a:r>
                <a:rPr lang="en-GB" sz="2000" dirty="0">
                  <a:cs typeface="Arial" panose="020B0604020202020204" pitchFamily="34" charset="0"/>
                </a:rPr>
                <a:t>53k</a:t>
              </a:r>
            </a:p>
          </p:txBody>
        </p:sp>
        <p:sp>
          <p:nvSpPr>
            <p:cNvPr id="28" name="TextBox 27">
              <a:extLst>
                <a:ext uri="{FF2B5EF4-FFF2-40B4-BE49-F238E27FC236}">
                  <a16:creationId xmlns:a16="http://schemas.microsoft.com/office/drawing/2014/main" id="{CCE14D30-F1AA-8173-4E2B-B1FD6DBEDEEA}"/>
                </a:ext>
              </a:extLst>
            </p:cNvPr>
            <p:cNvSpPr txBox="1"/>
            <p:nvPr/>
          </p:nvSpPr>
          <p:spPr>
            <a:xfrm>
              <a:off x="2630399" y="2669637"/>
              <a:ext cx="1092693" cy="424732"/>
            </a:xfrm>
            <a:prstGeom prst="rect">
              <a:avLst/>
            </a:prstGeom>
            <a:noFill/>
          </p:spPr>
          <p:txBody>
            <a:bodyPr wrap="square">
              <a:spAutoFit/>
            </a:bodyPr>
            <a:lstStyle/>
            <a:p>
              <a:pPr marL="0" indent="0">
                <a:lnSpc>
                  <a:spcPct val="90000"/>
                </a:lnSpc>
                <a:buNone/>
              </a:pPr>
              <a:r>
                <a:rPr lang="en-GB" sz="2400" b="1" dirty="0"/>
                <a:t>Kent</a:t>
              </a:r>
              <a:endParaRPr lang="en-GB" sz="2400" i="1" dirty="0"/>
            </a:p>
          </p:txBody>
        </p:sp>
      </p:grpSp>
      <p:sp>
        <p:nvSpPr>
          <p:cNvPr id="10" name="Rectangle: Top Corners Rounded 9">
            <a:extLst>
              <a:ext uri="{FF2B5EF4-FFF2-40B4-BE49-F238E27FC236}">
                <a16:creationId xmlns:a16="http://schemas.microsoft.com/office/drawing/2014/main" id="{A090FFE1-B9C7-A99F-E1C1-F689806AC392}"/>
              </a:ext>
              <a:ext uri="{C183D7F6-B498-43B3-948B-1728B52AA6E4}">
                <adec:decorative xmlns:adec="http://schemas.microsoft.com/office/drawing/2017/decorative" val="1"/>
              </a:ext>
            </a:extLst>
          </p:cNvPr>
          <p:cNvSpPr/>
          <p:nvPr/>
        </p:nvSpPr>
        <p:spPr>
          <a:xfrm rot="5400000">
            <a:off x="2041820" y="1330052"/>
            <a:ext cx="2454763" cy="6575520"/>
          </a:xfrm>
          <a:prstGeom prst="round2Same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Top Corners Rounded 8">
            <a:extLst>
              <a:ext uri="{FF2B5EF4-FFF2-40B4-BE49-F238E27FC236}">
                <a16:creationId xmlns:a16="http://schemas.microsoft.com/office/drawing/2014/main" id="{9529162E-D451-015D-C3EF-315266768F88}"/>
              </a:ext>
              <a:ext uri="{C183D7F6-B498-43B3-948B-1728B52AA6E4}">
                <adec:decorative xmlns:adec="http://schemas.microsoft.com/office/drawing/2017/decorative" val="1"/>
              </a:ext>
            </a:extLst>
          </p:cNvPr>
          <p:cNvSpPr/>
          <p:nvPr/>
        </p:nvSpPr>
        <p:spPr>
          <a:xfrm rot="16200000">
            <a:off x="8642626" y="-710115"/>
            <a:ext cx="1473814" cy="5624933"/>
          </a:xfrm>
          <a:prstGeom prst="round2Same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25651F9D-372B-BFB7-C13D-8FF49273E192}"/>
              </a:ext>
            </a:extLst>
          </p:cNvPr>
          <p:cNvSpPr txBox="1"/>
          <p:nvPr/>
        </p:nvSpPr>
        <p:spPr>
          <a:xfrm>
            <a:off x="6836607" y="1674828"/>
            <a:ext cx="5254483" cy="923330"/>
          </a:xfrm>
          <a:prstGeom prst="rect">
            <a:avLst/>
          </a:prstGeom>
          <a:noFill/>
        </p:spPr>
        <p:txBody>
          <a:bodyPr wrap="square">
            <a:spAutoFit/>
          </a:bodyPr>
          <a:lstStyle/>
          <a:p>
            <a:pPr marL="0" indent="0" algn="ctr">
              <a:lnSpc>
                <a:spcPct val="90000"/>
              </a:lnSpc>
              <a:buNone/>
            </a:pPr>
            <a:r>
              <a:rPr lang="en-GB" sz="2000" dirty="0">
                <a:solidFill>
                  <a:schemeClr val="tx2"/>
                </a:solidFill>
              </a:rPr>
              <a:t>Children in </a:t>
            </a:r>
            <a:r>
              <a:rPr lang="en-GB" sz="2000" b="1" dirty="0">
                <a:solidFill>
                  <a:schemeClr val="tx2"/>
                </a:solidFill>
              </a:rPr>
              <a:t>Coldharbour</a:t>
            </a:r>
            <a:r>
              <a:rPr lang="en-GB" sz="2000" dirty="0">
                <a:solidFill>
                  <a:schemeClr val="tx2"/>
                </a:solidFill>
              </a:rPr>
              <a:t> ward are nearly 3x more likely to live in a low income family, than those in </a:t>
            </a:r>
            <a:r>
              <a:rPr lang="en-GB" sz="2000" b="1" dirty="0" err="1">
                <a:solidFill>
                  <a:schemeClr val="tx2"/>
                </a:solidFill>
              </a:rPr>
              <a:t>Meopham</a:t>
            </a:r>
            <a:r>
              <a:rPr lang="en-GB" sz="2000" b="1" dirty="0">
                <a:solidFill>
                  <a:schemeClr val="tx2"/>
                </a:solidFill>
              </a:rPr>
              <a:t> North </a:t>
            </a:r>
            <a:r>
              <a:rPr lang="en-GB" sz="2000" dirty="0">
                <a:solidFill>
                  <a:schemeClr val="tx2"/>
                </a:solidFill>
              </a:rPr>
              <a:t>ward</a:t>
            </a:r>
            <a:endParaRPr lang="en-GB" sz="2000" i="1" dirty="0">
              <a:solidFill>
                <a:schemeClr val="tx2"/>
              </a:solidFill>
            </a:endParaRPr>
          </a:p>
        </p:txBody>
      </p:sp>
      <p:sp>
        <p:nvSpPr>
          <p:cNvPr id="5" name="Content Placeholder 2">
            <a:extLst>
              <a:ext uri="{FF2B5EF4-FFF2-40B4-BE49-F238E27FC236}">
                <a16:creationId xmlns:a16="http://schemas.microsoft.com/office/drawing/2014/main" id="{17D0CE6A-4039-0D1C-84EE-4BA9ED00275E}"/>
              </a:ext>
            </a:extLst>
          </p:cNvPr>
          <p:cNvSpPr txBox="1">
            <a:spLocks/>
          </p:cNvSpPr>
          <p:nvPr/>
        </p:nvSpPr>
        <p:spPr>
          <a:xfrm>
            <a:off x="191625" y="3536115"/>
            <a:ext cx="6375442" cy="28775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Tx/>
              <a:buBlip>
                <a:blip r:embed="rId4"/>
              </a:buBlip>
              <a:defRPr sz="2800" kern="1200">
                <a:solidFill>
                  <a:srgbClr val="2D7C82"/>
                </a:solidFill>
                <a:latin typeface="+mn-lt"/>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90000"/>
              </a:lnSpc>
              <a:buNone/>
            </a:pPr>
            <a:r>
              <a:rPr lang="en-GB" sz="2000" b="1" dirty="0">
                <a:solidFill>
                  <a:schemeClr val="tx2"/>
                </a:solidFill>
                <a:latin typeface="Arial" panose="020B0604020202020204" pitchFamily="34" charset="0"/>
              </a:rPr>
              <a:t>Universal Credit claimants in Gravesham</a:t>
            </a:r>
          </a:p>
          <a:p>
            <a:pPr marL="0" indent="0">
              <a:lnSpc>
                <a:spcPct val="90000"/>
              </a:lnSpc>
              <a:buNone/>
            </a:pPr>
            <a:r>
              <a:rPr lang="en-GB" sz="2000" dirty="0">
                <a:solidFill>
                  <a:schemeClr val="tx2"/>
                </a:solidFill>
                <a:latin typeface="Arial" panose="020B0604020202020204" pitchFamily="34" charset="0"/>
              </a:rPr>
              <a:t>Claims from those without children increased much more quickly during the pandemic, peaking in March 2021.</a:t>
            </a:r>
          </a:p>
          <a:p>
            <a:pPr marL="0" indent="0">
              <a:lnSpc>
                <a:spcPct val="90000"/>
              </a:lnSpc>
              <a:buNone/>
            </a:pPr>
            <a:r>
              <a:rPr lang="en-GB" sz="2000" dirty="0">
                <a:solidFill>
                  <a:schemeClr val="tx2"/>
                </a:solidFill>
                <a:latin typeface="Arial" panose="020B0604020202020204" pitchFamily="34" charset="0"/>
              </a:rPr>
              <a:t>There was a sharp increase in claims from those with children between March 2020 and May 2020, then a gradual increase which has not slowed down since </a:t>
            </a:r>
          </a:p>
        </p:txBody>
      </p:sp>
      <p:pic>
        <p:nvPicPr>
          <p:cNvPr id="4" name="Picture 3" descr="Line chart showing universal claimants in Gravesham.">
            <a:extLst>
              <a:ext uri="{FF2B5EF4-FFF2-40B4-BE49-F238E27FC236}">
                <a16:creationId xmlns:a16="http://schemas.microsoft.com/office/drawing/2014/main" id="{334214FE-533D-0D91-7BDC-5A657CC0C8A3}"/>
              </a:ext>
            </a:extLst>
          </p:cNvPr>
          <p:cNvPicPr>
            <a:picLocks noChangeAspect="1"/>
          </p:cNvPicPr>
          <p:nvPr/>
        </p:nvPicPr>
        <p:blipFill>
          <a:blip r:embed="rId5"/>
          <a:stretch>
            <a:fillRect/>
          </a:stretch>
        </p:blipFill>
        <p:spPr>
          <a:xfrm>
            <a:off x="6872533" y="2967826"/>
            <a:ext cx="5249455" cy="3125357"/>
          </a:xfrm>
          <a:prstGeom prst="rect">
            <a:avLst/>
          </a:prstGeom>
        </p:spPr>
      </p:pic>
    </p:spTree>
    <p:extLst>
      <p:ext uri="{BB962C8B-B14F-4D97-AF65-F5344CB8AC3E}">
        <p14:creationId xmlns:p14="http://schemas.microsoft.com/office/powerpoint/2010/main" val="2234458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6DEE5-CE6F-61C0-44F3-D77D5BF03FEB}"/>
              </a:ext>
            </a:extLst>
          </p:cNvPr>
          <p:cNvSpPr>
            <a:spLocks noGrp="1"/>
          </p:cNvSpPr>
          <p:nvPr>
            <p:ph type="title"/>
          </p:nvPr>
        </p:nvSpPr>
        <p:spPr/>
        <p:txBody>
          <a:bodyPr/>
          <a:lstStyle/>
          <a:p>
            <a:r>
              <a:rPr lang="en-GB" dirty="0"/>
              <a:t>Overcrowding</a:t>
            </a:r>
          </a:p>
        </p:txBody>
      </p:sp>
      <p:sp>
        <p:nvSpPr>
          <p:cNvPr id="3" name="Rectangle 2">
            <a:extLst>
              <a:ext uri="{FF2B5EF4-FFF2-40B4-BE49-F238E27FC236}">
                <a16:creationId xmlns:a16="http://schemas.microsoft.com/office/drawing/2014/main" id="{93958A13-06F3-4D68-352E-475381B926B9}"/>
              </a:ext>
              <a:ext uri="{C183D7F6-B498-43B3-948B-1728B52AA6E4}">
                <adec:decorative xmlns:adec="http://schemas.microsoft.com/office/drawing/2017/decorative" val="1"/>
              </a:ext>
            </a:extLst>
          </p:cNvPr>
          <p:cNvSpPr/>
          <p:nvPr/>
        </p:nvSpPr>
        <p:spPr>
          <a:xfrm>
            <a:off x="-15133" y="1417638"/>
            <a:ext cx="12192000" cy="2072148"/>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800" dirty="0" err="1">
              <a:cs typeface="Arial" panose="020B0604020202020204" pitchFamily="34" charset="0"/>
            </a:endParaRPr>
          </a:p>
        </p:txBody>
      </p:sp>
      <p:sp>
        <p:nvSpPr>
          <p:cNvPr id="10" name="Rectangle 9">
            <a:extLst>
              <a:ext uri="{FF2B5EF4-FFF2-40B4-BE49-F238E27FC236}">
                <a16:creationId xmlns:a16="http://schemas.microsoft.com/office/drawing/2014/main" id="{EA9AB1E4-2E07-34D5-2884-117AC75F305B}"/>
              </a:ext>
              <a:ext uri="{C183D7F6-B498-43B3-948B-1728B52AA6E4}">
                <adec:decorative xmlns:adec="http://schemas.microsoft.com/office/drawing/2017/decorative" val="1"/>
              </a:ext>
            </a:extLst>
          </p:cNvPr>
          <p:cNvSpPr/>
          <p:nvPr/>
        </p:nvSpPr>
        <p:spPr>
          <a:xfrm>
            <a:off x="-15133" y="3953897"/>
            <a:ext cx="12192000" cy="2072148"/>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800" dirty="0" err="1">
              <a:cs typeface="Arial" panose="020B0604020202020204" pitchFamily="34" charset="0"/>
            </a:endParaRPr>
          </a:p>
        </p:txBody>
      </p:sp>
      <p:sp>
        <p:nvSpPr>
          <p:cNvPr id="15" name="Content Placeholder 2">
            <a:extLst>
              <a:ext uri="{FF2B5EF4-FFF2-40B4-BE49-F238E27FC236}">
                <a16:creationId xmlns:a16="http://schemas.microsoft.com/office/drawing/2014/main" id="{5AA0867F-36BB-5072-455B-4E3F1039DE78}"/>
              </a:ext>
            </a:extLst>
          </p:cNvPr>
          <p:cNvSpPr txBox="1">
            <a:spLocks/>
          </p:cNvSpPr>
          <p:nvPr/>
        </p:nvSpPr>
        <p:spPr bwMode="auto">
          <a:xfrm>
            <a:off x="402533" y="1866376"/>
            <a:ext cx="3409907" cy="8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Font typeface="Arial" panose="020B0604020202020204" pitchFamily="34" charset="0"/>
              <a:buChar char="•"/>
              <a:defRPr sz="27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panose="020B0604020202020204" pitchFamily="34" charset="0"/>
              <a:buChar char="–"/>
              <a:defRPr sz="18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2000" b="1" dirty="0"/>
              <a:t>The proportion of households deemed overcrowded by lack of overall rooms</a:t>
            </a:r>
          </a:p>
        </p:txBody>
      </p:sp>
      <p:grpSp>
        <p:nvGrpSpPr>
          <p:cNvPr id="4" name="Group 3" descr="Infographic showing houses increasing in size with % of ward which is overcrowded. 6.7% of households in Gravesham have fewer rooms than required. This rises to 14.2% in Northfleet North, 14.5% in Riverside and 14.7% in Pelham">
            <a:extLst>
              <a:ext uri="{FF2B5EF4-FFF2-40B4-BE49-F238E27FC236}">
                <a16:creationId xmlns:a16="http://schemas.microsoft.com/office/drawing/2014/main" id="{DD7F5ABC-AD94-1A41-2B33-97186C0D99CD}"/>
              </a:ext>
            </a:extLst>
          </p:cNvPr>
          <p:cNvGrpSpPr/>
          <p:nvPr/>
        </p:nvGrpSpPr>
        <p:grpSpPr>
          <a:xfrm>
            <a:off x="3604239" y="1713193"/>
            <a:ext cx="7998237" cy="1762192"/>
            <a:chOff x="3604239" y="1713193"/>
            <a:chExt cx="7998237" cy="1762192"/>
          </a:xfrm>
        </p:grpSpPr>
        <p:pic>
          <p:nvPicPr>
            <p:cNvPr id="18" name="Picture 17">
              <a:extLst>
                <a:ext uri="{FF2B5EF4-FFF2-40B4-BE49-F238E27FC236}">
                  <a16:creationId xmlns:a16="http://schemas.microsoft.com/office/drawing/2014/main" id="{F825C6F5-6332-8371-5DEA-C56D6736C4AB}"/>
                </a:ext>
              </a:extLst>
            </p:cNvPr>
            <p:cNvPicPr>
              <a:picLocks noChangeAspect="1"/>
            </p:cNvPicPr>
            <p:nvPr/>
          </p:nvPicPr>
          <p:blipFill rotWithShape="1">
            <a:blip r:embed="rId3">
              <a:clrChange>
                <a:clrFrom>
                  <a:srgbClr val="FFFFFF"/>
                </a:clrFrom>
                <a:clrTo>
                  <a:srgbClr val="FFFFFF">
                    <a:alpha val="0"/>
                  </a:srgbClr>
                </a:clrTo>
              </a:clrChange>
            </a:blip>
            <a:srcRect l="75483" t="33011" r="12057" b="22688"/>
            <a:stretch/>
          </p:blipFill>
          <p:spPr>
            <a:xfrm>
              <a:off x="9728464" y="1713193"/>
              <a:ext cx="1454398" cy="1454400"/>
            </a:xfrm>
            <a:prstGeom prst="rect">
              <a:avLst/>
            </a:prstGeom>
          </p:spPr>
        </p:pic>
        <p:pic>
          <p:nvPicPr>
            <p:cNvPr id="22" name="Picture 21">
              <a:extLst>
                <a:ext uri="{FF2B5EF4-FFF2-40B4-BE49-F238E27FC236}">
                  <a16:creationId xmlns:a16="http://schemas.microsoft.com/office/drawing/2014/main" id="{EBA873AE-A0DB-3105-1A20-95BB5770DCA2}"/>
                </a:ext>
              </a:extLst>
            </p:cNvPr>
            <p:cNvPicPr>
              <a:picLocks noChangeAspect="1"/>
            </p:cNvPicPr>
            <p:nvPr/>
          </p:nvPicPr>
          <p:blipFill>
            <a:blip r:embed="rId4"/>
            <a:stretch>
              <a:fillRect/>
            </a:stretch>
          </p:blipFill>
          <p:spPr>
            <a:xfrm>
              <a:off x="7926261" y="1730163"/>
              <a:ext cx="1438375" cy="1432800"/>
            </a:xfrm>
            <a:prstGeom prst="rect">
              <a:avLst/>
            </a:prstGeom>
          </p:spPr>
        </p:pic>
        <p:pic>
          <p:nvPicPr>
            <p:cNvPr id="27" name="Picture 26">
              <a:extLst>
                <a:ext uri="{FF2B5EF4-FFF2-40B4-BE49-F238E27FC236}">
                  <a16:creationId xmlns:a16="http://schemas.microsoft.com/office/drawing/2014/main" id="{46F6349A-38B7-6EF4-A0C4-75F07B5BC706}"/>
                </a:ext>
              </a:extLst>
            </p:cNvPr>
            <p:cNvPicPr>
              <a:picLocks noChangeAspect="1"/>
            </p:cNvPicPr>
            <p:nvPr/>
          </p:nvPicPr>
          <p:blipFill rotWithShape="1">
            <a:blip r:embed="rId3">
              <a:clrChange>
                <a:clrFrom>
                  <a:srgbClr val="FFFFFF"/>
                </a:clrFrom>
                <a:clrTo>
                  <a:srgbClr val="FFFFFF">
                    <a:alpha val="0"/>
                  </a:srgbClr>
                </a:clrTo>
              </a:clrChange>
            </a:blip>
            <a:srcRect l="75483" t="33011" r="12057" b="22688"/>
            <a:stretch/>
          </p:blipFill>
          <p:spPr>
            <a:xfrm>
              <a:off x="4276323" y="2504336"/>
              <a:ext cx="662399" cy="662400"/>
            </a:xfrm>
            <a:prstGeom prst="rect">
              <a:avLst/>
            </a:prstGeom>
          </p:spPr>
        </p:pic>
        <p:sp>
          <p:nvSpPr>
            <p:cNvPr id="30" name="TextBox 29">
              <a:extLst>
                <a:ext uri="{FF2B5EF4-FFF2-40B4-BE49-F238E27FC236}">
                  <a16:creationId xmlns:a16="http://schemas.microsoft.com/office/drawing/2014/main" id="{1BA44CD6-6D48-DD40-1230-514B0612055D}"/>
                </a:ext>
              </a:extLst>
            </p:cNvPr>
            <p:cNvSpPr txBox="1"/>
            <p:nvPr/>
          </p:nvSpPr>
          <p:spPr>
            <a:xfrm>
              <a:off x="3604239" y="3124136"/>
              <a:ext cx="2123768" cy="338554"/>
            </a:xfrm>
            <a:prstGeom prst="rect">
              <a:avLst/>
            </a:prstGeom>
            <a:noFill/>
          </p:spPr>
          <p:txBody>
            <a:bodyPr wrap="square" rtlCol="0">
              <a:spAutoFit/>
            </a:bodyPr>
            <a:lstStyle/>
            <a:p>
              <a:pPr algn="ctr"/>
              <a:r>
                <a:rPr lang="en-GB" sz="1600" b="1" dirty="0">
                  <a:cs typeface="Arial" panose="020B0604020202020204" pitchFamily="34" charset="0"/>
                </a:rPr>
                <a:t>Gravesham</a:t>
              </a:r>
              <a:endParaRPr lang="en-GB" sz="1600" b="1" dirty="0">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8EA4D9C5-7D85-1EAD-394A-F43C8480BEDE}"/>
                </a:ext>
              </a:extLst>
            </p:cNvPr>
            <p:cNvSpPr txBox="1"/>
            <p:nvPr/>
          </p:nvSpPr>
          <p:spPr>
            <a:xfrm>
              <a:off x="4632760" y="2282310"/>
              <a:ext cx="980999" cy="338554"/>
            </a:xfrm>
            <a:prstGeom prst="rect">
              <a:avLst/>
            </a:prstGeom>
            <a:noFill/>
          </p:spPr>
          <p:txBody>
            <a:bodyPr wrap="square">
              <a:spAutoFit/>
            </a:bodyPr>
            <a:lstStyle/>
            <a:p>
              <a:r>
                <a:rPr lang="en-GB" sz="1600" dirty="0">
                  <a:cs typeface="Arial" panose="020B0604020202020204" pitchFamily="34" charset="0"/>
                </a:rPr>
                <a:t>6.7</a:t>
              </a:r>
              <a:r>
                <a:rPr lang="en-GB" sz="1600" dirty="0">
                  <a:latin typeface="Arial" panose="020B0604020202020204" pitchFamily="34" charset="0"/>
                  <a:cs typeface="Arial" panose="020B0604020202020204" pitchFamily="34" charset="0"/>
                </a:rPr>
                <a:t>%</a:t>
              </a:r>
              <a:endParaRPr lang="en-GB" sz="1600" dirty="0"/>
            </a:p>
          </p:txBody>
        </p:sp>
        <p:sp>
          <p:nvSpPr>
            <p:cNvPr id="33" name="TextBox 32">
              <a:extLst>
                <a:ext uri="{FF2B5EF4-FFF2-40B4-BE49-F238E27FC236}">
                  <a16:creationId xmlns:a16="http://schemas.microsoft.com/office/drawing/2014/main" id="{FEF0F7D5-BE94-B10E-A12F-80E00B661D56}"/>
                </a:ext>
              </a:extLst>
            </p:cNvPr>
            <p:cNvSpPr txBox="1"/>
            <p:nvPr/>
          </p:nvSpPr>
          <p:spPr>
            <a:xfrm>
              <a:off x="9161612" y="3136831"/>
              <a:ext cx="2123768" cy="338554"/>
            </a:xfrm>
            <a:prstGeom prst="rect">
              <a:avLst/>
            </a:prstGeom>
            <a:noFill/>
          </p:spPr>
          <p:txBody>
            <a:bodyPr wrap="square" rtlCol="0">
              <a:spAutoFit/>
            </a:bodyPr>
            <a:lstStyle/>
            <a:p>
              <a:pPr lvl="1" algn="ctr"/>
              <a:r>
                <a:rPr lang="en-GB" sz="1600" dirty="0">
                  <a:cs typeface="Arial" panose="020B0604020202020204" pitchFamily="34" charset="0"/>
                </a:rPr>
                <a:t>Pelham</a:t>
              </a:r>
              <a:endParaRPr lang="en-GB" sz="1600" dirty="0">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A0600B0C-05BE-1858-19EF-77D0534D70F2}"/>
                </a:ext>
              </a:extLst>
            </p:cNvPr>
            <p:cNvSpPr txBox="1"/>
            <p:nvPr/>
          </p:nvSpPr>
          <p:spPr>
            <a:xfrm>
              <a:off x="7558129" y="3107563"/>
              <a:ext cx="2123768" cy="338554"/>
            </a:xfrm>
            <a:prstGeom prst="rect">
              <a:avLst/>
            </a:prstGeom>
            <a:noFill/>
          </p:spPr>
          <p:txBody>
            <a:bodyPr wrap="square" rtlCol="0">
              <a:spAutoFit/>
            </a:bodyPr>
            <a:lstStyle/>
            <a:p>
              <a:pPr algn="ctr"/>
              <a:r>
                <a:rPr lang="en-GB" sz="1600" dirty="0">
                  <a:latin typeface="Arial" panose="020B0604020202020204" pitchFamily="34" charset="0"/>
                  <a:cs typeface="Arial" panose="020B0604020202020204" pitchFamily="34" charset="0"/>
                </a:rPr>
                <a:t>Riverside</a:t>
              </a:r>
            </a:p>
          </p:txBody>
        </p:sp>
        <p:sp>
          <p:nvSpPr>
            <p:cNvPr id="35" name="TextBox 34">
              <a:extLst>
                <a:ext uri="{FF2B5EF4-FFF2-40B4-BE49-F238E27FC236}">
                  <a16:creationId xmlns:a16="http://schemas.microsoft.com/office/drawing/2014/main" id="{77241419-990A-C4D8-A244-0F5DE64A86A1}"/>
                </a:ext>
              </a:extLst>
            </p:cNvPr>
            <p:cNvSpPr txBox="1"/>
            <p:nvPr/>
          </p:nvSpPr>
          <p:spPr>
            <a:xfrm>
              <a:off x="8747736" y="1763731"/>
              <a:ext cx="980999" cy="338554"/>
            </a:xfrm>
            <a:prstGeom prst="rect">
              <a:avLst/>
            </a:prstGeom>
            <a:noFill/>
          </p:spPr>
          <p:txBody>
            <a:bodyPr wrap="square">
              <a:spAutoFit/>
            </a:bodyPr>
            <a:lstStyle/>
            <a:p>
              <a:r>
                <a:rPr lang="en-GB" sz="1600" dirty="0">
                  <a:cs typeface="Arial" panose="020B0604020202020204" pitchFamily="34" charset="0"/>
                </a:rPr>
                <a:t>14.5</a:t>
              </a:r>
              <a:r>
                <a:rPr lang="en-GB" sz="1600" dirty="0">
                  <a:latin typeface="Arial" panose="020B0604020202020204" pitchFamily="34" charset="0"/>
                  <a:cs typeface="Arial" panose="020B0604020202020204" pitchFamily="34" charset="0"/>
                </a:rPr>
                <a:t>%</a:t>
              </a:r>
              <a:endParaRPr lang="en-GB" sz="1600" dirty="0"/>
            </a:p>
          </p:txBody>
        </p:sp>
        <p:sp>
          <p:nvSpPr>
            <p:cNvPr id="36" name="TextBox 35">
              <a:extLst>
                <a:ext uri="{FF2B5EF4-FFF2-40B4-BE49-F238E27FC236}">
                  <a16:creationId xmlns:a16="http://schemas.microsoft.com/office/drawing/2014/main" id="{47DD7756-7216-4B2A-F44D-70922BF53648}"/>
                </a:ext>
              </a:extLst>
            </p:cNvPr>
            <p:cNvSpPr txBox="1"/>
            <p:nvPr/>
          </p:nvSpPr>
          <p:spPr>
            <a:xfrm>
              <a:off x="10621477" y="1763731"/>
              <a:ext cx="980999" cy="338554"/>
            </a:xfrm>
            <a:prstGeom prst="rect">
              <a:avLst/>
            </a:prstGeom>
            <a:noFill/>
          </p:spPr>
          <p:txBody>
            <a:bodyPr wrap="square">
              <a:spAutoFit/>
            </a:bodyPr>
            <a:lstStyle/>
            <a:p>
              <a:r>
                <a:rPr lang="en-GB" sz="1600" dirty="0">
                  <a:cs typeface="Arial" panose="020B0604020202020204" pitchFamily="34" charset="0"/>
                </a:rPr>
                <a:t>14.7</a:t>
              </a:r>
              <a:r>
                <a:rPr lang="en-GB" sz="1600" dirty="0">
                  <a:latin typeface="Arial" panose="020B0604020202020204" pitchFamily="34" charset="0"/>
                  <a:cs typeface="Arial" panose="020B0604020202020204" pitchFamily="34" charset="0"/>
                </a:rPr>
                <a:t>%</a:t>
              </a:r>
              <a:endParaRPr lang="en-GB" sz="1600" dirty="0"/>
            </a:p>
          </p:txBody>
        </p:sp>
        <p:pic>
          <p:nvPicPr>
            <p:cNvPr id="47" name="Picture 46">
              <a:extLst>
                <a:ext uri="{FF2B5EF4-FFF2-40B4-BE49-F238E27FC236}">
                  <a16:creationId xmlns:a16="http://schemas.microsoft.com/office/drawing/2014/main" id="{C99A5E71-A070-86A0-9804-52229E96A176}"/>
                </a:ext>
              </a:extLst>
            </p:cNvPr>
            <p:cNvPicPr>
              <a:picLocks noChangeAspect="1"/>
            </p:cNvPicPr>
            <p:nvPr/>
          </p:nvPicPr>
          <p:blipFill>
            <a:blip r:embed="rId4"/>
            <a:stretch>
              <a:fillRect/>
            </a:stretch>
          </p:blipFill>
          <p:spPr>
            <a:xfrm>
              <a:off x="5863602" y="1744563"/>
              <a:ext cx="1409463" cy="1404000"/>
            </a:xfrm>
            <a:prstGeom prst="rect">
              <a:avLst/>
            </a:prstGeom>
          </p:spPr>
        </p:pic>
        <p:sp>
          <p:nvSpPr>
            <p:cNvPr id="48" name="TextBox 47">
              <a:extLst>
                <a:ext uri="{FF2B5EF4-FFF2-40B4-BE49-F238E27FC236}">
                  <a16:creationId xmlns:a16="http://schemas.microsoft.com/office/drawing/2014/main" id="{1E2B2995-3EB0-F98D-3CBC-55C7622E97EC}"/>
                </a:ext>
              </a:extLst>
            </p:cNvPr>
            <p:cNvSpPr txBox="1"/>
            <p:nvPr/>
          </p:nvSpPr>
          <p:spPr>
            <a:xfrm>
              <a:off x="5557632" y="3107138"/>
              <a:ext cx="2123768" cy="338554"/>
            </a:xfrm>
            <a:prstGeom prst="rect">
              <a:avLst/>
            </a:prstGeom>
            <a:noFill/>
          </p:spPr>
          <p:txBody>
            <a:bodyPr wrap="square" rtlCol="0">
              <a:spAutoFit/>
            </a:bodyPr>
            <a:lstStyle/>
            <a:p>
              <a:pPr algn="ctr"/>
              <a:r>
                <a:rPr lang="en-GB" sz="1600" dirty="0">
                  <a:latin typeface="Arial" panose="020B0604020202020204" pitchFamily="34" charset="0"/>
                  <a:cs typeface="Arial" panose="020B0604020202020204" pitchFamily="34" charset="0"/>
                </a:rPr>
                <a:t>Northfleet North</a:t>
              </a:r>
            </a:p>
          </p:txBody>
        </p:sp>
        <p:sp>
          <p:nvSpPr>
            <p:cNvPr id="49" name="TextBox 48">
              <a:extLst>
                <a:ext uri="{FF2B5EF4-FFF2-40B4-BE49-F238E27FC236}">
                  <a16:creationId xmlns:a16="http://schemas.microsoft.com/office/drawing/2014/main" id="{5170883C-F668-5CA5-C06C-D73582949A70}"/>
                </a:ext>
              </a:extLst>
            </p:cNvPr>
            <p:cNvSpPr txBox="1"/>
            <p:nvPr/>
          </p:nvSpPr>
          <p:spPr>
            <a:xfrm>
              <a:off x="6738437" y="1796742"/>
              <a:ext cx="980999" cy="338554"/>
            </a:xfrm>
            <a:prstGeom prst="rect">
              <a:avLst/>
            </a:prstGeom>
            <a:noFill/>
          </p:spPr>
          <p:txBody>
            <a:bodyPr wrap="square">
              <a:spAutoFit/>
            </a:bodyPr>
            <a:lstStyle/>
            <a:p>
              <a:r>
                <a:rPr lang="en-GB" sz="1600" dirty="0">
                  <a:cs typeface="Arial" panose="020B0604020202020204" pitchFamily="34" charset="0"/>
                </a:rPr>
                <a:t>14.2</a:t>
              </a:r>
              <a:r>
                <a:rPr lang="en-GB" sz="1600" dirty="0">
                  <a:latin typeface="Arial" panose="020B0604020202020204" pitchFamily="34" charset="0"/>
                  <a:cs typeface="Arial" panose="020B0604020202020204" pitchFamily="34" charset="0"/>
                </a:rPr>
                <a:t>%</a:t>
              </a:r>
              <a:endParaRPr lang="en-GB" sz="1600" dirty="0"/>
            </a:p>
          </p:txBody>
        </p:sp>
      </p:grpSp>
      <p:sp>
        <p:nvSpPr>
          <p:cNvPr id="46" name="TextBox 45">
            <a:extLst>
              <a:ext uri="{FF2B5EF4-FFF2-40B4-BE49-F238E27FC236}">
                <a16:creationId xmlns:a16="http://schemas.microsoft.com/office/drawing/2014/main" id="{1FF9AE98-F20B-F84F-3237-083D7F2A0B7E}"/>
              </a:ext>
            </a:extLst>
          </p:cNvPr>
          <p:cNvSpPr txBox="1"/>
          <p:nvPr/>
        </p:nvSpPr>
        <p:spPr>
          <a:xfrm>
            <a:off x="-209439" y="4858702"/>
            <a:ext cx="4580472" cy="400110"/>
          </a:xfrm>
          <a:prstGeom prst="rect">
            <a:avLst/>
          </a:prstGeom>
          <a:noFill/>
        </p:spPr>
        <p:txBody>
          <a:bodyPr wrap="square">
            <a:spAutoFit/>
          </a:bodyPr>
          <a:lstStyle/>
          <a:p>
            <a:pPr marL="0" indent="0" algn="ctr">
              <a:buNone/>
            </a:pPr>
            <a:r>
              <a:rPr lang="en-GB" sz="2000" b="1" dirty="0">
                <a:latin typeface="Arial" panose="020B0604020202020204" pitchFamily="34" charset="0"/>
                <a:cs typeface="Arial" panose="020B0604020202020204" pitchFamily="34" charset="0"/>
              </a:rPr>
              <a:t>… and by lack of bedrooms</a:t>
            </a:r>
          </a:p>
        </p:txBody>
      </p:sp>
      <p:grpSp>
        <p:nvGrpSpPr>
          <p:cNvPr id="5" name="Group 4" descr="Infographic showing increasing sizes of bed and % of area with lack of bedrooms. 5.1% of households in Gravesham qualify as overcrowded, rising to 8.9% in Pelham, 10.8% in Riverside and 11% in Northfleet North">
            <a:extLst>
              <a:ext uri="{FF2B5EF4-FFF2-40B4-BE49-F238E27FC236}">
                <a16:creationId xmlns:a16="http://schemas.microsoft.com/office/drawing/2014/main" id="{6442942B-D5D3-4AD2-DF54-C6D541893689}"/>
              </a:ext>
            </a:extLst>
          </p:cNvPr>
          <p:cNvGrpSpPr/>
          <p:nvPr/>
        </p:nvGrpSpPr>
        <p:grpSpPr>
          <a:xfrm>
            <a:off x="3651727" y="4251680"/>
            <a:ext cx="8533638" cy="1815137"/>
            <a:chOff x="3651727" y="4251680"/>
            <a:chExt cx="8533638" cy="1815137"/>
          </a:xfrm>
        </p:grpSpPr>
        <p:pic>
          <p:nvPicPr>
            <p:cNvPr id="37" name="Picture 36">
              <a:extLst>
                <a:ext uri="{FF2B5EF4-FFF2-40B4-BE49-F238E27FC236}">
                  <a16:creationId xmlns:a16="http://schemas.microsoft.com/office/drawing/2014/main" id="{83AEB400-4A5E-F039-6DFF-46789AB2857E}"/>
                </a:ext>
              </a:extLst>
            </p:cNvPr>
            <p:cNvPicPr>
              <a:picLocks noChangeAspect="1"/>
            </p:cNvPicPr>
            <p:nvPr/>
          </p:nvPicPr>
          <p:blipFill rotWithShape="1">
            <a:blip r:embed="rId5">
              <a:clrChange>
                <a:clrFrom>
                  <a:srgbClr val="FFFFFF"/>
                </a:clrFrom>
                <a:clrTo>
                  <a:srgbClr val="FFFFFF">
                    <a:alpha val="0"/>
                  </a:srgbClr>
                </a:clrTo>
              </a:clrChange>
              <a:duotone>
                <a:prstClr val="black"/>
                <a:schemeClr val="accent6">
                  <a:lumMod val="75000"/>
                  <a:tint val="45000"/>
                  <a:satMod val="400000"/>
                </a:schemeClr>
              </a:duotone>
            </a:blip>
            <a:srcRect l="72097" t="39607" r="8811" b="14517"/>
            <a:stretch/>
          </p:blipFill>
          <p:spPr>
            <a:xfrm>
              <a:off x="9572945" y="4384732"/>
              <a:ext cx="2072288" cy="1400400"/>
            </a:xfrm>
            <a:prstGeom prst="rect">
              <a:avLst/>
            </a:prstGeom>
          </p:spPr>
        </p:pic>
        <p:pic>
          <p:nvPicPr>
            <p:cNvPr id="38" name="Picture 37">
              <a:extLst>
                <a:ext uri="{FF2B5EF4-FFF2-40B4-BE49-F238E27FC236}">
                  <a16:creationId xmlns:a16="http://schemas.microsoft.com/office/drawing/2014/main" id="{55CE62C4-AAF8-421E-67A4-FFBF4F91FC2F}"/>
                </a:ext>
              </a:extLst>
            </p:cNvPr>
            <p:cNvPicPr>
              <a:picLocks noChangeAspect="1"/>
            </p:cNvPicPr>
            <p:nvPr/>
          </p:nvPicPr>
          <p:blipFill rotWithShape="1">
            <a:blip r:embed="rId5">
              <a:clrChange>
                <a:clrFrom>
                  <a:srgbClr val="FFFFFF"/>
                </a:clrFrom>
                <a:clrTo>
                  <a:srgbClr val="FFFFFF">
                    <a:alpha val="0"/>
                  </a:srgbClr>
                </a:clrTo>
              </a:clrChange>
              <a:duotone>
                <a:prstClr val="black"/>
                <a:schemeClr val="accent6">
                  <a:lumMod val="75000"/>
                  <a:tint val="45000"/>
                  <a:satMod val="400000"/>
                </a:schemeClr>
              </a:duotone>
            </a:blip>
            <a:srcRect l="72097" t="39607" r="8811" b="14517"/>
            <a:stretch/>
          </p:blipFill>
          <p:spPr>
            <a:xfrm>
              <a:off x="7558129" y="4429856"/>
              <a:ext cx="2029670" cy="1371600"/>
            </a:xfrm>
            <a:prstGeom prst="rect">
              <a:avLst/>
            </a:prstGeom>
          </p:spPr>
        </p:pic>
        <p:pic>
          <p:nvPicPr>
            <p:cNvPr id="39" name="Picture 38">
              <a:extLst>
                <a:ext uri="{FF2B5EF4-FFF2-40B4-BE49-F238E27FC236}">
                  <a16:creationId xmlns:a16="http://schemas.microsoft.com/office/drawing/2014/main" id="{92E2A7D8-1B7A-429B-8533-1C3F79245361}"/>
                </a:ext>
              </a:extLst>
            </p:cNvPr>
            <p:cNvPicPr>
              <a:picLocks noChangeAspect="1"/>
            </p:cNvPicPr>
            <p:nvPr/>
          </p:nvPicPr>
          <p:blipFill rotWithShape="1">
            <a:blip r:embed="rId5">
              <a:clrChange>
                <a:clrFrom>
                  <a:srgbClr val="FFFFFF"/>
                </a:clrFrom>
                <a:clrTo>
                  <a:srgbClr val="FFFFFF">
                    <a:alpha val="0"/>
                  </a:srgbClr>
                </a:clrTo>
              </a:clrChange>
              <a:duotone>
                <a:prstClr val="black"/>
                <a:schemeClr val="accent6">
                  <a:lumMod val="75000"/>
                  <a:tint val="45000"/>
                  <a:satMod val="400000"/>
                </a:schemeClr>
              </a:duotone>
            </a:blip>
            <a:srcRect l="72097" t="39607" r="8811" b="14517"/>
            <a:stretch/>
          </p:blipFill>
          <p:spPr>
            <a:xfrm>
              <a:off x="4209484" y="5066247"/>
              <a:ext cx="958900" cy="648000"/>
            </a:xfrm>
            <a:prstGeom prst="rect">
              <a:avLst/>
            </a:prstGeom>
          </p:spPr>
        </p:pic>
        <p:sp>
          <p:nvSpPr>
            <p:cNvPr id="40" name="TextBox 39">
              <a:extLst>
                <a:ext uri="{FF2B5EF4-FFF2-40B4-BE49-F238E27FC236}">
                  <a16:creationId xmlns:a16="http://schemas.microsoft.com/office/drawing/2014/main" id="{6CFBCFCE-80FB-31EA-4889-7DF5DE53684F}"/>
                </a:ext>
              </a:extLst>
            </p:cNvPr>
            <p:cNvSpPr txBox="1"/>
            <p:nvPr/>
          </p:nvSpPr>
          <p:spPr>
            <a:xfrm>
              <a:off x="3651727" y="5634742"/>
              <a:ext cx="2123768" cy="338554"/>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Gravesham</a:t>
              </a:r>
            </a:p>
          </p:txBody>
        </p:sp>
        <p:sp>
          <p:nvSpPr>
            <p:cNvPr id="41" name="TextBox 40">
              <a:extLst>
                <a:ext uri="{FF2B5EF4-FFF2-40B4-BE49-F238E27FC236}">
                  <a16:creationId xmlns:a16="http://schemas.microsoft.com/office/drawing/2014/main" id="{2CDD5100-710D-9AFC-D23F-3C71A4CD8855}"/>
                </a:ext>
              </a:extLst>
            </p:cNvPr>
            <p:cNvSpPr txBox="1"/>
            <p:nvPr/>
          </p:nvSpPr>
          <p:spPr>
            <a:xfrm>
              <a:off x="4755490" y="4727693"/>
              <a:ext cx="980999" cy="338554"/>
            </a:xfrm>
            <a:prstGeom prst="rect">
              <a:avLst/>
            </a:prstGeom>
            <a:noFill/>
          </p:spPr>
          <p:txBody>
            <a:bodyPr wrap="square">
              <a:spAutoFit/>
            </a:bodyPr>
            <a:lstStyle/>
            <a:p>
              <a:r>
                <a:rPr lang="en-GB" sz="1600" dirty="0">
                  <a:cs typeface="Arial" panose="020B0604020202020204" pitchFamily="34" charset="0"/>
                </a:rPr>
                <a:t>5.1</a:t>
              </a:r>
              <a:r>
                <a:rPr lang="en-GB" sz="1600" dirty="0">
                  <a:latin typeface="Arial" panose="020B0604020202020204" pitchFamily="34" charset="0"/>
                  <a:cs typeface="Arial" panose="020B0604020202020204" pitchFamily="34" charset="0"/>
                </a:rPr>
                <a:t>%</a:t>
              </a:r>
              <a:endParaRPr lang="en-GB" sz="1600" dirty="0"/>
            </a:p>
          </p:txBody>
        </p:sp>
        <p:sp>
          <p:nvSpPr>
            <p:cNvPr id="42" name="TextBox 41">
              <a:extLst>
                <a:ext uri="{FF2B5EF4-FFF2-40B4-BE49-F238E27FC236}">
                  <a16:creationId xmlns:a16="http://schemas.microsoft.com/office/drawing/2014/main" id="{9797A62F-50BB-2C66-4BFC-EFF5AF55B85A}"/>
                </a:ext>
              </a:extLst>
            </p:cNvPr>
            <p:cNvSpPr txBox="1"/>
            <p:nvPr/>
          </p:nvSpPr>
          <p:spPr>
            <a:xfrm>
              <a:off x="7480038" y="5718803"/>
              <a:ext cx="2217985" cy="348014"/>
            </a:xfrm>
            <a:prstGeom prst="rect">
              <a:avLst/>
            </a:prstGeom>
            <a:noFill/>
          </p:spPr>
          <p:txBody>
            <a:bodyPr wrap="square" rtlCol="0">
              <a:spAutoFit/>
            </a:bodyPr>
            <a:lstStyle/>
            <a:p>
              <a:pPr algn="ctr"/>
              <a:r>
                <a:rPr lang="en-GB" sz="1600" dirty="0">
                  <a:cs typeface="Arial" panose="020B0604020202020204" pitchFamily="34" charset="0"/>
                </a:rPr>
                <a:t>Riverside</a:t>
              </a:r>
              <a:endParaRPr lang="en-GB" sz="1600" dirty="0">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3AA06DE3-19F8-8A22-DD18-D92454702E32}"/>
                </a:ext>
              </a:extLst>
            </p:cNvPr>
            <p:cNvSpPr txBox="1"/>
            <p:nvPr/>
          </p:nvSpPr>
          <p:spPr>
            <a:xfrm>
              <a:off x="9554045" y="5718803"/>
              <a:ext cx="1937969" cy="338554"/>
            </a:xfrm>
            <a:prstGeom prst="rect">
              <a:avLst/>
            </a:prstGeom>
            <a:noFill/>
          </p:spPr>
          <p:txBody>
            <a:bodyPr wrap="square" rtlCol="0">
              <a:spAutoFit/>
            </a:bodyPr>
            <a:lstStyle/>
            <a:p>
              <a:pPr algn="ctr"/>
              <a:r>
                <a:rPr lang="en-GB" sz="1600" dirty="0">
                  <a:latin typeface="Arial" panose="020B0604020202020204" pitchFamily="34" charset="0"/>
                  <a:cs typeface="Arial" panose="020B0604020202020204" pitchFamily="34" charset="0"/>
                </a:rPr>
                <a:t>Northfleet North</a:t>
              </a:r>
            </a:p>
          </p:txBody>
        </p:sp>
        <p:sp>
          <p:nvSpPr>
            <p:cNvPr id="44" name="TextBox 43">
              <a:extLst>
                <a:ext uri="{FF2B5EF4-FFF2-40B4-BE49-F238E27FC236}">
                  <a16:creationId xmlns:a16="http://schemas.microsoft.com/office/drawing/2014/main" id="{9EC01571-6116-E265-971B-7CAA72C9DDCE}"/>
                </a:ext>
              </a:extLst>
            </p:cNvPr>
            <p:cNvSpPr txBox="1"/>
            <p:nvPr/>
          </p:nvSpPr>
          <p:spPr>
            <a:xfrm>
              <a:off x="9082445" y="4279801"/>
              <a:ext cx="980999" cy="338554"/>
            </a:xfrm>
            <a:prstGeom prst="rect">
              <a:avLst/>
            </a:prstGeom>
            <a:noFill/>
          </p:spPr>
          <p:txBody>
            <a:bodyPr wrap="square">
              <a:spAutoFit/>
            </a:bodyPr>
            <a:lstStyle/>
            <a:p>
              <a:r>
                <a:rPr lang="en-GB" sz="1600" dirty="0">
                  <a:cs typeface="Arial" panose="020B0604020202020204" pitchFamily="34" charset="0"/>
                </a:rPr>
                <a:t>10.8%</a:t>
              </a:r>
              <a:endParaRPr lang="en-GB" sz="1600" dirty="0"/>
            </a:p>
          </p:txBody>
        </p:sp>
        <p:sp>
          <p:nvSpPr>
            <p:cNvPr id="45" name="TextBox 44">
              <a:extLst>
                <a:ext uri="{FF2B5EF4-FFF2-40B4-BE49-F238E27FC236}">
                  <a16:creationId xmlns:a16="http://schemas.microsoft.com/office/drawing/2014/main" id="{4AA243E1-CFF8-F4D7-D424-C9978993F532}"/>
                </a:ext>
              </a:extLst>
            </p:cNvPr>
            <p:cNvSpPr txBox="1"/>
            <p:nvPr/>
          </p:nvSpPr>
          <p:spPr>
            <a:xfrm>
              <a:off x="11204366" y="4251680"/>
              <a:ext cx="980999" cy="338554"/>
            </a:xfrm>
            <a:prstGeom prst="rect">
              <a:avLst/>
            </a:prstGeom>
            <a:noFill/>
          </p:spPr>
          <p:txBody>
            <a:bodyPr wrap="square">
              <a:spAutoFit/>
            </a:bodyPr>
            <a:lstStyle/>
            <a:p>
              <a:r>
                <a:rPr lang="en-GB" sz="1600" dirty="0">
                  <a:cs typeface="Arial" panose="020B0604020202020204" pitchFamily="34" charset="0"/>
                </a:rPr>
                <a:t>11%</a:t>
              </a:r>
              <a:endParaRPr lang="en-GB" sz="1600" dirty="0"/>
            </a:p>
          </p:txBody>
        </p:sp>
        <p:pic>
          <p:nvPicPr>
            <p:cNvPr id="50" name="Picture 49">
              <a:extLst>
                <a:ext uri="{FF2B5EF4-FFF2-40B4-BE49-F238E27FC236}">
                  <a16:creationId xmlns:a16="http://schemas.microsoft.com/office/drawing/2014/main" id="{ABECF86F-0ED8-6E5E-4FF5-674DC8EC8C9F}"/>
                </a:ext>
              </a:extLst>
            </p:cNvPr>
            <p:cNvPicPr>
              <a:picLocks noChangeAspect="1"/>
            </p:cNvPicPr>
            <p:nvPr/>
          </p:nvPicPr>
          <p:blipFill rotWithShape="1">
            <a:blip r:embed="rId5">
              <a:clrChange>
                <a:clrFrom>
                  <a:srgbClr val="FFFFFF"/>
                </a:clrFrom>
                <a:clrTo>
                  <a:srgbClr val="FFFFFF">
                    <a:alpha val="0"/>
                  </a:srgbClr>
                </a:clrTo>
              </a:clrChange>
              <a:duotone>
                <a:prstClr val="black"/>
                <a:schemeClr val="accent6">
                  <a:lumMod val="75000"/>
                  <a:tint val="45000"/>
                  <a:satMod val="400000"/>
                </a:schemeClr>
              </a:duotone>
            </a:blip>
            <a:srcRect l="72097" t="39607" r="8811" b="14517"/>
            <a:stretch/>
          </p:blipFill>
          <p:spPr>
            <a:xfrm>
              <a:off x="5744987" y="4647661"/>
              <a:ext cx="1672747" cy="1130400"/>
            </a:xfrm>
            <a:prstGeom prst="rect">
              <a:avLst/>
            </a:prstGeom>
          </p:spPr>
        </p:pic>
        <p:sp>
          <p:nvSpPr>
            <p:cNvPr id="51" name="TextBox 50">
              <a:extLst>
                <a:ext uri="{FF2B5EF4-FFF2-40B4-BE49-F238E27FC236}">
                  <a16:creationId xmlns:a16="http://schemas.microsoft.com/office/drawing/2014/main" id="{DE4004E7-A746-893A-A3AB-EC27A37D3642}"/>
                </a:ext>
              </a:extLst>
            </p:cNvPr>
            <p:cNvSpPr txBox="1"/>
            <p:nvPr/>
          </p:nvSpPr>
          <p:spPr>
            <a:xfrm>
              <a:off x="5479541" y="5696198"/>
              <a:ext cx="2217985" cy="338554"/>
            </a:xfrm>
            <a:prstGeom prst="rect">
              <a:avLst/>
            </a:prstGeom>
            <a:noFill/>
          </p:spPr>
          <p:txBody>
            <a:bodyPr wrap="square" rtlCol="0">
              <a:spAutoFit/>
            </a:bodyPr>
            <a:lstStyle/>
            <a:p>
              <a:pPr algn="ctr"/>
              <a:r>
                <a:rPr lang="en-GB" sz="1600" dirty="0">
                  <a:latin typeface="Arial" panose="020B0604020202020204" pitchFamily="34" charset="0"/>
                  <a:cs typeface="Arial" panose="020B0604020202020204" pitchFamily="34" charset="0"/>
                </a:rPr>
                <a:t>Pelham</a:t>
              </a:r>
            </a:p>
          </p:txBody>
        </p:sp>
        <p:sp>
          <p:nvSpPr>
            <p:cNvPr id="52" name="TextBox 51">
              <a:extLst>
                <a:ext uri="{FF2B5EF4-FFF2-40B4-BE49-F238E27FC236}">
                  <a16:creationId xmlns:a16="http://schemas.microsoft.com/office/drawing/2014/main" id="{EE9E2F7B-477F-FCE4-B223-7768353E98A0}"/>
                </a:ext>
              </a:extLst>
            </p:cNvPr>
            <p:cNvSpPr txBox="1"/>
            <p:nvPr/>
          </p:nvSpPr>
          <p:spPr>
            <a:xfrm>
              <a:off x="6976276" y="4478384"/>
              <a:ext cx="1053970" cy="338554"/>
            </a:xfrm>
            <a:prstGeom prst="rect">
              <a:avLst/>
            </a:prstGeom>
            <a:noFill/>
          </p:spPr>
          <p:txBody>
            <a:bodyPr wrap="square">
              <a:spAutoFit/>
            </a:bodyPr>
            <a:lstStyle/>
            <a:p>
              <a:r>
                <a:rPr lang="en-GB" sz="1600" dirty="0">
                  <a:cs typeface="Arial" panose="020B0604020202020204" pitchFamily="34" charset="0"/>
                </a:rPr>
                <a:t>8.9%</a:t>
              </a:r>
              <a:endParaRPr lang="en-GB" sz="1600" dirty="0"/>
            </a:p>
          </p:txBody>
        </p:sp>
      </p:grpSp>
    </p:spTree>
    <p:extLst>
      <p:ext uri="{BB962C8B-B14F-4D97-AF65-F5344CB8AC3E}">
        <p14:creationId xmlns:p14="http://schemas.microsoft.com/office/powerpoint/2010/main" val="2877775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7737C-3A1C-F3C5-9511-ECA6174E4CBC}"/>
              </a:ext>
            </a:extLst>
          </p:cNvPr>
          <p:cNvSpPr>
            <a:spLocks noGrp="1"/>
          </p:cNvSpPr>
          <p:nvPr>
            <p:ph type="title"/>
          </p:nvPr>
        </p:nvSpPr>
        <p:spPr/>
        <p:txBody>
          <a:bodyPr/>
          <a:lstStyle/>
          <a:p>
            <a:r>
              <a:rPr lang="en-GB" dirty="0"/>
              <a:t>Respiratory Illness</a:t>
            </a:r>
          </a:p>
        </p:txBody>
      </p:sp>
      <p:sp>
        <p:nvSpPr>
          <p:cNvPr id="4" name="Rectangle: Top Corners Rounded 3">
            <a:extLst>
              <a:ext uri="{FF2B5EF4-FFF2-40B4-BE49-F238E27FC236}">
                <a16:creationId xmlns:a16="http://schemas.microsoft.com/office/drawing/2014/main" id="{176F974A-DC9E-7768-6C6C-26F577D52F23}"/>
              </a:ext>
              <a:ext uri="{C183D7F6-B498-43B3-948B-1728B52AA6E4}">
                <adec:decorative xmlns:adec="http://schemas.microsoft.com/office/drawing/2017/decorative" val="1"/>
              </a:ext>
            </a:extLst>
          </p:cNvPr>
          <p:cNvSpPr/>
          <p:nvPr/>
        </p:nvSpPr>
        <p:spPr>
          <a:xfrm rot="16200000">
            <a:off x="8259201" y="-666760"/>
            <a:ext cx="1769597" cy="6096001"/>
          </a:xfrm>
          <a:prstGeom prst="round2Same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Top Corners Rounded 6">
            <a:extLst>
              <a:ext uri="{FF2B5EF4-FFF2-40B4-BE49-F238E27FC236}">
                <a16:creationId xmlns:a16="http://schemas.microsoft.com/office/drawing/2014/main" id="{148B089D-AEF7-A2B0-FCDE-315934A6C369}"/>
              </a:ext>
              <a:ext uri="{C183D7F6-B498-43B3-948B-1728B52AA6E4}">
                <adec:decorative xmlns:adec="http://schemas.microsoft.com/office/drawing/2017/decorative" val="1"/>
              </a:ext>
            </a:extLst>
          </p:cNvPr>
          <p:cNvSpPr/>
          <p:nvPr/>
        </p:nvSpPr>
        <p:spPr>
          <a:xfrm rot="5400000">
            <a:off x="2163200" y="2129893"/>
            <a:ext cx="1769597" cy="6096001"/>
          </a:xfrm>
          <a:prstGeom prst="round2Same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E0F07B9C-3084-4F62-33E3-4B9DD3B6F3EC}"/>
              </a:ext>
            </a:extLst>
          </p:cNvPr>
          <p:cNvSpPr>
            <a:spLocks noGrp="1"/>
          </p:cNvSpPr>
          <p:nvPr>
            <p:ph idx="1"/>
          </p:nvPr>
        </p:nvSpPr>
        <p:spPr>
          <a:xfrm>
            <a:off x="310013" y="1600201"/>
            <a:ext cx="5606419" cy="2692895"/>
          </a:xfrm>
        </p:spPr>
        <p:txBody>
          <a:bodyPr/>
          <a:lstStyle/>
          <a:p>
            <a:pPr marL="0" indent="0">
              <a:buNone/>
            </a:pPr>
            <a:r>
              <a:rPr lang="en-GB" sz="2000" dirty="0"/>
              <a:t>Fuel Poverty </a:t>
            </a:r>
          </a:p>
          <a:p>
            <a:r>
              <a:rPr lang="en-GB" sz="2000" dirty="0"/>
              <a:t>10.2% of households in Gravesham were in fuel poverty in 2021</a:t>
            </a:r>
          </a:p>
          <a:p>
            <a:pPr lvl="1"/>
            <a:r>
              <a:rPr lang="en-GB" sz="1700" dirty="0"/>
              <a:t>9.7% in Kent and 13.1% nationally</a:t>
            </a:r>
          </a:p>
          <a:p>
            <a:pPr marL="400050"/>
            <a:r>
              <a:rPr lang="en-GB" sz="2000" dirty="0"/>
              <a:t>Children living in cold homes are twice as likely to develop respiratory problems as those in warm homes.</a:t>
            </a:r>
          </a:p>
          <a:p>
            <a:endParaRPr lang="en-GB" dirty="0"/>
          </a:p>
        </p:txBody>
      </p:sp>
      <p:sp>
        <p:nvSpPr>
          <p:cNvPr id="8" name="TextBox 7">
            <a:extLst>
              <a:ext uri="{FF2B5EF4-FFF2-40B4-BE49-F238E27FC236}">
                <a16:creationId xmlns:a16="http://schemas.microsoft.com/office/drawing/2014/main" id="{F28365E0-20F7-DAAB-16DE-20002297F28C}"/>
              </a:ext>
            </a:extLst>
          </p:cNvPr>
          <p:cNvSpPr txBox="1"/>
          <p:nvPr/>
        </p:nvSpPr>
        <p:spPr>
          <a:xfrm>
            <a:off x="-99877" y="4707501"/>
            <a:ext cx="3754825" cy="1015663"/>
          </a:xfrm>
          <a:prstGeom prst="rect">
            <a:avLst/>
          </a:prstGeom>
          <a:noFill/>
        </p:spPr>
        <p:txBody>
          <a:bodyPr wrap="square" rtlCol="0">
            <a:spAutoFit/>
          </a:bodyPr>
          <a:lstStyle/>
          <a:p>
            <a:pPr algn="r"/>
            <a:r>
              <a:rPr lang="en-GB" sz="2000" dirty="0">
                <a:solidFill>
                  <a:schemeClr val="tx2"/>
                </a:solidFill>
              </a:rPr>
              <a:t>Smoking prevalence in </a:t>
            </a:r>
            <a:r>
              <a:rPr lang="en-GB" sz="2000" b="1" dirty="0">
                <a:solidFill>
                  <a:schemeClr val="tx2"/>
                </a:solidFill>
              </a:rPr>
              <a:t>Gravesham</a:t>
            </a:r>
            <a:r>
              <a:rPr lang="en-GB" sz="2000" dirty="0">
                <a:solidFill>
                  <a:schemeClr val="tx2"/>
                </a:solidFill>
              </a:rPr>
              <a:t> is slightly higher than pre-pandemic</a:t>
            </a:r>
          </a:p>
        </p:txBody>
      </p:sp>
      <p:grpSp>
        <p:nvGrpSpPr>
          <p:cNvPr id="6" name="Group 5" descr="A cigarette containing an arrow pointing upwards, and 15.8% written above to represent increasing prevalence of smoking.">
            <a:extLst>
              <a:ext uri="{FF2B5EF4-FFF2-40B4-BE49-F238E27FC236}">
                <a16:creationId xmlns:a16="http://schemas.microsoft.com/office/drawing/2014/main" id="{A3CFFFFD-6612-F693-8D72-C958484A4401}"/>
              </a:ext>
            </a:extLst>
          </p:cNvPr>
          <p:cNvGrpSpPr/>
          <p:nvPr/>
        </p:nvGrpSpPr>
        <p:grpSpPr>
          <a:xfrm rot="491441">
            <a:off x="4237402" y="4507739"/>
            <a:ext cx="1462456" cy="1670404"/>
            <a:chOff x="4237402" y="4507739"/>
            <a:chExt cx="1462456" cy="1670404"/>
          </a:xfrm>
        </p:grpSpPr>
        <p:pic>
          <p:nvPicPr>
            <p:cNvPr id="10" name="Picture 9" descr="A picture containing engineering drawing&#10;&#10;Description automatically generated">
              <a:extLst>
                <a:ext uri="{FF2B5EF4-FFF2-40B4-BE49-F238E27FC236}">
                  <a16:creationId xmlns:a16="http://schemas.microsoft.com/office/drawing/2014/main" id="{8FA5BB5C-97A6-956B-8DDD-0814E2E364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675928">
              <a:off x="4133428" y="4611713"/>
              <a:ext cx="1670404" cy="1462456"/>
            </a:xfrm>
            <a:prstGeom prst="rect">
              <a:avLst/>
            </a:prstGeom>
            <a:scene3d>
              <a:camera prst="orthographicFront">
                <a:rot lat="21299999" lon="10799993" rev="10799999"/>
              </a:camera>
              <a:lightRig rig="threePt" dir="t"/>
            </a:scene3d>
          </p:spPr>
        </p:pic>
        <p:sp>
          <p:nvSpPr>
            <p:cNvPr id="11" name="Arrow: Right 10">
              <a:extLst>
                <a:ext uri="{FF2B5EF4-FFF2-40B4-BE49-F238E27FC236}">
                  <a16:creationId xmlns:a16="http://schemas.microsoft.com/office/drawing/2014/main" id="{D0483372-4422-F06D-C152-E939E811AD55}"/>
                </a:ext>
              </a:extLst>
            </p:cNvPr>
            <p:cNvSpPr/>
            <p:nvPr/>
          </p:nvSpPr>
          <p:spPr>
            <a:xfrm rot="20186382">
              <a:off x="4276239" y="5443392"/>
              <a:ext cx="1151714" cy="50850"/>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80E1B863-E3F9-7138-1ED1-7074120DA5E5}"/>
                </a:ext>
              </a:extLst>
            </p:cNvPr>
            <p:cNvSpPr txBox="1"/>
            <p:nvPr/>
          </p:nvSpPr>
          <p:spPr>
            <a:xfrm rot="20232403">
              <a:off x="4273155" y="4993227"/>
              <a:ext cx="1166843" cy="369332"/>
            </a:xfrm>
            <a:prstGeom prst="rect">
              <a:avLst/>
            </a:prstGeom>
            <a:noFill/>
          </p:spPr>
          <p:txBody>
            <a:bodyPr wrap="square" rtlCol="0">
              <a:spAutoFit/>
            </a:bodyPr>
            <a:lstStyle/>
            <a:p>
              <a:r>
                <a:rPr lang="en-GB" dirty="0">
                  <a:solidFill>
                    <a:schemeClr val="accent1"/>
                  </a:solidFill>
                </a:rPr>
                <a:t>15.8%</a:t>
              </a:r>
            </a:p>
          </p:txBody>
        </p:sp>
      </p:grpSp>
      <p:sp>
        <p:nvSpPr>
          <p:cNvPr id="5" name="Content Placeholder 2">
            <a:extLst>
              <a:ext uri="{FF2B5EF4-FFF2-40B4-BE49-F238E27FC236}">
                <a16:creationId xmlns:a16="http://schemas.microsoft.com/office/drawing/2014/main" id="{5369AD2A-F314-E750-07D7-68246FDC7708}"/>
              </a:ext>
            </a:extLst>
          </p:cNvPr>
          <p:cNvSpPr txBox="1">
            <a:spLocks/>
          </p:cNvSpPr>
          <p:nvPr/>
        </p:nvSpPr>
        <p:spPr bwMode="auto">
          <a:xfrm>
            <a:off x="6600056" y="1709048"/>
            <a:ext cx="5281931" cy="1420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anose="020B0604020202020204" pitchFamily="34" charset="0"/>
              <a:buChar char="•"/>
              <a:defRPr sz="27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panose="020B0604020202020204" pitchFamily="34" charset="0"/>
              <a:buChar char="–"/>
              <a:defRPr sz="18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GB" sz="2000" dirty="0">
                <a:solidFill>
                  <a:schemeClr val="tx2"/>
                </a:solidFill>
              </a:rPr>
              <a:t>People living in the 20% most deprived areas in </a:t>
            </a:r>
            <a:r>
              <a:rPr lang="en-GB" sz="2000" b="1" dirty="0">
                <a:solidFill>
                  <a:schemeClr val="tx2"/>
                </a:solidFill>
              </a:rPr>
              <a:t>Kent</a:t>
            </a:r>
            <a:r>
              <a:rPr lang="en-GB" sz="2000" dirty="0">
                <a:solidFill>
                  <a:schemeClr val="tx2"/>
                </a:solidFill>
              </a:rPr>
              <a:t> have approximately 4 times more emergency hospital admissions for COPD, than those in the 20% least deprived areas</a:t>
            </a:r>
          </a:p>
          <a:p>
            <a:endParaRPr lang="en-GB" dirty="0"/>
          </a:p>
        </p:txBody>
      </p:sp>
      <p:sp>
        <p:nvSpPr>
          <p:cNvPr id="19" name="TextBox 18">
            <a:extLst>
              <a:ext uri="{FF2B5EF4-FFF2-40B4-BE49-F238E27FC236}">
                <a16:creationId xmlns:a16="http://schemas.microsoft.com/office/drawing/2014/main" id="{C52AD3A0-B9B8-7B3D-452C-C4F62D7896C5}"/>
              </a:ext>
            </a:extLst>
          </p:cNvPr>
          <p:cNvSpPr txBox="1"/>
          <p:nvPr/>
        </p:nvSpPr>
        <p:spPr>
          <a:xfrm>
            <a:off x="5952988" y="3639490"/>
            <a:ext cx="6264694" cy="400110"/>
          </a:xfrm>
          <a:prstGeom prst="rect">
            <a:avLst/>
          </a:prstGeom>
          <a:noFill/>
        </p:spPr>
        <p:txBody>
          <a:bodyPr wrap="square" rtlCol="0">
            <a:spAutoFit/>
          </a:bodyPr>
          <a:lstStyle/>
          <a:p>
            <a:r>
              <a:rPr lang="en-GB" sz="2000" dirty="0">
                <a:solidFill>
                  <a:schemeClr val="accent1">
                    <a:lumMod val="50000"/>
                  </a:schemeClr>
                </a:solidFill>
              </a:rPr>
              <a:t>Stark inequality in </a:t>
            </a:r>
            <a:r>
              <a:rPr lang="en-GB" sz="2000" b="1" dirty="0">
                <a:solidFill>
                  <a:schemeClr val="accent1">
                    <a:lumMod val="50000"/>
                  </a:schemeClr>
                </a:solidFill>
              </a:rPr>
              <a:t>Kent</a:t>
            </a:r>
            <a:r>
              <a:rPr lang="en-GB" sz="2000" dirty="0">
                <a:solidFill>
                  <a:schemeClr val="accent1">
                    <a:lumMod val="50000"/>
                  </a:schemeClr>
                </a:solidFill>
              </a:rPr>
              <a:t> annual COPD admissions</a:t>
            </a:r>
          </a:p>
        </p:txBody>
      </p:sp>
      <p:grpSp>
        <p:nvGrpSpPr>
          <p:cNvPr id="9" name="Group 8" descr="In Kent's most deprived quintile, there are ~430 per 100,000 COPD admissions. In the least deprived quintile there are ~100 per 100,000.">
            <a:extLst>
              <a:ext uri="{FF2B5EF4-FFF2-40B4-BE49-F238E27FC236}">
                <a16:creationId xmlns:a16="http://schemas.microsoft.com/office/drawing/2014/main" id="{8BFC9F2A-6EFD-3468-5F05-FA49F6A3323E}"/>
              </a:ext>
            </a:extLst>
          </p:cNvPr>
          <p:cNvGrpSpPr/>
          <p:nvPr/>
        </p:nvGrpSpPr>
        <p:grpSpPr>
          <a:xfrm>
            <a:off x="6810118" y="4221319"/>
            <a:ext cx="4550434" cy="1739113"/>
            <a:chOff x="6942962" y="4106187"/>
            <a:chExt cx="4550434" cy="1739113"/>
          </a:xfrm>
        </p:grpSpPr>
        <p:sp>
          <p:nvSpPr>
            <p:cNvPr id="13" name="TextBox 12">
              <a:extLst>
                <a:ext uri="{FF2B5EF4-FFF2-40B4-BE49-F238E27FC236}">
                  <a16:creationId xmlns:a16="http://schemas.microsoft.com/office/drawing/2014/main" id="{B2F9CB0B-22C4-B9D3-64C5-B690787ADB0C}"/>
                </a:ext>
              </a:extLst>
            </p:cNvPr>
            <p:cNvSpPr txBox="1"/>
            <p:nvPr/>
          </p:nvSpPr>
          <p:spPr>
            <a:xfrm>
              <a:off x="7036373" y="5506746"/>
              <a:ext cx="2077116" cy="338554"/>
            </a:xfrm>
            <a:prstGeom prst="rect">
              <a:avLst/>
            </a:prstGeom>
            <a:noFill/>
          </p:spPr>
          <p:txBody>
            <a:bodyPr wrap="square" rtlCol="0">
              <a:spAutoFit/>
            </a:bodyPr>
            <a:lstStyle/>
            <a:p>
              <a:r>
                <a:rPr lang="en-GB" sz="1600" dirty="0"/>
                <a:t>20% most deprived</a:t>
              </a:r>
            </a:p>
          </p:txBody>
        </p:sp>
        <p:sp>
          <p:nvSpPr>
            <p:cNvPr id="18" name="TextBox 17">
              <a:extLst>
                <a:ext uri="{FF2B5EF4-FFF2-40B4-BE49-F238E27FC236}">
                  <a16:creationId xmlns:a16="http://schemas.microsoft.com/office/drawing/2014/main" id="{AC2AE72E-487C-CDE9-F5CB-3B9818A8FD71}"/>
                </a:ext>
              </a:extLst>
            </p:cNvPr>
            <p:cNvSpPr txBox="1"/>
            <p:nvPr/>
          </p:nvSpPr>
          <p:spPr>
            <a:xfrm>
              <a:off x="9518308" y="5445224"/>
              <a:ext cx="1975088" cy="338554"/>
            </a:xfrm>
            <a:prstGeom prst="rect">
              <a:avLst/>
            </a:prstGeom>
            <a:noFill/>
          </p:spPr>
          <p:txBody>
            <a:bodyPr wrap="square" rtlCol="0">
              <a:spAutoFit/>
            </a:bodyPr>
            <a:lstStyle/>
            <a:p>
              <a:r>
                <a:rPr lang="en-GB" sz="1600" dirty="0"/>
                <a:t>20% least deprived</a:t>
              </a:r>
            </a:p>
          </p:txBody>
        </p:sp>
        <p:cxnSp>
          <p:nvCxnSpPr>
            <p:cNvPr id="20" name="Straight Connector 19">
              <a:extLst>
                <a:ext uri="{FF2B5EF4-FFF2-40B4-BE49-F238E27FC236}">
                  <a16:creationId xmlns:a16="http://schemas.microsoft.com/office/drawing/2014/main" id="{1AB663F5-42E2-293F-E926-A47CD53605FC}"/>
                </a:ext>
              </a:extLst>
            </p:cNvPr>
            <p:cNvCxnSpPr>
              <a:cxnSpLocks/>
            </p:cNvCxnSpPr>
            <p:nvPr/>
          </p:nvCxnSpPr>
          <p:spPr>
            <a:xfrm flipV="1">
              <a:off x="9185034" y="4106187"/>
              <a:ext cx="0" cy="133903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C5242F73-EE28-F251-56D4-9EFC857D2FFD}"/>
                </a:ext>
              </a:extLst>
            </p:cNvPr>
            <p:cNvSpPr txBox="1"/>
            <p:nvPr/>
          </p:nvSpPr>
          <p:spPr>
            <a:xfrm>
              <a:off x="9364602" y="4199670"/>
              <a:ext cx="2077116" cy="1015663"/>
            </a:xfrm>
            <a:prstGeom prst="rect">
              <a:avLst/>
            </a:prstGeom>
            <a:noFill/>
          </p:spPr>
          <p:txBody>
            <a:bodyPr wrap="square" rtlCol="0">
              <a:spAutoFit/>
            </a:bodyPr>
            <a:lstStyle/>
            <a:p>
              <a:pPr algn="ctr"/>
              <a:r>
                <a:rPr lang="en-GB" sz="2000" b="1" dirty="0"/>
                <a:t>~100 per 100,000 population</a:t>
              </a:r>
            </a:p>
          </p:txBody>
        </p:sp>
        <p:sp>
          <p:nvSpPr>
            <p:cNvPr id="23" name="TextBox 22">
              <a:extLst>
                <a:ext uri="{FF2B5EF4-FFF2-40B4-BE49-F238E27FC236}">
                  <a16:creationId xmlns:a16="http://schemas.microsoft.com/office/drawing/2014/main" id="{AF6C927F-E0AD-9C50-643D-EFC4D8E008F1}"/>
                </a:ext>
              </a:extLst>
            </p:cNvPr>
            <p:cNvSpPr txBox="1"/>
            <p:nvPr/>
          </p:nvSpPr>
          <p:spPr>
            <a:xfrm>
              <a:off x="6942962" y="4199671"/>
              <a:ext cx="2077116" cy="1015663"/>
            </a:xfrm>
            <a:prstGeom prst="rect">
              <a:avLst/>
            </a:prstGeom>
            <a:noFill/>
          </p:spPr>
          <p:txBody>
            <a:bodyPr wrap="square" rtlCol="0">
              <a:spAutoFit/>
            </a:bodyPr>
            <a:lstStyle/>
            <a:p>
              <a:pPr algn="ctr"/>
              <a:r>
                <a:rPr lang="en-GB" sz="2000" b="1" dirty="0"/>
                <a:t>~430 per 100,000 population</a:t>
              </a:r>
            </a:p>
          </p:txBody>
        </p:sp>
      </p:grpSp>
    </p:spTree>
    <p:extLst>
      <p:ext uri="{BB962C8B-B14F-4D97-AF65-F5344CB8AC3E}">
        <p14:creationId xmlns:p14="http://schemas.microsoft.com/office/powerpoint/2010/main" val="859526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C8FD1-F6E2-93D0-63A2-C059AC18DA27}"/>
              </a:ext>
            </a:extLst>
          </p:cNvPr>
          <p:cNvSpPr>
            <a:spLocks noGrp="1"/>
          </p:cNvSpPr>
          <p:nvPr>
            <p:ph type="title"/>
          </p:nvPr>
        </p:nvSpPr>
        <p:spPr>
          <a:xfrm>
            <a:off x="609600" y="311291"/>
            <a:ext cx="10972800" cy="1143000"/>
          </a:xfrm>
        </p:spPr>
        <p:txBody>
          <a:bodyPr/>
          <a:lstStyle/>
          <a:p>
            <a:r>
              <a:rPr lang="en-GB" dirty="0"/>
              <a:t>Healthy Living</a:t>
            </a:r>
          </a:p>
        </p:txBody>
      </p:sp>
      <p:sp>
        <p:nvSpPr>
          <p:cNvPr id="85" name="Rectangle: Top Corners Rounded 84">
            <a:extLst>
              <a:ext uri="{FF2B5EF4-FFF2-40B4-BE49-F238E27FC236}">
                <a16:creationId xmlns:a16="http://schemas.microsoft.com/office/drawing/2014/main" id="{B642DAE0-F6D1-9E53-AADC-C1EDAFB76F8A}"/>
              </a:ext>
              <a:ext uri="{C183D7F6-B498-43B3-948B-1728B52AA6E4}">
                <adec:decorative xmlns:adec="http://schemas.microsoft.com/office/drawing/2017/decorative" val="1"/>
              </a:ext>
            </a:extLst>
          </p:cNvPr>
          <p:cNvSpPr/>
          <p:nvPr/>
        </p:nvSpPr>
        <p:spPr>
          <a:xfrm rot="5400000">
            <a:off x="2061531" y="-715233"/>
            <a:ext cx="2260970" cy="6384035"/>
          </a:xfrm>
          <a:prstGeom prst="round2Same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Top Corners Rounded 61">
            <a:extLst>
              <a:ext uri="{FF2B5EF4-FFF2-40B4-BE49-F238E27FC236}">
                <a16:creationId xmlns:a16="http://schemas.microsoft.com/office/drawing/2014/main" id="{BE3A3A0A-3FFB-EA60-244F-EBB0DE9900A2}"/>
              </a:ext>
              <a:ext uri="{C183D7F6-B498-43B3-948B-1728B52AA6E4}">
                <adec:decorative xmlns:adec="http://schemas.microsoft.com/office/drawing/2017/decorative" val="1"/>
              </a:ext>
            </a:extLst>
          </p:cNvPr>
          <p:cNvSpPr/>
          <p:nvPr/>
        </p:nvSpPr>
        <p:spPr>
          <a:xfrm rot="5400000">
            <a:off x="2444451" y="1384655"/>
            <a:ext cx="2260970" cy="7149875"/>
          </a:xfrm>
          <a:prstGeom prst="round2Same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7E07E393-84EF-830F-E4F0-7297A45C10EE}"/>
              </a:ext>
            </a:extLst>
          </p:cNvPr>
          <p:cNvSpPr txBox="1"/>
          <p:nvPr/>
        </p:nvSpPr>
        <p:spPr>
          <a:xfrm>
            <a:off x="192301" y="2682824"/>
            <a:ext cx="3049927" cy="707886"/>
          </a:xfrm>
          <a:prstGeom prst="rect">
            <a:avLst/>
          </a:prstGeom>
          <a:noFill/>
        </p:spPr>
        <p:txBody>
          <a:bodyPr wrap="square" rtlCol="0">
            <a:spAutoFit/>
          </a:bodyPr>
          <a:lstStyle/>
          <a:p>
            <a:pPr algn="ctr"/>
            <a:r>
              <a:rPr lang="en-GB" sz="2000" dirty="0">
                <a:solidFill>
                  <a:schemeClr val="tx2"/>
                </a:solidFill>
              </a:rPr>
              <a:t>About</a:t>
            </a:r>
            <a:r>
              <a:rPr lang="en-GB" sz="2000" b="1" dirty="0">
                <a:solidFill>
                  <a:schemeClr val="tx2"/>
                </a:solidFill>
              </a:rPr>
              <a:t> 1 in 4 </a:t>
            </a:r>
            <a:r>
              <a:rPr lang="en-GB" sz="2000" dirty="0">
                <a:solidFill>
                  <a:schemeClr val="tx2"/>
                </a:solidFill>
              </a:rPr>
              <a:t>Gravesham adults are obese</a:t>
            </a:r>
          </a:p>
        </p:txBody>
      </p:sp>
      <p:grpSp>
        <p:nvGrpSpPr>
          <p:cNvPr id="10" name="Group 9" descr="4 people, one of whom is much larger">
            <a:extLst>
              <a:ext uri="{FF2B5EF4-FFF2-40B4-BE49-F238E27FC236}">
                <a16:creationId xmlns:a16="http://schemas.microsoft.com/office/drawing/2014/main" id="{E0C40578-F3AD-C9C9-0C76-E380A78B541A}"/>
              </a:ext>
            </a:extLst>
          </p:cNvPr>
          <p:cNvGrpSpPr/>
          <p:nvPr/>
        </p:nvGrpSpPr>
        <p:grpSpPr>
          <a:xfrm>
            <a:off x="681933" y="1624823"/>
            <a:ext cx="1944300" cy="906522"/>
            <a:chOff x="1260854" y="1940923"/>
            <a:chExt cx="1756294" cy="752249"/>
          </a:xfrm>
        </p:grpSpPr>
        <p:pic>
          <p:nvPicPr>
            <p:cNvPr id="5" name="Picture 4">
              <a:extLst>
                <a:ext uri="{FF2B5EF4-FFF2-40B4-BE49-F238E27FC236}">
                  <a16:creationId xmlns:a16="http://schemas.microsoft.com/office/drawing/2014/main" id="{5345CE49-F9E6-93BE-B2AC-141952190AF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971" r="20853" b="12821"/>
            <a:stretch/>
          </p:blipFill>
          <p:spPr bwMode="auto">
            <a:xfrm>
              <a:off x="1260854" y="1940923"/>
              <a:ext cx="475628" cy="742088"/>
            </a:xfrm>
            <a:prstGeom prst="rect">
              <a:avLst/>
            </a:prstGeom>
            <a:noFill/>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4C9B8AFF-DA19-EDEC-B98B-4D316754D52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767" t="2326" r="28837" b="15814"/>
            <a:stretch/>
          </p:blipFill>
          <p:spPr bwMode="auto">
            <a:xfrm>
              <a:off x="2629879" y="1940923"/>
              <a:ext cx="387269" cy="752249"/>
            </a:xfrm>
            <a:prstGeom prst="rect">
              <a:avLst/>
            </a:prstGeom>
            <a:noFill/>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A6D2445A-EC63-29E1-5368-C3F1475E390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767" t="2326" r="28837" b="15814"/>
            <a:stretch/>
          </p:blipFill>
          <p:spPr bwMode="auto">
            <a:xfrm>
              <a:off x="2224603" y="1940923"/>
              <a:ext cx="387269" cy="752249"/>
            </a:xfrm>
            <a:prstGeom prst="rect">
              <a:avLst/>
            </a:prstGeom>
            <a:noFill/>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EB19D327-9304-C0A0-274C-0A36966795B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767" t="2326" r="28837" b="15814"/>
            <a:stretch/>
          </p:blipFill>
          <p:spPr bwMode="auto">
            <a:xfrm>
              <a:off x="1829845" y="1940923"/>
              <a:ext cx="387269" cy="752249"/>
            </a:xfrm>
            <a:prstGeom prst="rect">
              <a:avLst/>
            </a:prstGeom>
            <a:noFill/>
            <a:ln>
              <a:noFill/>
            </a:ln>
            <a:extLst>
              <a:ext uri="{53640926-AAD7-44D8-BBD7-CCE9431645EC}">
                <a14:shadowObscured xmlns:a14="http://schemas.microsoft.com/office/drawing/2010/main"/>
              </a:ext>
            </a:extLst>
          </p:spPr>
        </p:pic>
      </p:grpSp>
      <p:sp>
        <p:nvSpPr>
          <p:cNvPr id="54" name="TextBox 53">
            <a:extLst>
              <a:ext uri="{FF2B5EF4-FFF2-40B4-BE49-F238E27FC236}">
                <a16:creationId xmlns:a16="http://schemas.microsoft.com/office/drawing/2014/main" id="{CC694926-B10F-1FFC-950A-86F02DCC48D5}"/>
              </a:ext>
            </a:extLst>
          </p:cNvPr>
          <p:cNvSpPr txBox="1"/>
          <p:nvPr/>
        </p:nvSpPr>
        <p:spPr>
          <a:xfrm>
            <a:off x="3609752" y="1636728"/>
            <a:ext cx="2406758" cy="1631216"/>
          </a:xfrm>
          <a:prstGeom prst="rect">
            <a:avLst/>
          </a:prstGeom>
          <a:noFill/>
        </p:spPr>
        <p:txBody>
          <a:bodyPr wrap="square" rtlCol="0">
            <a:spAutoFit/>
          </a:bodyPr>
          <a:lstStyle/>
          <a:p>
            <a:pPr algn="ctr"/>
            <a:r>
              <a:rPr lang="en-GB" sz="2000" dirty="0">
                <a:solidFill>
                  <a:schemeClr val="tx2"/>
                </a:solidFill>
              </a:rPr>
              <a:t>Nationally, obesity is 10% higher in the most deprived communities (growing gap)</a:t>
            </a:r>
          </a:p>
        </p:txBody>
      </p:sp>
      <p:sp>
        <p:nvSpPr>
          <p:cNvPr id="17" name="TextBox 16">
            <a:extLst>
              <a:ext uri="{FF2B5EF4-FFF2-40B4-BE49-F238E27FC236}">
                <a16:creationId xmlns:a16="http://schemas.microsoft.com/office/drawing/2014/main" id="{51B91875-3C19-A4CE-0266-90FDC4589807}"/>
              </a:ext>
            </a:extLst>
          </p:cNvPr>
          <p:cNvSpPr txBox="1"/>
          <p:nvPr/>
        </p:nvSpPr>
        <p:spPr>
          <a:xfrm>
            <a:off x="92827" y="3999074"/>
            <a:ext cx="2906830" cy="1938992"/>
          </a:xfrm>
          <a:prstGeom prst="rect">
            <a:avLst/>
          </a:prstGeom>
          <a:noFill/>
        </p:spPr>
        <p:txBody>
          <a:bodyPr wrap="square" rtlCol="0">
            <a:spAutoFit/>
          </a:bodyPr>
          <a:lstStyle/>
          <a:p>
            <a:r>
              <a:rPr lang="en-GB" sz="2000" dirty="0">
                <a:solidFill>
                  <a:schemeClr val="tx2"/>
                </a:solidFill>
              </a:rPr>
              <a:t>There are more </a:t>
            </a:r>
            <a:r>
              <a:rPr lang="en-GB" sz="2000" b="1" dirty="0">
                <a:solidFill>
                  <a:schemeClr val="tx2"/>
                </a:solidFill>
              </a:rPr>
              <a:t>overweight or obese</a:t>
            </a:r>
            <a:r>
              <a:rPr lang="en-GB" sz="2000" dirty="0">
                <a:solidFill>
                  <a:schemeClr val="tx2"/>
                </a:solidFill>
              </a:rPr>
              <a:t> people in </a:t>
            </a:r>
            <a:r>
              <a:rPr lang="en-GB" sz="2000" b="1" dirty="0">
                <a:solidFill>
                  <a:schemeClr val="tx2"/>
                </a:solidFill>
              </a:rPr>
              <a:t>Gravesham</a:t>
            </a:r>
            <a:r>
              <a:rPr lang="en-GB" sz="2000" dirty="0">
                <a:solidFill>
                  <a:schemeClr val="tx2"/>
                </a:solidFill>
              </a:rPr>
              <a:t>, and prevalence is increasing faster than the Kent average</a:t>
            </a:r>
          </a:p>
        </p:txBody>
      </p:sp>
      <p:pic>
        <p:nvPicPr>
          <p:cNvPr id="3" name="Picture 2" descr="Column chart showing prevalence of being overweight or obese in Kent in 2015/16 (61.6%), and in 2020/21 (63.2%), and in Gravesham in 2015/16 (62.9%) and in 2020/21 (65.2%).">
            <a:extLst>
              <a:ext uri="{FF2B5EF4-FFF2-40B4-BE49-F238E27FC236}">
                <a16:creationId xmlns:a16="http://schemas.microsoft.com/office/drawing/2014/main" id="{425CEB98-375A-E942-0B76-850B9A63A3D2}"/>
              </a:ext>
            </a:extLst>
          </p:cNvPr>
          <p:cNvPicPr>
            <a:picLocks noChangeAspect="1"/>
          </p:cNvPicPr>
          <p:nvPr/>
        </p:nvPicPr>
        <p:blipFill>
          <a:blip r:embed="rId5"/>
          <a:stretch>
            <a:fillRect/>
          </a:stretch>
        </p:blipFill>
        <p:spPr>
          <a:xfrm>
            <a:off x="2841725" y="3646670"/>
            <a:ext cx="4308149" cy="2625843"/>
          </a:xfrm>
          <a:prstGeom prst="rect">
            <a:avLst/>
          </a:prstGeom>
        </p:spPr>
      </p:pic>
      <p:sp>
        <p:nvSpPr>
          <p:cNvPr id="73" name="TextBox 72">
            <a:extLst>
              <a:ext uri="{FF2B5EF4-FFF2-40B4-BE49-F238E27FC236}">
                <a16:creationId xmlns:a16="http://schemas.microsoft.com/office/drawing/2014/main" id="{EA9CE425-F81C-7DC8-2342-52AD579440E3}"/>
              </a:ext>
            </a:extLst>
          </p:cNvPr>
          <p:cNvSpPr txBox="1"/>
          <p:nvPr/>
        </p:nvSpPr>
        <p:spPr>
          <a:xfrm>
            <a:off x="7553636" y="3895593"/>
            <a:ext cx="4421099" cy="2145954"/>
          </a:xfrm>
          <a:prstGeom prst="rect">
            <a:avLst/>
          </a:prstGeom>
          <a:noFill/>
          <a:ln w="25400">
            <a:noFill/>
          </a:ln>
        </p:spPr>
        <p:txBody>
          <a:bodyPr wrap="square" lIns="180000" tIns="72000" rIns="180000" bIns="72000" rtlCol="0">
            <a:spAutoFit/>
          </a:bodyPr>
          <a:lstStyle/>
          <a:p>
            <a:pPr algn="ctr">
              <a:spcBef>
                <a:spcPts val="600"/>
              </a:spcBef>
              <a:spcAft>
                <a:spcPts val="600"/>
              </a:spcAft>
            </a:pPr>
            <a:r>
              <a:rPr lang="en-GB" sz="2000" b="1" dirty="0">
                <a:solidFill>
                  <a:schemeClr val="tx2"/>
                </a:solidFill>
                <a:cs typeface="Arial" panose="020B0604020202020204" pitchFamily="34" charset="0"/>
              </a:rPr>
              <a:t>Gravesham </a:t>
            </a:r>
            <a:r>
              <a:rPr lang="en-GB" sz="2000" dirty="0">
                <a:solidFill>
                  <a:schemeClr val="tx2"/>
                </a:solidFill>
                <a:cs typeface="Arial" panose="020B0604020202020204" pitchFamily="34" charset="0"/>
              </a:rPr>
              <a:t>ranks 7</a:t>
            </a:r>
            <a:r>
              <a:rPr lang="en-GB" sz="2000" baseline="30000" dirty="0">
                <a:solidFill>
                  <a:schemeClr val="tx2"/>
                </a:solidFill>
                <a:cs typeface="Arial" panose="020B0604020202020204" pitchFamily="34" charset="0"/>
              </a:rPr>
              <a:t>th</a:t>
            </a:r>
            <a:r>
              <a:rPr lang="en-GB" sz="2000" dirty="0">
                <a:solidFill>
                  <a:schemeClr val="tx2"/>
                </a:solidFill>
                <a:cs typeface="Arial" panose="020B0604020202020204" pitchFamily="34" charset="0"/>
              </a:rPr>
              <a:t> out of 16 on fruit and vegetable intake against CIPFA nearest neighbour local authorities</a:t>
            </a:r>
          </a:p>
          <a:p>
            <a:pPr algn="ctr">
              <a:spcBef>
                <a:spcPts val="600"/>
              </a:spcBef>
              <a:spcAft>
                <a:spcPts val="600"/>
              </a:spcAft>
            </a:pPr>
            <a:r>
              <a:rPr lang="en-GB" sz="2000" dirty="0">
                <a:solidFill>
                  <a:schemeClr val="tx2"/>
                </a:solidFill>
                <a:cs typeface="Arial" panose="020B0604020202020204" pitchFamily="34" charset="0"/>
              </a:rPr>
              <a:t>This is similar to the national average</a:t>
            </a:r>
          </a:p>
        </p:txBody>
      </p:sp>
      <p:grpSp>
        <p:nvGrpSpPr>
          <p:cNvPr id="77" name="Group 76" descr="An apple with text &quot;32% of adults in Gravesham eat 5-a-day &#10;&quot;">
            <a:extLst>
              <a:ext uri="{FF2B5EF4-FFF2-40B4-BE49-F238E27FC236}">
                <a16:creationId xmlns:a16="http://schemas.microsoft.com/office/drawing/2014/main" id="{B652B9B6-9A12-F0C2-85DC-4A2EA94A59E7}"/>
              </a:ext>
            </a:extLst>
          </p:cNvPr>
          <p:cNvGrpSpPr/>
          <p:nvPr/>
        </p:nvGrpSpPr>
        <p:grpSpPr>
          <a:xfrm>
            <a:off x="7839627" y="707983"/>
            <a:ext cx="3888524" cy="3287573"/>
            <a:chOff x="3050597" y="3575518"/>
            <a:chExt cx="2454977" cy="2454977"/>
          </a:xfrm>
        </p:grpSpPr>
        <p:pic>
          <p:nvPicPr>
            <p:cNvPr id="76" name="Graphic 75" descr="Apple with solid fill">
              <a:extLst>
                <a:ext uri="{FF2B5EF4-FFF2-40B4-BE49-F238E27FC236}">
                  <a16:creationId xmlns:a16="http://schemas.microsoft.com/office/drawing/2014/main" id="{62D2A51F-4B6B-A61D-8F1C-FAF52D577BD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050597" y="3575518"/>
              <a:ext cx="2454977" cy="2454977"/>
            </a:xfrm>
            <a:prstGeom prst="rect">
              <a:avLst/>
            </a:prstGeom>
          </p:spPr>
        </p:pic>
        <p:sp>
          <p:nvSpPr>
            <p:cNvPr id="60" name="TextBox 59">
              <a:extLst>
                <a:ext uri="{FF2B5EF4-FFF2-40B4-BE49-F238E27FC236}">
                  <a16:creationId xmlns:a16="http://schemas.microsoft.com/office/drawing/2014/main" id="{8B699CCA-2E3E-BA8C-7246-FE4FF6821112}"/>
                </a:ext>
              </a:extLst>
            </p:cNvPr>
            <p:cNvSpPr txBox="1"/>
            <p:nvPr/>
          </p:nvSpPr>
          <p:spPr>
            <a:xfrm>
              <a:off x="3535597" y="4632214"/>
              <a:ext cx="1460099" cy="798073"/>
            </a:xfrm>
            <a:prstGeom prst="rect">
              <a:avLst/>
            </a:prstGeom>
            <a:noFill/>
            <a:ln w="25400">
              <a:noFill/>
            </a:ln>
          </p:spPr>
          <p:txBody>
            <a:bodyPr wrap="square" lIns="180000" tIns="72000" rIns="180000" bIns="72000" rtlCol="0">
              <a:spAutoFit/>
            </a:bodyPr>
            <a:lstStyle/>
            <a:p>
              <a:pPr algn="ctr">
                <a:spcBef>
                  <a:spcPts val="600"/>
                </a:spcBef>
                <a:spcAft>
                  <a:spcPts val="600"/>
                </a:spcAft>
              </a:pPr>
              <a:r>
                <a:rPr lang="en-GB" sz="2000" b="1" dirty="0">
                  <a:solidFill>
                    <a:schemeClr val="bg1"/>
                  </a:solidFill>
                  <a:cs typeface="Arial" panose="020B0604020202020204" pitchFamily="34" charset="0"/>
                </a:rPr>
                <a:t>32% </a:t>
              </a:r>
              <a:r>
                <a:rPr lang="en-GB" sz="2000" dirty="0">
                  <a:solidFill>
                    <a:schemeClr val="bg1"/>
                  </a:solidFill>
                  <a:cs typeface="Arial" panose="020B0604020202020204" pitchFamily="34" charset="0"/>
                </a:rPr>
                <a:t>of adults in Gravesham eat 5-a-day </a:t>
              </a:r>
            </a:p>
          </p:txBody>
        </p:sp>
      </p:grpSp>
    </p:spTree>
    <p:extLst>
      <p:ext uri="{BB962C8B-B14F-4D97-AF65-F5344CB8AC3E}">
        <p14:creationId xmlns:p14="http://schemas.microsoft.com/office/powerpoint/2010/main" val="495243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CD7ED-95E0-61D2-ECDF-64981F99DE31}"/>
              </a:ext>
            </a:extLst>
          </p:cNvPr>
          <p:cNvSpPr>
            <a:spLocks noGrp="1"/>
          </p:cNvSpPr>
          <p:nvPr>
            <p:ph type="title"/>
          </p:nvPr>
        </p:nvSpPr>
        <p:spPr/>
        <p:txBody>
          <a:bodyPr/>
          <a:lstStyle/>
          <a:p>
            <a:r>
              <a:rPr lang="en-GB" dirty="0"/>
              <a:t>Mental Health - Depression</a:t>
            </a:r>
          </a:p>
        </p:txBody>
      </p:sp>
      <p:pic>
        <p:nvPicPr>
          <p:cNvPr id="29" name="Picture 28" descr="Line chart showing the prevalence of depression in Kent and neighbouring counties from 2013/14 to 2021/22. Prevalence rises in all counties, and is between 8% and 16% in 2021/22.">
            <a:extLst>
              <a:ext uri="{FF2B5EF4-FFF2-40B4-BE49-F238E27FC236}">
                <a16:creationId xmlns:a16="http://schemas.microsoft.com/office/drawing/2014/main" id="{283E8004-EEF9-D70A-D1F6-6663F2B25D6B}"/>
              </a:ext>
            </a:extLst>
          </p:cNvPr>
          <p:cNvPicPr>
            <a:picLocks noChangeAspect="1"/>
          </p:cNvPicPr>
          <p:nvPr/>
        </p:nvPicPr>
        <p:blipFill>
          <a:blip r:embed="rId3"/>
          <a:stretch>
            <a:fillRect/>
          </a:stretch>
        </p:blipFill>
        <p:spPr>
          <a:xfrm>
            <a:off x="67968" y="1190364"/>
            <a:ext cx="6087866" cy="3815063"/>
          </a:xfrm>
          <a:prstGeom prst="rect">
            <a:avLst/>
          </a:prstGeom>
        </p:spPr>
      </p:pic>
      <p:sp>
        <p:nvSpPr>
          <p:cNvPr id="30" name="TextBox 29">
            <a:extLst>
              <a:ext uri="{FF2B5EF4-FFF2-40B4-BE49-F238E27FC236}">
                <a16:creationId xmlns:a16="http://schemas.microsoft.com/office/drawing/2014/main" id="{54E7F509-ED33-FDF1-553A-F59B23C21A09}"/>
              </a:ext>
            </a:extLst>
          </p:cNvPr>
          <p:cNvSpPr txBox="1"/>
          <p:nvPr/>
        </p:nvSpPr>
        <p:spPr>
          <a:xfrm>
            <a:off x="4886993" y="3501867"/>
            <a:ext cx="2088232" cy="923330"/>
          </a:xfrm>
          <a:prstGeom prst="rect">
            <a:avLst/>
          </a:prstGeom>
          <a:noFill/>
        </p:spPr>
        <p:txBody>
          <a:bodyPr wrap="square" rtlCol="0">
            <a:spAutoFit/>
          </a:bodyPr>
          <a:lstStyle/>
          <a:p>
            <a:r>
              <a:rPr lang="en-GB" b="1" dirty="0"/>
              <a:t>+130k depressed people in Kent 2013 - 2022</a:t>
            </a:r>
          </a:p>
        </p:txBody>
      </p:sp>
      <p:sp>
        <p:nvSpPr>
          <p:cNvPr id="25" name="Rectangle: Top Corners Rounded 24">
            <a:extLst>
              <a:ext uri="{FF2B5EF4-FFF2-40B4-BE49-F238E27FC236}">
                <a16:creationId xmlns:a16="http://schemas.microsoft.com/office/drawing/2014/main" id="{7E2949E2-88B9-A822-FCFC-2151AD5AAA45}"/>
              </a:ext>
              <a:ext uri="{C183D7F6-B498-43B3-948B-1728B52AA6E4}">
                <adec:decorative xmlns:adec="http://schemas.microsoft.com/office/drawing/2017/decorative" val="1"/>
              </a:ext>
            </a:extLst>
          </p:cNvPr>
          <p:cNvSpPr/>
          <p:nvPr/>
        </p:nvSpPr>
        <p:spPr>
          <a:xfrm rot="5400000">
            <a:off x="2821095" y="2135283"/>
            <a:ext cx="1209530" cy="6851719"/>
          </a:xfrm>
          <a:prstGeom prst="round2Same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ECAF959B-E9F9-7380-09E0-02BEA4496E8E}"/>
              </a:ext>
            </a:extLst>
          </p:cNvPr>
          <p:cNvSpPr>
            <a:spLocks noGrp="1"/>
          </p:cNvSpPr>
          <p:nvPr>
            <p:ph idx="1"/>
          </p:nvPr>
        </p:nvSpPr>
        <p:spPr>
          <a:xfrm>
            <a:off x="67968" y="4989643"/>
            <a:ext cx="6989662" cy="1143000"/>
          </a:xfrm>
        </p:spPr>
        <p:txBody>
          <a:bodyPr/>
          <a:lstStyle/>
          <a:p>
            <a:pPr marL="0" indent="0">
              <a:lnSpc>
                <a:spcPct val="90000"/>
              </a:lnSpc>
              <a:buNone/>
            </a:pPr>
            <a:r>
              <a:rPr lang="en-GB" sz="2000" dirty="0">
                <a:solidFill>
                  <a:schemeClr val="bg1"/>
                </a:solidFill>
              </a:rPr>
              <a:t>England and Kent have had a significant increase in prevalence of depression over the last 10 years, however prevalence in Kent has increased at a faster rate compared to England and neighbouring counties recently</a:t>
            </a:r>
          </a:p>
          <a:p>
            <a:pPr marL="0" indent="0">
              <a:lnSpc>
                <a:spcPct val="90000"/>
              </a:lnSpc>
              <a:buNone/>
            </a:pPr>
            <a:endParaRPr lang="en-GB" dirty="0"/>
          </a:p>
        </p:txBody>
      </p:sp>
      <p:sp>
        <p:nvSpPr>
          <p:cNvPr id="26" name="Rectangle: Top Corners Rounded 25">
            <a:extLst>
              <a:ext uri="{FF2B5EF4-FFF2-40B4-BE49-F238E27FC236}">
                <a16:creationId xmlns:a16="http://schemas.microsoft.com/office/drawing/2014/main" id="{C3C2EE11-68A4-39CF-4633-D45712535D58}"/>
              </a:ext>
              <a:ext uri="{C183D7F6-B498-43B3-948B-1728B52AA6E4}">
                <adec:decorative xmlns:adec="http://schemas.microsoft.com/office/drawing/2017/decorative" val="1"/>
              </a:ext>
            </a:extLst>
          </p:cNvPr>
          <p:cNvSpPr/>
          <p:nvPr/>
        </p:nvSpPr>
        <p:spPr>
          <a:xfrm rot="16200000">
            <a:off x="9806479" y="-213597"/>
            <a:ext cx="796823" cy="4036130"/>
          </a:xfrm>
          <a:prstGeom prst="round2Same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8CF10C2B-D501-8702-942C-0773670A5B05}"/>
              </a:ext>
            </a:extLst>
          </p:cNvPr>
          <p:cNvSpPr txBox="1"/>
          <p:nvPr/>
        </p:nvSpPr>
        <p:spPr>
          <a:xfrm>
            <a:off x="8040216" y="1448818"/>
            <a:ext cx="4003240" cy="707886"/>
          </a:xfrm>
          <a:prstGeom prst="rect">
            <a:avLst/>
          </a:prstGeom>
          <a:noFill/>
        </p:spPr>
        <p:txBody>
          <a:bodyPr wrap="square" rtlCol="0">
            <a:spAutoFit/>
          </a:bodyPr>
          <a:lstStyle/>
          <a:p>
            <a:pPr algn="r"/>
            <a:r>
              <a:rPr lang="en-GB" sz="2000" dirty="0">
                <a:solidFill>
                  <a:schemeClr val="bg1"/>
                </a:solidFill>
              </a:rPr>
              <a:t>Gravesham has a comparably lower prevalence of depression</a:t>
            </a:r>
          </a:p>
        </p:txBody>
      </p:sp>
      <p:pic>
        <p:nvPicPr>
          <p:cNvPr id="5" name="Picture 4" descr="Bar chart showing prevalence of depression in all Kent districts. Gravesham has lowest prevalence at ~11%">
            <a:extLst>
              <a:ext uri="{FF2B5EF4-FFF2-40B4-BE49-F238E27FC236}">
                <a16:creationId xmlns:a16="http://schemas.microsoft.com/office/drawing/2014/main" id="{D9B46BC0-1DC5-C968-260B-8C2EA760591B}"/>
              </a:ext>
            </a:extLst>
          </p:cNvPr>
          <p:cNvPicPr>
            <a:picLocks noChangeAspect="1"/>
          </p:cNvPicPr>
          <p:nvPr/>
        </p:nvPicPr>
        <p:blipFill>
          <a:blip r:embed="rId4"/>
          <a:stretch>
            <a:fillRect/>
          </a:stretch>
        </p:blipFill>
        <p:spPr>
          <a:xfrm>
            <a:off x="6851719" y="2246676"/>
            <a:ext cx="5334895" cy="3920895"/>
          </a:xfrm>
          <a:prstGeom prst="rect">
            <a:avLst/>
          </a:prstGeom>
        </p:spPr>
      </p:pic>
    </p:spTree>
    <p:extLst>
      <p:ext uri="{BB962C8B-B14F-4D97-AF65-F5344CB8AC3E}">
        <p14:creationId xmlns:p14="http://schemas.microsoft.com/office/powerpoint/2010/main" val="661826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8E6A4-6734-FBB6-B70F-D43DA493C4FD}"/>
              </a:ext>
            </a:extLst>
          </p:cNvPr>
          <p:cNvSpPr>
            <a:spLocks noGrp="1"/>
          </p:cNvSpPr>
          <p:nvPr>
            <p:ph type="title"/>
          </p:nvPr>
        </p:nvSpPr>
        <p:spPr/>
        <p:txBody>
          <a:bodyPr/>
          <a:lstStyle/>
          <a:p>
            <a:r>
              <a:rPr lang="en-GB" dirty="0"/>
              <a:t>Loneliness</a:t>
            </a:r>
          </a:p>
        </p:txBody>
      </p:sp>
      <p:sp>
        <p:nvSpPr>
          <p:cNvPr id="3" name="Content Placeholder 2">
            <a:extLst>
              <a:ext uri="{FF2B5EF4-FFF2-40B4-BE49-F238E27FC236}">
                <a16:creationId xmlns:a16="http://schemas.microsoft.com/office/drawing/2014/main" id="{D1901785-3E9F-4315-131C-ADF55D674D6F}"/>
              </a:ext>
            </a:extLst>
          </p:cNvPr>
          <p:cNvSpPr>
            <a:spLocks noGrp="1"/>
          </p:cNvSpPr>
          <p:nvPr>
            <p:ph idx="1"/>
          </p:nvPr>
        </p:nvSpPr>
        <p:spPr>
          <a:xfrm>
            <a:off x="609600" y="1600201"/>
            <a:ext cx="5918448" cy="4525963"/>
          </a:xfrm>
        </p:spPr>
        <p:txBody>
          <a:bodyPr/>
          <a:lstStyle/>
          <a:p>
            <a:r>
              <a:rPr lang="en-GB" sz="2000" dirty="0"/>
              <a:t>Across England, 45% of adults report feeling lonely</a:t>
            </a:r>
          </a:p>
          <a:p>
            <a:endParaRPr lang="en-GB" sz="2000" dirty="0"/>
          </a:p>
          <a:p>
            <a:endParaRPr lang="en-GB" sz="2000" dirty="0"/>
          </a:p>
          <a:p>
            <a:r>
              <a:rPr lang="en-GB" sz="2000" dirty="0"/>
              <a:t>Around 30,000 of those aged 65 or over in Kent may suffer from acute loneliness</a:t>
            </a:r>
          </a:p>
          <a:p>
            <a:endParaRPr lang="en-GB" sz="2000" dirty="0"/>
          </a:p>
          <a:p>
            <a:pPr marL="0" indent="0">
              <a:buNone/>
            </a:pPr>
            <a:endParaRPr lang="en-GB" sz="2000" dirty="0"/>
          </a:p>
          <a:p>
            <a:r>
              <a:rPr lang="en-GB" sz="2000" dirty="0"/>
              <a:t>Case study of 58-year-old Sheila </a:t>
            </a:r>
            <a:r>
              <a:rPr lang="en-GB" sz="2000" dirty="0" err="1"/>
              <a:t>Seleoane</a:t>
            </a:r>
            <a:r>
              <a:rPr lang="en-GB" sz="2000" dirty="0"/>
              <a:t> from Peckham (London) who died in 2019. Her body was not discovered for two and half years</a:t>
            </a:r>
          </a:p>
          <a:p>
            <a:endParaRPr lang="en-GB" sz="2000" dirty="0"/>
          </a:p>
          <a:p>
            <a:endParaRPr lang="en-GB" sz="2000" dirty="0"/>
          </a:p>
          <a:p>
            <a:endParaRPr lang="en-GB" sz="2800" dirty="0"/>
          </a:p>
          <a:p>
            <a:endParaRPr lang="en-GB" dirty="0"/>
          </a:p>
        </p:txBody>
      </p:sp>
      <p:pic>
        <p:nvPicPr>
          <p:cNvPr id="4" name="Picture 3" descr="A photo of SHeila Seleoane. She is a black middle aged woman with an afro hairstyle and thick rimmed glasses. She is wearing a suit jacket and there is a colourful background.">
            <a:extLst>
              <a:ext uri="{FF2B5EF4-FFF2-40B4-BE49-F238E27FC236}">
                <a16:creationId xmlns:a16="http://schemas.microsoft.com/office/drawing/2014/main" id="{1D2C9D4B-E002-AACB-7845-D9DFD5033F08}"/>
              </a:ext>
            </a:extLst>
          </p:cNvPr>
          <p:cNvPicPr>
            <a:picLocks noChangeAspect="1"/>
          </p:cNvPicPr>
          <p:nvPr/>
        </p:nvPicPr>
        <p:blipFill>
          <a:blip r:embed="rId3"/>
          <a:stretch>
            <a:fillRect/>
          </a:stretch>
        </p:blipFill>
        <p:spPr>
          <a:xfrm>
            <a:off x="7010400" y="2000250"/>
            <a:ext cx="4572000" cy="2857500"/>
          </a:xfrm>
          <a:prstGeom prst="rect">
            <a:avLst/>
          </a:prstGeom>
        </p:spPr>
      </p:pic>
      <p:sp>
        <p:nvSpPr>
          <p:cNvPr id="5" name="TextBox 4">
            <a:extLst>
              <a:ext uri="{FF2B5EF4-FFF2-40B4-BE49-F238E27FC236}">
                <a16:creationId xmlns:a16="http://schemas.microsoft.com/office/drawing/2014/main" id="{407BF327-BFDB-5501-F05F-5866112B3A2B}"/>
              </a:ext>
            </a:extLst>
          </p:cNvPr>
          <p:cNvSpPr txBox="1"/>
          <p:nvPr/>
        </p:nvSpPr>
        <p:spPr>
          <a:xfrm>
            <a:off x="9994232" y="4857750"/>
            <a:ext cx="1724526" cy="338554"/>
          </a:xfrm>
          <a:prstGeom prst="rect">
            <a:avLst/>
          </a:prstGeom>
          <a:noFill/>
        </p:spPr>
        <p:txBody>
          <a:bodyPr wrap="square">
            <a:spAutoFit/>
          </a:bodyPr>
          <a:lstStyle/>
          <a:p>
            <a:r>
              <a:rPr lang="en-GB" sz="1600" dirty="0">
                <a:latin typeface="Arial" panose="020B0604020202020204" pitchFamily="34" charset="0"/>
                <a:cs typeface="Arial" panose="020B0604020202020204" pitchFamily="34" charset="0"/>
              </a:rPr>
              <a:t>Sheila Seleoane</a:t>
            </a:r>
          </a:p>
        </p:txBody>
      </p:sp>
    </p:spTree>
    <p:extLst>
      <p:ext uri="{BB962C8B-B14F-4D97-AF65-F5344CB8AC3E}">
        <p14:creationId xmlns:p14="http://schemas.microsoft.com/office/powerpoint/2010/main" val="1263929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60CE2-4489-D45A-AD03-9BE4FC63643D}"/>
              </a:ext>
            </a:extLst>
          </p:cNvPr>
          <p:cNvSpPr>
            <a:spLocks noGrp="1"/>
          </p:cNvSpPr>
          <p:nvPr>
            <p:ph type="title"/>
          </p:nvPr>
        </p:nvSpPr>
        <p:spPr/>
        <p:txBody>
          <a:bodyPr/>
          <a:lstStyle/>
          <a:p>
            <a:r>
              <a:rPr lang="en-GB" dirty="0"/>
              <a:t>Population Projections</a:t>
            </a:r>
          </a:p>
        </p:txBody>
      </p:sp>
      <p:sp>
        <p:nvSpPr>
          <p:cNvPr id="3" name="Content Placeholder 2">
            <a:extLst>
              <a:ext uri="{FF2B5EF4-FFF2-40B4-BE49-F238E27FC236}">
                <a16:creationId xmlns:a16="http://schemas.microsoft.com/office/drawing/2014/main" id="{6749F661-03AC-9833-1D30-BB31FAD599B6}"/>
              </a:ext>
            </a:extLst>
          </p:cNvPr>
          <p:cNvSpPr>
            <a:spLocks noGrp="1"/>
          </p:cNvSpPr>
          <p:nvPr>
            <p:ph idx="1"/>
          </p:nvPr>
        </p:nvSpPr>
        <p:spPr>
          <a:xfrm>
            <a:off x="263352" y="1556792"/>
            <a:ext cx="5328592" cy="4525963"/>
          </a:xfrm>
        </p:spPr>
        <p:txBody>
          <a:bodyPr/>
          <a:lstStyle/>
          <a:p>
            <a:pPr marL="0" indent="0">
              <a:buNone/>
            </a:pPr>
            <a:r>
              <a:rPr lang="en-GB" sz="2400" dirty="0"/>
              <a:t>By 2040:</a:t>
            </a:r>
          </a:p>
          <a:p>
            <a:r>
              <a:rPr lang="en-GB" sz="2400" dirty="0"/>
              <a:t>7,000 additional people aged 65+</a:t>
            </a:r>
          </a:p>
          <a:p>
            <a:pPr lvl="1"/>
            <a:r>
              <a:rPr lang="en-GB" dirty="0"/>
              <a:t>18,600 in 2020</a:t>
            </a:r>
          </a:p>
          <a:p>
            <a:endParaRPr lang="en-GB" sz="2400" dirty="0"/>
          </a:p>
          <a:p>
            <a:r>
              <a:rPr lang="en-GB" sz="2400" dirty="0"/>
              <a:t>1,300 additional people aged 85+</a:t>
            </a:r>
          </a:p>
          <a:p>
            <a:pPr lvl="1"/>
            <a:r>
              <a:rPr lang="en-GB" dirty="0"/>
              <a:t>2,600 in 2020</a:t>
            </a:r>
          </a:p>
          <a:p>
            <a:endParaRPr lang="en-GB" sz="2400" dirty="0"/>
          </a:p>
          <a:p>
            <a:r>
              <a:rPr lang="en-GB" sz="2400" dirty="0"/>
              <a:t>People aged 0-64 will grow by 9.4%, equating to ~8,300 people</a:t>
            </a:r>
          </a:p>
        </p:txBody>
      </p:sp>
      <p:pic>
        <p:nvPicPr>
          <p:cNvPr id="5" name="Picture 4" descr="Line chart showing the projected percentage change in the 65+ and 85+ populations in Gravesham between 2020 and 2040. The 65+ population increases by ~40% and the 85+ increases by ~50%. ">
            <a:extLst>
              <a:ext uri="{FF2B5EF4-FFF2-40B4-BE49-F238E27FC236}">
                <a16:creationId xmlns:a16="http://schemas.microsoft.com/office/drawing/2014/main" id="{97BDB446-8F40-6A45-21A1-52B60AFDED0A}"/>
              </a:ext>
            </a:extLst>
          </p:cNvPr>
          <p:cNvPicPr>
            <a:picLocks noChangeAspect="1"/>
          </p:cNvPicPr>
          <p:nvPr/>
        </p:nvPicPr>
        <p:blipFill>
          <a:blip r:embed="rId3"/>
          <a:stretch>
            <a:fillRect/>
          </a:stretch>
        </p:blipFill>
        <p:spPr>
          <a:xfrm>
            <a:off x="5434404" y="1772816"/>
            <a:ext cx="6733210" cy="4029000"/>
          </a:xfrm>
          <a:prstGeom prst="rect">
            <a:avLst/>
          </a:prstGeom>
        </p:spPr>
      </p:pic>
    </p:spTree>
    <p:extLst>
      <p:ext uri="{BB962C8B-B14F-4D97-AF65-F5344CB8AC3E}">
        <p14:creationId xmlns:p14="http://schemas.microsoft.com/office/powerpoint/2010/main" val="2369647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69B02-71C5-794A-9088-D00E78F4CE13}"/>
              </a:ext>
            </a:extLst>
          </p:cNvPr>
          <p:cNvSpPr>
            <a:spLocks noGrp="1"/>
          </p:cNvSpPr>
          <p:nvPr>
            <p:ph type="title"/>
          </p:nvPr>
        </p:nvSpPr>
        <p:spPr/>
        <p:txBody>
          <a:bodyPr/>
          <a:lstStyle/>
          <a:p>
            <a:r>
              <a:rPr lang="en-GB" dirty="0"/>
              <a:t>Deprivation</a:t>
            </a:r>
          </a:p>
        </p:txBody>
      </p:sp>
      <p:sp>
        <p:nvSpPr>
          <p:cNvPr id="3" name="Content Placeholder 2">
            <a:extLst>
              <a:ext uri="{FF2B5EF4-FFF2-40B4-BE49-F238E27FC236}">
                <a16:creationId xmlns:a16="http://schemas.microsoft.com/office/drawing/2014/main" id="{8C6B2773-3DB9-0FD9-44C5-8C99363E63DD}"/>
              </a:ext>
            </a:extLst>
          </p:cNvPr>
          <p:cNvSpPr>
            <a:spLocks noGrp="1"/>
          </p:cNvSpPr>
          <p:nvPr>
            <p:ph idx="1"/>
          </p:nvPr>
        </p:nvSpPr>
        <p:spPr>
          <a:xfrm>
            <a:off x="609600" y="1600201"/>
            <a:ext cx="10742984" cy="4525963"/>
          </a:xfrm>
        </p:spPr>
        <p:txBody>
          <a:bodyPr/>
          <a:lstStyle/>
          <a:p>
            <a:pPr marL="0" indent="0" algn="ctr">
              <a:buNone/>
            </a:pPr>
            <a:r>
              <a:rPr lang="en-GB" sz="2000" dirty="0"/>
              <a:t>Gravesham ranks 119 out of 317 local authorities overall across these seven sub-domains</a:t>
            </a:r>
          </a:p>
        </p:txBody>
      </p:sp>
      <p:pic>
        <p:nvPicPr>
          <p:cNvPr id="4" name="Picture 3" descr="Chart showing the IMD (2019) subdomain rankings for Gravesham. Lower number indicates higher in the rank of local authorities (more deprived):&#10;Income Deprivation 127&#10;Employment Deprivation 130&#10;Education, Skills and Training Deprivation 79&#10;Health Deprivation and Disability 160&#10;Crime 7&#10;Barriers to Housing and Services 262&#10;Living Environment  159&#10;">
            <a:extLst>
              <a:ext uri="{FF2B5EF4-FFF2-40B4-BE49-F238E27FC236}">
                <a16:creationId xmlns:a16="http://schemas.microsoft.com/office/drawing/2014/main" id="{9215E60B-AA09-6D54-7271-74345CD1851A}"/>
              </a:ext>
            </a:extLst>
          </p:cNvPr>
          <p:cNvPicPr>
            <a:picLocks noChangeAspect="1"/>
          </p:cNvPicPr>
          <p:nvPr/>
        </p:nvPicPr>
        <p:blipFill>
          <a:blip r:embed="rId3"/>
          <a:stretch>
            <a:fillRect/>
          </a:stretch>
        </p:blipFill>
        <p:spPr>
          <a:xfrm>
            <a:off x="1495052" y="2059682"/>
            <a:ext cx="9201896" cy="4065316"/>
          </a:xfrm>
          <a:prstGeom prst="rect">
            <a:avLst/>
          </a:prstGeom>
        </p:spPr>
      </p:pic>
    </p:spTree>
    <p:extLst>
      <p:ext uri="{BB962C8B-B14F-4D97-AF65-F5344CB8AC3E}">
        <p14:creationId xmlns:p14="http://schemas.microsoft.com/office/powerpoint/2010/main" val="794186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60CE2-4489-D45A-AD03-9BE4FC63643D}"/>
              </a:ext>
            </a:extLst>
          </p:cNvPr>
          <p:cNvSpPr>
            <a:spLocks noGrp="1"/>
          </p:cNvSpPr>
          <p:nvPr>
            <p:ph type="title"/>
          </p:nvPr>
        </p:nvSpPr>
        <p:spPr/>
        <p:txBody>
          <a:bodyPr/>
          <a:lstStyle/>
          <a:p>
            <a:r>
              <a:rPr lang="en-GB" dirty="0"/>
              <a:t>Life Expectancy</a:t>
            </a:r>
          </a:p>
        </p:txBody>
      </p:sp>
      <p:sp>
        <p:nvSpPr>
          <p:cNvPr id="3" name="Content Placeholder 2">
            <a:extLst>
              <a:ext uri="{FF2B5EF4-FFF2-40B4-BE49-F238E27FC236}">
                <a16:creationId xmlns:a16="http://schemas.microsoft.com/office/drawing/2014/main" id="{6749F661-03AC-9833-1D30-BB31FAD599B6}"/>
              </a:ext>
            </a:extLst>
          </p:cNvPr>
          <p:cNvSpPr>
            <a:spLocks noGrp="1"/>
          </p:cNvSpPr>
          <p:nvPr>
            <p:ph idx="1"/>
          </p:nvPr>
        </p:nvSpPr>
        <p:spPr>
          <a:xfrm>
            <a:off x="609600" y="1481864"/>
            <a:ext cx="6586630" cy="787225"/>
          </a:xfrm>
        </p:spPr>
        <p:txBody>
          <a:bodyPr/>
          <a:lstStyle/>
          <a:p>
            <a:pPr marL="0" indent="0">
              <a:buNone/>
            </a:pPr>
            <a:r>
              <a:rPr lang="en-GB" sz="2000" dirty="0"/>
              <a:t>Life expectancy has plateaued, or even fallen in most recent years. </a:t>
            </a:r>
          </a:p>
          <a:p>
            <a:endParaRPr lang="en-GB" dirty="0"/>
          </a:p>
        </p:txBody>
      </p:sp>
      <p:pic>
        <p:nvPicPr>
          <p:cNvPr id="15" name="Picture 14" descr="A line chart showing life expectancy in males and females in England and Gravesham from 2001/03 to 2018/20. The lines for all increase up to about 2010/12 and then level off,  with a noticeable drop for males and females in the most recent year. Life expectancy is consistently higher for females.">
            <a:extLst>
              <a:ext uri="{FF2B5EF4-FFF2-40B4-BE49-F238E27FC236}">
                <a16:creationId xmlns:a16="http://schemas.microsoft.com/office/drawing/2014/main" id="{D14D4DCC-EDBC-F320-E4FA-FCC757DC82F1}"/>
              </a:ext>
            </a:extLst>
          </p:cNvPr>
          <p:cNvPicPr>
            <a:picLocks noChangeAspect="1"/>
          </p:cNvPicPr>
          <p:nvPr/>
        </p:nvPicPr>
        <p:blipFill>
          <a:blip r:embed="rId3"/>
          <a:stretch>
            <a:fillRect/>
          </a:stretch>
        </p:blipFill>
        <p:spPr>
          <a:xfrm>
            <a:off x="-72189" y="2113039"/>
            <a:ext cx="7431096" cy="4084674"/>
          </a:xfrm>
          <a:prstGeom prst="rect">
            <a:avLst/>
          </a:prstGeom>
        </p:spPr>
      </p:pic>
      <p:sp>
        <p:nvSpPr>
          <p:cNvPr id="6" name="TextBox 5">
            <a:extLst>
              <a:ext uri="{FF2B5EF4-FFF2-40B4-BE49-F238E27FC236}">
                <a16:creationId xmlns:a16="http://schemas.microsoft.com/office/drawing/2014/main" id="{FF3E35D6-B65F-F2A1-1D07-A440AA27B030}"/>
              </a:ext>
            </a:extLst>
          </p:cNvPr>
          <p:cNvSpPr txBox="1"/>
          <p:nvPr/>
        </p:nvSpPr>
        <p:spPr>
          <a:xfrm>
            <a:off x="7215994" y="1507710"/>
            <a:ext cx="4824536" cy="707886"/>
          </a:xfrm>
          <a:prstGeom prst="rect">
            <a:avLst/>
          </a:prstGeom>
          <a:noFill/>
        </p:spPr>
        <p:txBody>
          <a:bodyPr wrap="square" rtlCol="0">
            <a:spAutoFit/>
          </a:bodyPr>
          <a:lstStyle/>
          <a:p>
            <a:r>
              <a:rPr lang="en-GB" sz="2000" dirty="0">
                <a:solidFill>
                  <a:schemeClr val="accent1">
                    <a:lumMod val="50000"/>
                  </a:schemeClr>
                </a:solidFill>
              </a:rPr>
              <a:t>Inequality in life expectancy has not improved for males</a:t>
            </a:r>
          </a:p>
        </p:txBody>
      </p:sp>
      <p:grpSp>
        <p:nvGrpSpPr>
          <p:cNvPr id="9" name="Group 8" descr="Diagram showing difference in life expectancy based on deprivation. In 2010/12 the gap between males was 9 years and has increased to 9.1 in 2018/20. For females it has decreased from 6.8 to 4.6 years.">
            <a:extLst>
              <a:ext uri="{FF2B5EF4-FFF2-40B4-BE49-F238E27FC236}">
                <a16:creationId xmlns:a16="http://schemas.microsoft.com/office/drawing/2014/main" id="{4C6385AE-A21A-CC3B-3F04-E43D988AA8A9}"/>
              </a:ext>
            </a:extLst>
          </p:cNvPr>
          <p:cNvGrpSpPr/>
          <p:nvPr/>
        </p:nvGrpSpPr>
        <p:grpSpPr>
          <a:xfrm>
            <a:off x="7735448" y="2202816"/>
            <a:ext cx="3818020" cy="1575461"/>
            <a:chOff x="7735448" y="2202816"/>
            <a:chExt cx="3818020" cy="1575461"/>
          </a:xfrm>
        </p:grpSpPr>
        <p:sp>
          <p:nvSpPr>
            <p:cNvPr id="7" name="TextBox 6">
              <a:extLst>
                <a:ext uri="{FF2B5EF4-FFF2-40B4-BE49-F238E27FC236}">
                  <a16:creationId xmlns:a16="http://schemas.microsoft.com/office/drawing/2014/main" id="{DFD62037-CBAF-B362-0CED-9C6511FB8F0F}"/>
                </a:ext>
              </a:extLst>
            </p:cNvPr>
            <p:cNvSpPr txBox="1"/>
            <p:nvPr/>
          </p:nvSpPr>
          <p:spPr>
            <a:xfrm>
              <a:off x="7735448" y="3432556"/>
              <a:ext cx="954913" cy="338554"/>
            </a:xfrm>
            <a:prstGeom prst="rect">
              <a:avLst/>
            </a:prstGeom>
            <a:noFill/>
          </p:spPr>
          <p:txBody>
            <a:bodyPr wrap="square" rtlCol="0">
              <a:spAutoFit/>
            </a:bodyPr>
            <a:lstStyle/>
            <a:p>
              <a:r>
                <a:rPr lang="en-GB" sz="1600" dirty="0"/>
                <a:t>2010/12</a:t>
              </a:r>
            </a:p>
          </p:txBody>
        </p:sp>
        <p:sp>
          <p:nvSpPr>
            <p:cNvPr id="8" name="TextBox 7">
              <a:extLst>
                <a:ext uri="{FF2B5EF4-FFF2-40B4-BE49-F238E27FC236}">
                  <a16:creationId xmlns:a16="http://schemas.microsoft.com/office/drawing/2014/main" id="{DEF15466-6F97-8722-8245-5913C7714B93}"/>
                </a:ext>
              </a:extLst>
            </p:cNvPr>
            <p:cNvSpPr txBox="1"/>
            <p:nvPr/>
          </p:nvSpPr>
          <p:spPr>
            <a:xfrm>
              <a:off x="10498142" y="3433976"/>
              <a:ext cx="954914" cy="338554"/>
            </a:xfrm>
            <a:prstGeom prst="rect">
              <a:avLst/>
            </a:prstGeom>
            <a:noFill/>
          </p:spPr>
          <p:txBody>
            <a:bodyPr wrap="square" rtlCol="0">
              <a:spAutoFit/>
            </a:bodyPr>
            <a:lstStyle/>
            <a:p>
              <a:pPr algn="r"/>
              <a:r>
                <a:rPr lang="en-GB" sz="1600" dirty="0"/>
                <a:t>2018/20</a:t>
              </a:r>
            </a:p>
          </p:txBody>
        </p:sp>
        <p:grpSp>
          <p:nvGrpSpPr>
            <p:cNvPr id="20" name="Group 19">
              <a:extLst>
                <a:ext uri="{FF2B5EF4-FFF2-40B4-BE49-F238E27FC236}">
                  <a16:creationId xmlns:a16="http://schemas.microsoft.com/office/drawing/2014/main" id="{3F34E29A-DBD5-439F-ED44-6CA7E7277C64}"/>
                </a:ext>
              </a:extLst>
            </p:cNvPr>
            <p:cNvGrpSpPr/>
            <p:nvPr/>
          </p:nvGrpSpPr>
          <p:grpSpPr>
            <a:xfrm>
              <a:off x="7752456" y="2202816"/>
              <a:ext cx="3801012" cy="1118588"/>
              <a:chOff x="526305" y="4179097"/>
              <a:chExt cx="3801012" cy="1118588"/>
            </a:xfrm>
          </p:grpSpPr>
          <p:cxnSp>
            <p:nvCxnSpPr>
              <p:cNvPr id="11" name="Straight Arrow Connector 10">
                <a:extLst>
                  <a:ext uri="{FF2B5EF4-FFF2-40B4-BE49-F238E27FC236}">
                    <a16:creationId xmlns:a16="http://schemas.microsoft.com/office/drawing/2014/main" id="{4E4EC9F9-C7CA-6636-5647-DBF024D9D428}"/>
                  </a:ext>
                </a:extLst>
              </p:cNvPr>
              <p:cNvCxnSpPr>
                <a:cxnSpLocks/>
              </p:cNvCxnSpPr>
              <p:nvPr/>
            </p:nvCxnSpPr>
            <p:spPr>
              <a:xfrm rot="1365329" flipV="1">
                <a:off x="1444097" y="4254534"/>
                <a:ext cx="1958060" cy="474280"/>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76FF799-DAE6-24D3-0B29-D44C758CDC9E}"/>
                  </a:ext>
                </a:extLst>
              </p:cNvPr>
              <p:cNvCxnSpPr>
                <a:cxnSpLocks/>
                <a:stCxn id="17" idx="3"/>
                <a:endCxn id="19" idx="1"/>
              </p:cNvCxnSpPr>
              <p:nvPr/>
            </p:nvCxnSpPr>
            <p:spPr>
              <a:xfrm flipV="1">
                <a:off x="1449286" y="5154592"/>
                <a:ext cx="1968393" cy="4594"/>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791C335-79A0-2E25-AEBF-5D77547A83D1}"/>
                  </a:ext>
                </a:extLst>
              </p:cNvPr>
              <p:cNvSpPr txBox="1"/>
              <p:nvPr/>
            </p:nvSpPr>
            <p:spPr>
              <a:xfrm>
                <a:off x="1974936" y="4943139"/>
                <a:ext cx="807924" cy="276999"/>
              </a:xfrm>
              <a:prstGeom prst="rect">
                <a:avLst/>
              </a:prstGeom>
              <a:noFill/>
            </p:spPr>
            <p:txBody>
              <a:bodyPr wrap="square" rtlCol="0">
                <a:spAutoFit/>
              </a:bodyPr>
              <a:lstStyle/>
              <a:p>
                <a:r>
                  <a:rPr lang="en-GB" sz="1200" dirty="0"/>
                  <a:t>MALES</a:t>
                </a:r>
              </a:p>
            </p:txBody>
          </p:sp>
          <p:sp>
            <p:nvSpPr>
              <p:cNvPr id="10" name="TextBox 9">
                <a:extLst>
                  <a:ext uri="{FF2B5EF4-FFF2-40B4-BE49-F238E27FC236}">
                    <a16:creationId xmlns:a16="http://schemas.microsoft.com/office/drawing/2014/main" id="{FB8E9829-95A0-FE2D-B818-EB8F22F6113F}"/>
                  </a:ext>
                </a:extLst>
              </p:cNvPr>
              <p:cNvSpPr txBox="1"/>
              <p:nvPr/>
            </p:nvSpPr>
            <p:spPr>
              <a:xfrm rot="585521">
                <a:off x="1841678" y="4258854"/>
                <a:ext cx="915619" cy="276999"/>
              </a:xfrm>
              <a:prstGeom prst="rect">
                <a:avLst/>
              </a:prstGeom>
              <a:noFill/>
            </p:spPr>
            <p:txBody>
              <a:bodyPr wrap="square" rtlCol="0">
                <a:spAutoFit/>
              </a:bodyPr>
              <a:lstStyle/>
              <a:p>
                <a:r>
                  <a:rPr lang="en-GB" sz="1200" dirty="0"/>
                  <a:t>FEMALES</a:t>
                </a:r>
              </a:p>
            </p:txBody>
          </p:sp>
          <p:sp>
            <p:nvSpPr>
              <p:cNvPr id="14" name="TextBox 13">
                <a:extLst>
                  <a:ext uri="{FF2B5EF4-FFF2-40B4-BE49-F238E27FC236}">
                    <a16:creationId xmlns:a16="http://schemas.microsoft.com/office/drawing/2014/main" id="{1AABFAB6-A332-9524-CED9-F712E663D730}"/>
                  </a:ext>
                </a:extLst>
              </p:cNvPr>
              <p:cNvSpPr txBox="1"/>
              <p:nvPr/>
            </p:nvSpPr>
            <p:spPr>
              <a:xfrm>
                <a:off x="526305" y="4179097"/>
                <a:ext cx="909638" cy="276999"/>
              </a:xfrm>
              <a:prstGeom prst="rect">
                <a:avLst/>
              </a:prstGeom>
              <a:noFill/>
            </p:spPr>
            <p:txBody>
              <a:bodyPr wrap="square" rtlCol="0">
                <a:spAutoFit/>
              </a:bodyPr>
              <a:lstStyle/>
              <a:p>
                <a:r>
                  <a:rPr lang="en-GB" sz="1200" dirty="0"/>
                  <a:t>6.8 years</a:t>
                </a:r>
              </a:p>
            </p:txBody>
          </p:sp>
          <p:sp>
            <p:nvSpPr>
              <p:cNvPr id="17" name="TextBox 16">
                <a:extLst>
                  <a:ext uri="{FF2B5EF4-FFF2-40B4-BE49-F238E27FC236}">
                    <a16:creationId xmlns:a16="http://schemas.microsoft.com/office/drawing/2014/main" id="{4ADE38DD-C11F-8B4D-8931-C25C845C480D}"/>
                  </a:ext>
                </a:extLst>
              </p:cNvPr>
              <p:cNvSpPr txBox="1"/>
              <p:nvPr/>
            </p:nvSpPr>
            <p:spPr>
              <a:xfrm>
                <a:off x="539648" y="5020686"/>
                <a:ext cx="909638" cy="276999"/>
              </a:xfrm>
              <a:prstGeom prst="rect">
                <a:avLst/>
              </a:prstGeom>
              <a:noFill/>
            </p:spPr>
            <p:txBody>
              <a:bodyPr wrap="square" rtlCol="0">
                <a:spAutoFit/>
              </a:bodyPr>
              <a:lstStyle/>
              <a:p>
                <a:r>
                  <a:rPr lang="en-GB" sz="1200" dirty="0"/>
                  <a:t>9 years</a:t>
                </a:r>
              </a:p>
            </p:txBody>
          </p:sp>
          <p:sp>
            <p:nvSpPr>
              <p:cNvPr id="18" name="TextBox 17">
                <a:extLst>
                  <a:ext uri="{FF2B5EF4-FFF2-40B4-BE49-F238E27FC236}">
                    <a16:creationId xmlns:a16="http://schemas.microsoft.com/office/drawing/2014/main" id="{C06D7A3E-0195-93F3-7D4F-12BA4C405CCD}"/>
                  </a:ext>
                </a:extLst>
              </p:cNvPr>
              <p:cNvSpPr txBox="1"/>
              <p:nvPr/>
            </p:nvSpPr>
            <p:spPr>
              <a:xfrm>
                <a:off x="3417679" y="4511957"/>
                <a:ext cx="909638" cy="276999"/>
              </a:xfrm>
              <a:prstGeom prst="rect">
                <a:avLst/>
              </a:prstGeom>
              <a:noFill/>
            </p:spPr>
            <p:txBody>
              <a:bodyPr wrap="square" rtlCol="0">
                <a:spAutoFit/>
              </a:bodyPr>
              <a:lstStyle/>
              <a:p>
                <a:r>
                  <a:rPr lang="en-GB" sz="1200" dirty="0"/>
                  <a:t>4.6 years</a:t>
                </a:r>
              </a:p>
            </p:txBody>
          </p:sp>
          <p:sp>
            <p:nvSpPr>
              <p:cNvPr id="19" name="TextBox 18">
                <a:extLst>
                  <a:ext uri="{FF2B5EF4-FFF2-40B4-BE49-F238E27FC236}">
                    <a16:creationId xmlns:a16="http://schemas.microsoft.com/office/drawing/2014/main" id="{2FBDFE5B-E00F-69EF-EBD4-0E9265987D7B}"/>
                  </a:ext>
                </a:extLst>
              </p:cNvPr>
              <p:cNvSpPr txBox="1"/>
              <p:nvPr/>
            </p:nvSpPr>
            <p:spPr>
              <a:xfrm>
                <a:off x="3417679" y="5016092"/>
                <a:ext cx="909638" cy="276999"/>
              </a:xfrm>
              <a:prstGeom prst="rect">
                <a:avLst/>
              </a:prstGeom>
              <a:noFill/>
            </p:spPr>
            <p:txBody>
              <a:bodyPr wrap="square" rtlCol="0">
                <a:spAutoFit/>
              </a:bodyPr>
              <a:lstStyle/>
              <a:p>
                <a:r>
                  <a:rPr lang="en-GB" sz="1200" dirty="0"/>
                  <a:t>9.1 years</a:t>
                </a:r>
              </a:p>
            </p:txBody>
          </p:sp>
        </p:grpSp>
        <p:sp>
          <p:nvSpPr>
            <p:cNvPr id="21" name="TextBox 20">
              <a:extLst>
                <a:ext uri="{FF2B5EF4-FFF2-40B4-BE49-F238E27FC236}">
                  <a16:creationId xmlns:a16="http://schemas.microsoft.com/office/drawing/2014/main" id="{A829BE13-B500-1313-84DF-9475118752C5}"/>
                </a:ext>
              </a:extLst>
            </p:cNvPr>
            <p:cNvSpPr txBox="1"/>
            <p:nvPr/>
          </p:nvSpPr>
          <p:spPr>
            <a:xfrm>
              <a:off x="9030359" y="3439723"/>
              <a:ext cx="1350779" cy="338554"/>
            </a:xfrm>
            <a:prstGeom prst="rect">
              <a:avLst/>
            </a:prstGeom>
            <a:noFill/>
          </p:spPr>
          <p:txBody>
            <a:bodyPr wrap="square" rtlCol="0">
              <a:spAutoFit/>
            </a:bodyPr>
            <a:lstStyle/>
            <a:p>
              <a:r>
                <a:rPr lang="en-GB" sz="1600" dirty="0"/>
                <a:t>Gravesham</a:t>
              </a:r>
            </a:p>
          </p:txBody>
        </p:sp>
      </p:grpSp>
      <p:grpSp>
        <p:nvGrpSpPr>
          <p:cNvPr id="22" name="Group 21" descr="National inequality in healthy life expectancy. Those in the 10% most deprived areas have a healthy life expectancy of 52.2 years while those in the 10% least deprived get 70.7 years.">
            <a:extLst>
              <a:ext uri="{FF2B5EF4-FFF2-40B4-BE49-F238E27FC236}">
                <a16:creationId xmlns:a16="http://schemas.microsoft.com/office/drawing/2014/main" id="{4E30565E-745D-5EE3-1BC9-DC854734F41D}"/>
              </a:ext>
            </a:extLst>
          </p:cNvPr>
          <p:cNvGrpSpPr/>
          <p:nvPr/>
        </p:nvGrpSpPr>
        <p:grpSpPr>
          <a:xfrm>
            <a:off x="7101533" y="3990684"/>
            <a:ext cx="5095490" cy="1978034"/>
            <a:chOff x="7098990" y="3842989"/>
            <a:chExt cx="5095490" cy="1978034"/>
          </a:xfrm>
        </p:grpSpPr>
        <p:grpSp>
          <p:nvGrpSpPr>
            <p:cNvPr id="23" name="Group 22" descr="National inequality in healthy life expectancy. Those in the 10% most deprived areas have a healthy life expectancy of 52.2 years while those in the 10% least deprived get 70.7 years.">
              <a:extLst>
                <a:ext uri="{FF2B5EF4-FFF2-40B4-BE49-F238E27FC236}">
                  <a16:creationId xmlns:a16="http://schemas.microsoft.com/office/drawing/2014/main" id="{B3909F31-F5CD-C736-8069-AACEFDA07A9D}"/>
                </a:ext>
              </a:extLst>
            </p:cNvPr>
            <p:cNvGrpSpPr/>
            <p:nvPr/>
          </p:nvGrpSpPr>
          <p:grpSpPr>
            <a:xfrm>
              <a:off x="7098990" y="3842989"/>
              <a:ext cx="5095490" cy="1978034"/>
              <a:chOff x="7098990" y="3842989"/>
              <a:chExt cx="5095490" cy="1978034"/>
            </a:xfrm>
          </p:grpSpPr>
          <p:sp>
            <p:nvSpPr>
              <p:cNvPr id="31" name="Rectangle: Rounded Corners 30">
                <a:extLst>
                  <a:ext uri="{FF2B5EF4-FFF2-40B4-BE49-F238E27FC236}">
                    <a16:creationId xmlns:a16="http://schemas.microsoft.com/office/drawing/2014/main" id="{9417E8F3-9DB0-9BE6-7F5E-442F1EBD2A68}"/>
                  </a:ext>
                </a:extLst>
              </p:cNvPr>
              <p:cNvSpPr/>
              <p:nvPr/>
            </p:nvSpPr>
            <p:spPr>
              <a:xfrm>
                <a:off x="7098990" y="3842989"/>
                <a:ext cx="4978486" cy="1978034"/>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TextBox 31">
                <a:extLst>
                  <a:ext uri="{FF2B5EF4-FFF2-40B4-BE49-F238E27FC236}">
                    <a16:creationId xmlns:a16="http://schemas.microsoft.com/office/drawing/2014/main" id="{88BFD776-CEDB-9467-A198-32BCAC869ED0}"/>
                  </a:ext>
                </a:extLst>
              </p:cNvPr>
              <p:cNvSpPr txBox="1"/>
              <p:nvPr/>
            </p:nvSpPr>
            <p:spPr>
              <a:xfrm>
                <a:off x="7531718" y="4573007"/>
                <a:ext cx="2077116" cy="338554"/>
              </a:xfrm>
              <a:prstGeom prst="rect">
                <a:avLst/>
              </a:prstGeom>
              <a:noFill/>
            </p:spPr>
            <p:txBody>
              <a:bodyPr wrap="square" rtlCol="0">
                <a:spAutoFit/>
              </a:bodyPr>
              <a:lstStyle/>
              <a:p>
                <a:r>
                  <a:rPr lang="en-GB" sz="1600" dirty="0"/>
                  <a:t>10% most deprived</a:t>
                </a:r>
              </a:p>
            </p:txBody>
          </p:sp>
          <p:sp>
            <p:nvSpPr>
              <p:cNvPr id="33" name="TextBox 32">
                <a:extLst>
                  <a:ext uri="{FF2B5EF4-FFF2-40B4-BE49-F238E27FC236}">
                    <a16:creationId xmlns:a16="http://schemas.microsoft.com/office/drawing/2014/main" id="{D8D48A2F-C94C-6275-DB9A-7DBA2A364F05}"/>
                  </a:ext>
                </a:extLst>
              </p:cNvPr>
              <p:cNvSpPr txBox="1"/>
              <p:nvPr/>
            </p:nvSpPr>
            <p:spPr>
              <a:xfrm>
                <a:off x="9887612" y="4569982"/>
                <a:ext cx="1975088" cy="338554"/>
              </a:xfrm>
              <a:prstGeom prst="rect">
                <a:avLst/>
              </a:prstGeom>
              <a:noFill/>
            </p:spPr>
            <p:txBody>
              <a:bodyPr wrap="square" rtlCol="0">
                <a:spAutoFit/>
              </a:bodyPr>
              <a:lstStyle/>
              <a:p>
                <a:r>
                  <a:rPr lang="en-GB" sz="1600" dirty="0"/>
                  <a:t>10% least deprived</a:t>
                </a:r>
              </a:p>
            </p:txBody>
          </p:sp>
          <p:sp>
            <p:nvSpPr>
              <p:cNvPr id="34" name="TextBox 33">
                <a:extLst>
                  <a:ext uri="{FF2B5EF4-FFF2-40B4-BE49-F238E27FC236}">
                    <a16:creationId xmlns:a16="http://schemas.microsoft.com/office/drawing/2014/main" id="{F11212EB-3904-4380-8882-FBD3DD6940B5}"/>
                  </a:ext>
                </a:extLst>
              </p:cNvPr>
              <p:cNvSpPr txBox="1"/>
              <p:nvPr/>
            </p:nvSpPr>
            <p:spPr>
              <a:xfrm>
                <a:off x="7857970" y="5059966"/>
                <a:ext cx="2077116" cy="400110"/>
              </a:xfrm>
              <a:prstGeom prst="rect">
                <a:avLst/>
              </a:prstGeom>
              <a:noFill/>
            </p:spPr>
            <p:txBody>
              <a:bodyPr wrap="square" rtlCol="0">
                <a:spAutoFit/>
              </a:bodyPr>
              <a:lstStyle/>
              <a:p>
                <a:r>
                  <a:rPr lang="en-GB" sz="2000" b="1" dirty="0"/>
                  <a:t>52.2 years</a:t>
                </a:r>
              </a:p>
            </p:txBody>
          </p:sp>
          <p:sp>
            <p:nvSpPr>
              <p:cNvPr id="35" name="TextBox 34">
                <a:extLst>
                  <a:ext uri="{FF2B5EF4-FFF2-40B4-BE49-F238E27FC236}">
                    <a16:creationId xmlns:a16="http://schemas.microsoft.com/office/drawing/2014/main" id="{6C85B1E1-6810-72AA-8FF6-7EAAAD5846F4}"/>
                  </a:ext>
                </a:extLst>
              </p:cNvPr>
              <p:cNvSpPr txBox="1"/>
              <p:nvPr/>
            </p:nvSpPr>
            <p:spPr>
              <a:xfrm>
                <a:off x="10114884" y="5059966"/>
                <a:ext cx="2077116" cy="400110"/>
              </a:xfrm>
              <a:prstGeom prst="rect">
                <a:avLst/>
              </a:prstGeom>
              <a:noFill/>
            </p:spPr>
            <p:txBody>
              <a:bodyPr wrap="square" rtlCol="0">
                <a:spAutoFit/>
              </a:bodyPr>
              <a:lstStyle/>
              <a:p>
                <a:r>
                  <a:rPr lang="en-GB" sz="2000" b="1" dirty="0"/>
                  <a:t>70.7 years</a:t>
                </a:r>
              </a:p>
            </p:txBody>
          </p:sp>
          <p:sp>
            <p:nvSpPr>
              <p:cNvPr id="36" name="TextBox 35">
                <a:extLst>
                  <a:ext uri="{FF2B5EF4-FFF2-40B4-BE49-F238E27FC236}">
                    <a16:creationId xmlns:a16="http://schemas.microsoft.com/office/drawing/2014/main" id="{B4AE528D-A494-9371-D193-D3026105B768}"/>
                  </a:ext>
                </a:extLst>
              </p:cNvPr>
              <p:cNvSpPr txBox="1"/>
              <p:nvPr/>
            </p:nvSpPr>
            <p:spPr>
              <a:xfrm>
                <a:off x="7215994" y="4010106"/>
                <a:ext cx="4978486" cy="400110"/>
              </a:xfrm>
              <a:prstGeom prst="rect">
                <a:avLst/>
              </a:prstGeom>
              <a:noFill/>
            </p:spPr>
            <p:txBody>
              <a:bodyPr wrap="square" rtlCol="0">
                <a:spAutoFit/>
              </a:bodyPr>
              <a:lstStyle/>
              <a:p>
                <a:r>
                  <a:rPr lang="en-GB" sz="2000" dirty="0">
                    <a:solidFill>
                      <a:schemeClr val="accent1">
                        <a:lumMod val="50000"/>
                      </a:schemeClr>
                    </a:solidFill>
                  </a:rPr>
                  <a:t>Stark inequality in healthy life expectancy</a:t>
                </a:r>
              </a:p>
            </p:txBody>
          </p:sp>
          <p:sp>
            <p:nvSpPr>
              <p:cNvPr id="37" name="TextBox 36">
                <a:extLst>
                  <a:ext uri="{FF2B5EF4-FFF2-40B4-BE49-F238E27FC236}">
                    <a16:creationId xmlns:a16="http://schemas.microsoft.com/office/drawing/2014/main" id="{D4629897-4F6C-BA85-9141-74C7716E126A}"/>
                  </a:ext>
                </a:extLst>
              </p:cNvPr>
              <p:cNvSpPr txBox="1"/>
              <p:nvPr/>
            </p:nvSpPr>
            <p:spPr>
              <a:xfrm>
                <a:off x="9201087" y="5482469"/>
                <a:ext cx="1226749" cy="338554"/>
              </a:xfrm>
              <a:prstGeom prst="rect">
                <a:avLst/>
              </a:prstGeom>
              <a:noFill/>
            </p:spPr>
            <p:txBody>
              <a:bodyPr wrap="square" rtlCol="0">
                <a:spAutoFit/>
              </a:bodyPr>
              <a:lstStyle/>
              <a:p>
                <a:r>
                  <a:rPr lang="en-GB" sz="1600" dirty="0"/>
                  <a:t>National</a:t>
                </a:r>
              </a:p>
            </p:txBody>
          </p:sp>
        </p:grpSp>
        <p:cxnSp>
          <p:nvCxnSpPr>
            <p:cNvPr id="27" name="Straight Connector 26">
              <a:extLst>
                <a:ext uri="{FF2B5EF4-FFF2-40B4-BE49-F238E27FC236}">
                  <a16:creationId xmlns:a16="http://schemas.microsoft.com/office/drawing/2014/main" id="{260E5C2A-1917-C831-127F-72DB11AAAAB1}"/>
                </a:ext>
                <a:ext uri="{C183D7F6-B498-43B3-948B-1728B52AA6E4}">
                  <adec:decorative xmlns:adec="http://schemas.microsoft.com/office/drawing/2017/decorative" val="1"/>
                </a:ext>
              </a:extLst>
            </p:cNvPr>
            <p:cNvCxnSpPr>
              <a:cxnSpLocks/>
            </p:cNvCxnSpPr>
            <p:nvPr/>
          </p:nvCxnSpPr>
          <p:spPr>
            <a:xfrm flipV="1">
              <a:off x="9696400" y="4444474"/>
              <a:ext cx="0" cy="92874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06500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807EF-2B7E-6E16-5F00-5A72567CE8EB}"/>
              </a:ext>
            </a:extLst>
          </p:cNvPr>
          <p:cNvSpPr>
            <a:spLocks noGrp="1"/>
          </p:cNvSpPr>
          <p:nvPr>
            <p:ph type="title"/>
          </p:nvPr>
        </p:nvSpPr>
        <p:spPr/>
        <p:txBody>
          <a:bodyPr/>
          <a:lstStyle/>
          <a:p>
            <a:r>
              <a:rPr lang="en-GB" dirty="0"/>
              <a:t>Inequalities in COVID Mortality</a:t>
            </a:r>
          </a:p>
        </p:txBody>
      </p:sp>
      <p:sp>
        <p:nvSpPr>
          <p:cNvPr id="4" name="Rectangle: Top Corners Rounded 3">
            <a:extLst>
              <a:ext uri="{FF2B5EF4-FFF2-40B4-BE49-F238E27FC236}">
                <a16:creationId xmlns:a16="http://schemas.microsoft.com/office/drawing/2014/main" id="{45DE774F-A3A3-D45A-D176-3D6E8C009777}"/>
              </a:ext>
              <a:ext uri="{C183D7F6-B498-43B3-948B-1728B52AA6E4}">
                <adec:decorative xmlns:adec="http://schemas.microsoft.com/office/drawing/2017/decorative" val="1"/>
              </a:ext>
            </a:extLst>
          </p:cNvPr>
          <p:cNvSpPr/>
          <p:nvPr/>
        </p:nvSpPr>
        <p:spPr>
          <a:xfrm rot="5400000">
            <a:off x="350131" y="1067507"/>
            <a:ext cx="4531642" cy="5231904"/>
          </a:xfrm>
          <a:prstGeom prst="round2Same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1D0E5890-B588-ED96-460B-9C8EEBBB7328}"/>
              </a:ext>
            </a:extLst>
          </p:cNvPr>
          <p:cNvSpPr>
            <a:spLocks noGrp="1"/>
          </p:cNvSpPr>
          <p:nvPr>
            <p:ph idx="1"/>
          </p:nvPr>
        </p:nvSpPr>
        <p:spPr>
          <a:xfrm>
            <a:off x="176483" y="1682862"/>
            <a:ext cx="4752528" cy="4266418"/>
          </a:xfrm>
        </p:spPr>
        <p:txBody>
          <a:bodyPr/>
          <a:lstStyle/>
          <a:p>
            <a:pPr marL="0" indent="0">
              <a:buNone/>
            </a:pPr>
            <a:r>
              <a:rPr lang="en-GB" sz="2200" dirty="0">
                <a:solidFill>
                  <a:schemeClr val="tx2"/>
                </a:solidFill>
              </a:rPr>
              <a:t>In Kent, mortality is 85% higher in the most deprived fifth of the population compared to the least deprived</a:t>
            </a:r>
          </a:p>
          <a:p>
            <a:endParaRPr lang="en-GB" sz="2200" dirty="0">
              <a:solidFill>
                <a:schemeClr val="tx2"/>
              </a:solidFill>
            </a:endParaRPr>
          </a:p>
          <a:p>
            <a:pPr marL="0" indent="0">
              <a:buNone/>
            </a:pPr>
            <a:r>
              <a:rPr lang="en-GB" sz="2200" dirty="0">
                <a:solidFill>
                  <a:schemeClr val="tx2"/>
                </a:solidFill>
              </a:rPr>
              <a:t>Nationally, all Asian and Black ethnic groups have higher cumulative mortality rate than White. Pakistani and Bangladeshi group is 2.5 times higher. ‘Other Black’ group is over 3.5 times higher.</a:t>
            </a:r>
          </a:p>
        </p:txBody>
      </p:sp>
      <p:pic>
        <p:nvPicPr>
          <p:cNvPr id="5" name="Picture 4" descr="Chart showing cumulative age-standardised mortality rate per 100,000 population for deaths involving COVID-19 in Kent. Deaths are highest for those in quintile 1 at ~550. Quintile 2 to 5 ranges from ~400 to ~300 in descending order. ">
            <a:extLst>
              <a:ext uri="{FF2B5EF4-FFF2-40B4-BE49-F238E27FC236}">
                <a16:creationId xmlns:a16="http://schemas.microsoft.com/office/drawing/2014/main" id="{DB71081A-6107-1826-A226-DFF576F3D31F}"/>
              </a:ext>
            </a:extLst>
          </p:cNvPr>
          <p:cNvPicPr>
            <a:picLocks noChangeAspect="1"/>
          </p:cNvPicPr>
          <p:nvPr/>
        </p:nvPicPr>
        <p:blipFill>
          <a:blip r:embed="rId3"/>
          <a:stretch>
            <a:fillRect/>
          </a:stretch>
        </p:blipFill>
        <p:spPr>
          <a:xfrm>
            <a:off x="5375920" y="1828320"/>
            <a:ext cx="6639597" cy="3817635"/>
          </a:xfrm>
          <a:prstGeom prst="rect">
            <a:avLst/>
          </a:prstGeom>
        </p:spPr>
      </p:pic>
    </p:spTree>
    <p:extLst>
      <p:ext uri="{BB962C8B-B14F-4D97-AF65-F5344CB8AC3E}">
        <p14:creationId xmlns:p14="http://schemas.microsoft.com/office/powerpoint/2010/main" val="3563974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327C2-99A3-3A62-16A7-47B76DC4B01B}"/>
              </a:ext>
            </a:extLst>
          </p:cNvPr>
          <p:cNvSpPr>
            <a:spLocks noGrp="1"/>
          </p:cNvSpPr>
          <p:nvPr>
            <p:ph type="title"/>
          </p:nvPr>
        </p:nvSpPr>
        <p:spPr/>
        <p:txBody>
          <a:bodyPr/>
          <a:lstStyle/>
          <a:p>
            <a:r>
              <a:rPr lang="en-GB" dirty="0"/>
              <a:t>Robert Wood Johnson Model</a:t>
            </a:r>
          </a:p>
        </p:txBody>
      </p:sp>
      <p:pic>
        <p:nvPicPr>
          <p:cNvPr id="4" name="Content Placeholder 4" descr="Infographic of the RJW Model showing factors which impact an individual's health. Health behaviours such as diet, exercise, alcohol, smoking, sexual health make up 30%. Socioeconomic factors such as education, income, employment, social support and community safety make up 40%. Clinical care such as access to and quality of care make up 20%. The build environment makes up 10%.">
            <a:extLst>
              <a:ext uri="{FF2B5EF4-FFF2-40B4-BE49-F238E27FC236}">
                <a16:creationId xmlns:a16="http://schemas.microsoft.com/office/drawing/2014/main" id="{3373677C-C1BE-B1FE-7E2B-CC87D7F59F16}"/>
              </a:ext>
            </a:extLst>
          </p:cNvPr>
          <p:cNvPicPr>
            <a:picLocks noChangeAspect="1"/>
          </p:cNvPicPr>
          <p:nvPr/>
        </p:nvPicPr>
        <p:blipFill>
          <a:blip r:embed="rId2"/>
          <a:stretch>
            <a:fillRect/>
          </a:stretch>
        </p:blipFill>
        <p:spPr bwMode="auto">
          <a:xfrm>
            <a:off x="1559496" y="1052736"/>
            <a:ext cx="8568952" cy="513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3656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4C20D4-9E75-6554-3CAE-F91A0AF6FAB5}"/>
              </a:ext>
              <a:ext uri="{C183D7F6-B498-43B3-948B-1728B52AA6E4}">
                <adec:decorative xmlns:adec="http://schemas.microsoft.com/office/drawing/2017/decorative" val="1"/>
              </a:ext>
            </a:extLst>
          </p:cNvPr>
          <p:cNvSpPr/>
          <p:nvPr/>
        </p:nvSpPr>
        <p:spPr>
          <a:xfrm>
            <a:off x="6353840" y="1752829"/>
            <a:ext cx="5841796" cy="2322744"/>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800" dirty="0" err="1">
              <a:cs typeface="Arial" panose="020B0604020202020204" pitchFamily="34" charset="0"/>
            </a:endParaRPr>
          </a:p>
        </p:txBody>
      </p:sp>
      <p:sp>
        <p:nvSpPr>
          <p:cNvPr id="2" name="Title 1">
            <a:extLst>
              <a:ext uri="{FF2B5EF4-FFF2-40B4-BE49-F238E27FC236}">
                <a16:creationId xmlns:a16="http://schemas.microsoft.com/office/drawing/2014/main" id="{23FA6D24-7583-E98A-AAEE-3DC295FAF645}"/>
              </a:ext>
            </a:extLst>
          </p:cNvPr>
          <p:cNvSpPr>
            <a:spLocks noGrp="1"/>
          </p:cNvSpPr>
          <p:nvPr>
            <p:ph type="title"/>
          </p:nvPr>
        </p:nvSpPr>
        <p:spPr/>
        <p:txBody>
          <a:bodyPr/>
          <a:lstStyle/>
          <a:p>
            <a:r>
              <a:rPr lang="en-GB" dirty="0"/>
              <a:t>Infant and Maternal Health</a:t>
            </a:r>
          </a:p>
        </p:txBody>
      </p:sp>
      <p:pic>
        <p:nvPicPr>
          <p:cNvPr id="8" name="Picture 7" descr="Line chart showing infant mortality for England and Kent from 2001 to 2021. Infant mortality in Kent is consistently lower than the national rate, however this typically isn’t a significant difference. The rates are much closer since ~2016, at just under 4 deaths per 1000. &#10;">
            <a:extLst>
              <a:ext uri="{FF2B5EF4-FFF2-40B4-BE49-F238E27FC236}">
                <a16:creationId xmlns:a16="http://schemas.microsoft.com/office/drawing/2014/main" id="{CF4702A6-DDE7-5FBC-4990-0FED723E72D9}"/>
              </a:ext>
            </a:extLst>
          </p:cNvPr>
          <p:cNvPicPr>
            <a:picLocks noChangeAspect="1"/>
          </p:cNvPicPr>
          <p:nvPr/>
        </p:nvPicPr>
        <p:blipFill rotWithShape="1">
          <a:blip r:embed="rId3"/>
          <a:srcRect t="9506"/>
          <a:stretch/>
        </p:blipFill>
        <p:spPr>
          <a:xfrm>
            <a:off x="266019" y="1752829"/>
            <a:ext cx="5755328" cy="3683528"/>
          </a:xfrm>
          <a:prstGeom prst="rect">
            <a:avLst/>
          </a:prstGeom>
          <a:ln>
            <a:solidFill>
              <a:schemeClr val="bg1">
                <a:lumMod val="75000"/>
              </a:schemeClr>
            </a:solidFill>
          </a:ln>
        </p:spPr>
      </p:pic>
      <p:sp>
        <p:nvSpPr>
          <p:cNvPr id="23" name="TextBox 22">
            <a:extLst>
              <a:ext uri="{FF2B5EF4-FFF2-40B4-BE49-F238E27FC236}">
                <a16:creationId xmlns:a16="http://schemas.microsoft.com/office/drawing/2014/main" id="{E2511558-9AAB-AB5A-BA85-379DC9D8D225}"/>
              </a:ext>
            </a:extLst>
          </p:cNvPr>
          <p:cNvSpPr txBox="1"/>
          <p:nvPr/>
        </p:nvSpPr>
        <p:spPr>
          <a:xfrm>
            <a:off x="6431365" y="1787433"/>
            <a:ext cx="3926854" cy="646331"/>
          </a:xfrm>
          <a:prstGeom prst="rect">
            <a:avLst/>
          </a:prstGeom>
          <a:noFill/>
        </p:spPr>
        <p:txBody>
          <a:bodyPr wrap="square" rtlCol="0">
            <a:spAutoFit/>
          </a:bodyPr>
          <a:lstStyle/>
          <a:p>
            <a:r>
              <a:rPr lang="en-GB" b="1" dirty="0">
                <a:solidFill>
                  <a:schemeClr val="tx1">
                    <a:lumMod val="65000"/>
                    <a:lumOff val="35000"/>
                  </a:schemeClr>
                </a:solidFill>
              </a:rPr>
              <a:t>UK maternal mortality during childbirth</a:t>
            </a:r>
          </a:p>
        </p:txBody>
      </p:sp>
      <p:pic>
        <p:nvPicPr>
          <p:cNvPr id="22" name="Picture 21" descr="UK maternal mortality by ethnicity. White - 9 per 100,000. Asian 16 per 100,000. Black 34 per 100,000.">
            <a:extLst>
              <a:ext uri="{FF2B5EF4-FFF2-40B4-BE49-F238E27FC236}">
                <a16:creationId xmlns:a16="http://schemas.microsoft.com/office/drawing/2014/main" id="{566065EB-D06F-307B-848D-884CE7864136}"/>
              </a:ext>
            </a:extLst>
          </p:cNvPr>
          <p:cNvPicPr>
            <a:picLocks noChangeAspect="1"/>
          </p:cNvPicPr>
          <p:nvPr/>
        </p:nvPicPr>
        <p:blipFill>
          <a:blip r:embed="rId4"/>
          <a:stretch>
            <a:fillRect/>
          </a:stretch>
        </p:blipFill>
        <p:spPr>
          <a:xfrm>
            <a:off x="7165679" y="1914923"/>
            <a:ext cx="4511824" cy="2148985"/>
          </a:xfrm>
          <a:prstGeom prst="rect">
            <a:avLst/>
          </a:prstGeom>
        </p:spPr>
      </p:pic>
      <p:sp>
        <p:nvSpPr>
          <p:cNvPr id="3" name="Content Placeholder 2">
            <a:extLst>
              <a:ext uri="{FF2B5EF4-FFF2-40B4-BE49-F238E27FC236}">
                <a16:creationId xmlns:a16="http://schemas.microsoft.com/office/drawing/2014/main" id="{DE148D8F-D694-30EA-B055-F75E8380C45E}"/>
              </a:ext>
            </a:extLst>
          </p:cNvPr>
          <p:cNvSpPr>
            <a:spLocks noGrp="1"/>
          </p:cNvSpPr>
          <p:nvPr>
            <p:ph idx="1"/>
          </p:nvPr>
        </p:nvSpPr>
        <p:spPr>
          <a:xfrm>
            <a:off x="6353839" y="4410764"/>
            <a:ext cx="5572142" cy="1966548"/>
          </a:xfrm>
        </p:spPr>
        <p:txBody>
          <a:bodyPr/>
          <a:lstStyle/>
          <a:p>
            <a:r>
              <a:rPr lang="en-GB" sz="2200" dirty="0"/>
              <a:t>In 2020, women in the UK were 3x more likely to die by suicide during or soon after end of pregnancy compared to 2017-19</a:t>
            </a:r>
          </a:p>
        </p:txBody>
      </p:sp>
    </p:spTree>
    <p:extLst>
      <p:ext uri="{BB962C8B-B14F-4D97-AF65-F5344CB8AC3E}">
        <p14:creationId xmlns:p14="http://schemas.microsoft.com/office/powerpoint/2010/main" val="2859116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BD1DB-C8F6-059A-5491-919D64010CDD}"/>
              </a:ext>
            </a:extLst>
          </p:cNvPr>
          <p:cNvSpPr>
            <a:spLocks noGrp="1"/>
          </p:cNvSpPr>
          <p:nvPr>
            <p:ph type="title"/>
          </p:nvPr>
        </p:nvSpPr>
        <p:spPr/>
        <p:txBody>
          <a:bodyPr/>
          <a:lstStyle/>
          <a:p>
            <a:r>
              <a:rPr lang="en-GB" dirty="0"/>
              <a:t>Childhood Obesity</a:t>
            </a:r>
          </a:p>
        </p:txBody>
      </p:sp>
      <p:sp>
        <p:nvSpPr>
          <p:cNvPr id="3" name="Content Placeholder 2">
            <a:extLst>
              <a:ext uri="{FF2B5EF4-FFF2-40B4-BE49-F238E27FC236}">
                <a16:creationId xmlns:a16="http://schemas.microsoft.com/office/drawing/2014/main" id="{32266E20-A3F0-CDFA-96FC-15CF29077502}"/>
              </a:ext>
            </a:extLst>
          </p:cNvPr>
          <p:cNvSpPr>
            <a:spLocks noGrp="1"/>
          </p:cNvSpPr>
          <p:nvPr>
            <p:ph idx="1"/>
          </p:nvPr>
        </p:nvSpPr>
        <p:spPr>
          <a:xfrm>
            <a:off x="406993" y="1605164"/>
            <a:ext cx="6035045" cy="2080992"/>
          </a:xfrm>
        </p:spPr>
        <p:txBody>
          <a:bodyPr/>
          <a:lstStyle/>
          <a:p>
            <a:pPr marL="0" indent="0">
              <a:buNone/>
            </a:pPr>
            <a:r>
              <a:rPr lang="en-GB" sz="1900" dirty="0"/>
              <a:t>The prevalence of </a:t>
            </a:r>
            <a:r>
              <a:rPr lang="en-GB" sz="1900" b="1" dirty="0"/>
              <a:t>excess weight</a:t>
            </a:r>
            <a:r>
              <a:rPr lang="en-GB" sz="1900" dirty="0"/>
              <a:t> in Gravesham's Year R Children decreased significantly from 2019/20 - 2021/22 from </a:t>
            </a:r>
            <a:r>
              <a:rPr lang="en-GB" sz="1900" b="1" dirty="0"/>
              <a:t>26.9% to 23.2% </a:t>
            </a:r>
          </a:p>
          <a:p>
            <a:pPr marL="0" indent="0">
              <a:buNone/>
            </a:pPr>
            <a:r>
              <a:rPr lang="en-GB" sz="1900" b="1" dirty="0"/>
              <a:t>Obesity</a:t>
            </a:r>
            <a:r>
              <a:rPr lang="en-GB" sz="1900" dirty="0"/>
              <a:t> also decreased significantly, from </a:t>
            </a:r>
            <a:r>
              <a:rPr lang="en-GB" sz="1900" b="1" dirty="0"/>
              <a:t>13.1% to 10.1%</a:t>
            </a:r>
          </a:p>
          <a:p>
            <a:pPr marL="0" indent="0">
              <a:buNone/>
            </a:pPr>
            <a:r>
              <a:rPr lang="en-GB" sz="1900" b="1" dirty="0"/>
              <a:t>Severe obesity </a:t>
            </a:r>
            <a:r>
              <a:rPr lang="en-GB" sz="1900" dirty="0"/>
              <a:t>has remained the same at </a:t>
            </a:r>
            <a:r>
              <a:rPr lang="en-GB" sz="1900" b="1" dirty="0"/>
              <a:t>3.6%</a:t>
            </a:r>
          </a:p>
          <a:p>
            <a:pPr marL="0" indent="0">
              <a:buNone/>
            </a:pPr>
            <a:endParaRPr lang="en-GB" sz="2000" dirty="0"/>
          </a:p>
          <a:p>
            <a:pPr marL="0" indent="0">
              <a:buNone/>
            </a:pPr>
            <a:endParaRPr lang="en-GB" sz="2000" dirty="0"/>
          </a:p>
          <a:p>
            <a:pPr marL="0" indent="0">
              <a:buNone/>
            </a:pPr>
            <a:endParaRPr lang="en-GB" dirty="0"/>
          </a:p>
        </p:txBody>
      </p:sp>
      <p:grpSp>
        <p:nvGrpSpPr>
          <p:cNvPr id="12" name="Group 11" descr="Showing change in weight categories in children in Year R in Gravesham from 2019/20 to 2021/22. Excess weight has reduced by 5.5%. Obesity has reduced by 1.5%. Severe obesity has increased by 0.5%.">
            <a:extLst>
              <a:ext uri="{FF2B5EF4-FFF2-40B4-BE49-F238E27FC236}">
                <a16:creationId xmlns:a16="http://schemas.microsoft.com/office/drawing/2014/main" id="{04F656FE-3E6C-AB5B-39D9-9608F9462387}"/>
              </a:ext>
            </a:extLst>
          </p:cNvPr>
          <p:cNvGrpSpPr/>
          <p:nvPr/>
        </p:nvGrpSpPr>
        <p:grpSpPr>
          <a:xfrm>
            <a:off x="6753049" y="1479212"/>
            <a:ext cx="6910186" cy="2363679"/>
            <a:chOff x="6753049" y="1479212"/>
            <a:chExt cx="6910186" cy="2363679"/>
          </a:xfrm>
        </p:grpSpPr>
        <p:sp>
          <p:nvSpPr>
            <p:cNvPr id="58" name="Rectangle 57">
              <a:extLst>
                <a:ext uri="{FF2B5EF4-FFF2-40B4-BE49-F238E27FC236}">
                  <a16:creationId xmlns:a16="http://schemas.microsoft.com/office/drawing/2014/main" id="{E504571A-30EE-0113-4856-942C6E8A21D5}"/>
                </a:ext>
              </a:extLst>
            </p:cNvPr>
            <p:cNvSpPr/>
            <p:nvPr/>
          </p:nvSpPr>
          <p:spPr>
            <a:xfrm>
              <a:off x="6753049" y="1479212"/>
              <a:ext cx="5438951" cy="2363679"/>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800" dirty="0" err="1">
                <a:cs typeface="Arial" panose="020B0604020202020204" pitchFamily="34" charset="0"/>
              </a:endParaRPr>
            </a:p>
          </p:txBody>
        </p:sp>
        <p:sp>
          <p:nvSpPr>
            <p:cNvPr id="72" name="TextBox 71">
              <a:extLst>
                <a:ext uri="{FF2B5EF4-FFF2-40B4-BE49-F238E27FC236}">
                  <a16:creationId xmlns:a16="http://schemas.microsoft.com/office/drawing/2014/main" id="{6E873856-BBBA-73B6-629C-3B02928D640B}"/>
                </a:ext>
              </a:extLst>
            </p:cNvPr>
            <p:cNvSpPr txBox="1"/>
            <p:nvPr/>
          </p:nvSpPr>
          <p:spPr>
            <a:xfrm>
              <a:off x="6887953" y="1534651"/>
              <a:ext cx="4993036" cy="338554"/>
            </a:xfrm>
            <a:prstGeom prst="rect">
              <a:avLst/>
            </a:prstGeom>
            <a:noFill/>
          </p:spPr>
          <p:txBody>
            <a:bodyPr wrap="square">
              <a:spAutoFit/>
            </a:bodyPr>
            <a:lstStyle/>
            <a:p>
              <a:pPr algn="ctr"/>
              <a:r>
                <a:rPr lang="en-GB" sz="1600" b="1" dirty="0">
                  <a:solidFill>
                    <a:schemeClr val="tx1">
                      <a:lumMod val="65000"/>
                      <a:lumOff val="35000"/>
                    </a:schemeClr>
                  </a:solidFill>
                </a:rPr>
                <a:t>Change from 2019/20 to 2021/22 school year</a:t>
              </a:r>
            </a:p>
          </p:txBody>
        </p:sp>
        <p:graphicFrame>
          <p:nvGraphicFramePr>
            <p:cNvPr id="10" name="Chart 9">
              <a:extLst>
                <a:ext uri="{FF2B5EF4-FFF2-40B4-BE49-F238E27FC236}">
                  <a16:creationId xmlns:a16="http://schemas.microsoft.com/office/drawing/2014/main" id="{7ACEA627-85DE-56DA-5215-8BB9A38D025D}"/>
                </a:ext>
              </a:extLst>
            </p:cNvPr>
            <p:cNvGraphicFramePr/>
            <p:nvPr>
              <p:extLst>
                <p:ext uri="{D42A27DB-BD31-4B8C-83A1-F6EECF244321}">
                  <p14:modId xmlns:p14="http://schemas.microsoft.com/office/powerpoint/2010/main" val="3917530887"/>
                </p:ext>
              </p:extLst>
            </p:nvPr>
          </p:nvGraphicFramePr>
          <p:xfrm>
            <a:off x="7739761" y="1822443"/>
            <a:ext cx="4880440" cy="1969787"/>
          </p:xfrm>
          <a:graphic>
            <a:graphicData uri="http://schemas.openxmlformats.org/drawingml/2006/chart">
              <c:chart xmlns:c="http://schemas.openxmlformats.org/drawingml/2006/chart" xmlns:r="http://schemas.openxmlformats.org/officeDocument/2006/relationships" r:id="rId3"/>
            </a:graphicData>
          </a:graphic>
        </p:graphicFrame>
        <p:sp>
          <p:nvSpPr>
            <p:cNvPr id="70" name="TextBox 69">
              <a:extLst>
                <a:ext uri="{FF2B5EF4-FFF2-40B4-BE49-F238E27FC236}">
                  <a16:creationId xmlns:a16="http://schemas.microsoft.com/office/drawing/2014/main" id="{32A91F97-D56D-4377-38A4-C2009953FF45}"/>
                </a:ext>
              </a:extLst>
            </p:cNvPr>
            <p:cNvSpPr txBox="1"/>
            <p:nvPr/>
          </p:nvSpPr>
          <p:spPr>
            <a:xfrm>
              <a:off x="11356121" y="3052316"/>
              <a:ext cx="1555957" cy="338554"/>
            </a:xfrm>
            <a:prstGeom prst="rect">
              <a:avLst/>
            </a:prstGeom>
            <a:noFill/>
          </p:spPr>
          <p:txBody>
            <a:bodyPr wrap="square">
              <a:spAutoFit/>
            </a:bodyPr>
            <a:lstStyle/>
            <a:p>
              <a:r>
                <a:rPr lang="en-GB" sz="1600" dirty="0">
                  <a:solidFill>
                    <a:schemeClr val="tx1">
                      <a:lumMod val="65000"/>
                      <a:lumOff val="35000"/>
                    </a:schemeClr>
                  </a:solidFill>
                </a:rPr>
                <a:t>- 0%</a:t>
              </a:r>
            </a:p>
          </p:txBody>
        </p:sp>
        <p:sp>
          <p:nvSpPr>
            <p:cNvPr id="6" name="TextBox 5">
              <a:extLst>
                <a:ext uri="{FF2B5EF4-FFF2-40B4-BE49-F238E27FC236}">
                  <a16:creationId xmlns:a16="http://schemas.microsoft.com/office/drawing/2014/main" id="{CD8CCD56-88FB-2492-7446-549EA2047E0F}"/>
                </a:ext>
              </a:extLst>
            </p:cNvPr>
            <p:cNvSpPr txBox="1"/>
            <p:nvPr/>
          </p:nvSpPr>
          <p:spPr>
            <a:xfrm>
              <a:off x="11356122" y="2532950"/>
              <a:ext cx="2307113" cy="338554"/>
            </a:xfrm>
            <a:prstGeom prst="rect">
              <a:avLst/>
            </a:prstGeom>
            <a:noFill/>
          </p:spPr>
          <p:txBody>
            <a:bodyPr wrap="square" rtlCol="0">
              <a:spAutoFit/>
            </a:bodyPr>
            <a:lstStyle/>
            <a:p>
              <a:r>
                <a:rPr lang="en-GB" sz="1600" dirty="0">
                  <a:solidFill>
                    <a:schemeClr val="tx1">
                      <a:lumMod val="65000"/>
                      <a:lumOff val="35000"/>
                    </a:schemeClr>
                  </a:solidFill>
                </a:rPr>
                <a:t>-3%</a:t>
              </a:r>
            </a:p>
          </p:txBody>
        </p:sp>
        <p:sp>
          <p:nvSpPr>
            <p:cNvPr id="7" name="TextBox 6">
              <a:extLst>
                <a:ext uri="{FF2B5EF4-FFF2-40B4-BE49-F238E27FC236}">
                  <a16:creationId xmlns:a16="http://schemas.microsoft.com/office/drawing/2014/main" id="{44837FC0-6AA3-F9E8-7A02-1932F88D2E03}"/>
                </a:ext>
              </a:extLst>
            </p:cNvPr>
            <p:cNvSpPr txBox="1"/>
            <p:nvPr/>
          </p:nvSpPr>
          <p:spPr>
            <a:xfrm>
              <a:off x="11356122" y="2057315"/>
              <a:ext cx="1555957" cy="338554"/>
            </a:xfrm>
            <a:prstGeom prst="rect">
              <a:avLst/>
            </a:prstGeom>
            <a:noFill/>
          </p:spPr>
          <p:txBody>
            <a:bodyPr wrap="square">
              <a:spAutoFit/>
            </a:bodyPr>
            <a:lstStyle/>
            <a:p>
              <a:r>
                <a:rPr lang="en-GB" sz="1600" dirty="0">
                  <a:solidFill>
                    <a:schemeClr val="tx1">
                      <a:lumMod val="65000"/>
                      <a:lumOff val="35000"/>
                    </a:schemeClr>
                  </a:solidFill>
                </a:rPr>
                <a:t>-3.7%</a:t>
              </a:r>
            </a:p>
          </p:txBody>
        </p:sp>
        <p:sp>
          <p:nvSpPr>
            <p:cNvPr id="16" name="TextBox 15">
              <a:extLst>
                <a:ext uri="{FF2B5EF4-FFF2-40B4-BE49-F238E27FC236}">
                  <a16:creationId xmlns:a16="http://schemas.microsoft.com/office/drawing/2014/main" id="{DEDCFE6F-EC8E-BB10-4A84-F05201669B2A}"/>
                </a:ext>
              </a:extLst>
            </p:cNvPr>
            <p:cNvSpPr txBox="1"/>
            <p:nvPr/>
          </p:nvSpPr>
          <p:spPr>
            <a:xfrm>
              <a:off x="6961782" y="2507532"/>
              <a:ext cx="1555957" cy="338554"/>
            </a:xfrm>
            <a:prstGeom prst="rect">
              <a:avLst/>
            </a:prstGeom>
            <a:noFill/>
          </p:spPr>
          <p:txBody>
            <a:bodyPr wrap="square">
              <a:spAutoFit/>
            </a:bodyPr>
            <a:lstStyle/>
            <a:p>
              <a:r>
                <a:rPr lang="en-GB" sz="1600" dirty="0">
                  <a:solidFill>
                    <a:schemeClr val="tx1">
                      <a:lumMod val="65000"/>
                      <a:lumOff val="35000"/>
                    </a:schemeClr>
                  </a:solidFill>
                </a:rPr>
                <a:t>Obesity</a:t>
              </a:r>
            </a:p>
          </p:txBody>
        </p:sp>
        <p:sp>
          <p:nvSpPr>
            <p:cNvPr id="19" name="TextBox 18">
              <a:extLst>
                <a:ext uri="{FF2B5EF4-FFF2-40B4-BE49-F238E27FC236}">
                  <a16:creationId xmlns:a16="http://schemas.microsoft.com/office/drawing/2014/main" id="{FC229C37-B0BD-5633-D61E-A0B5AC953199}"/>
                </a:ext>
              </a:extLst>
            </p:cNvPr>
            <p:cNvSpPr txBox="1"/>
            <p:nvPr/>
          </p:nvSpPr>
          <p:spPr>
            <a:xfrm>
              <a:off x="6960417" y="3025857"/>
              <a:ext cx="2182372" cy="338554"/>
            </a:xfrm>
            <a:prstGeom prst="rect">
              <a:avLst/>
            </a:prstGeom>
            <a:noFill/>
          </p:spPr>
          <p:txBody>
            <a:bodyPr wrap="square">
              <a:spAutoFit/>
            </a:bodyPr>
            <a:lstStyle/>
            <a:p>
              <a:r>
                <a:rPr lang="en-GB" sz="1600" dirty="0">
                  <a:solidFill>
                    <a:schemeClr val="tx1">
                      <a:lumMod val="65000"/>
                      <a:lumOff val="35000"/>
                    </a:schemeClr>
                  </a:solidFill>
                </a:rPr>
                <a:t>Severe Obesity</a:t>
              </a:r>
            </a:p>
          </p:txBody>
        </p:sp>
        <p:sp>
          <p:nvSpPr>
            <p:cNvPr id="20" name="TextBox 19">
              <a:extLst>
                <a:ext uri="{FF2B5EF4-FFF2-40B4-BE49-F238E27FC236}">
                  <a16:creationId xmlns:a16="http://schemas.microsoft.com/office/drawing/2014/main" id="{C3BEE160-A549-724B-91E9-95D4B621C649}"/>
                </a:ext>
              </a:extLst>
            </p:cNvPr>
            <p:cNvSpPr txBox="1"/>
            <p:nvPr/>
          </p:nvSpPr>
          <p:spPr>
            <a:xfrm>
              <a:off x="6961782" y="2053652"/>
              <a:ext cx="1555957" cy="338554"/>
            </a:xfrm>
            <a:prstGeom prst="rect">
              <a:avLst/>
            </a:prstGeom>
            <a:noFill/>
          </p:spPr>
          <p:txBody>
            <a:bodyPr wrap="square">
              <a:spAutoFit/>
            </a:bodyPr>
            <a:lstStyle/>
            <a:p>
              <a:r>
                <a:rPr lang="en-GB" sz="1600" dirty="0">
                  <a:solidFill>
                    <a:schemeClr val="tx1">
                      <a:lumMod val="65000"/>
                      <a:lumOff val="35000"/>
                    </a:schemeClr>
                  </a:solidFill>
                </a:rPr>
                <a:t>Excess Weight</a:t>
              </a:r>
            </a:p>
          </p:txBody>
        </p:sp>
      </p:grpSp>
      <p:grpSp>
        <p:nvGrpSpPr>
          <p:cNvPr id="14" name="Group 13" descr="6.4% of Year R children in Kent in the least deprived 20% of areas were obese in 2021/22. 12.9% of children in the most deprived areas were obese.">
            <a:extLst>
              <a:ext uri="{FF2B5EF4-FFF2-40B4-BE49-F238E27FC236}">
                <a16:creationId xmlns:a16="http://schemas.microsoft.com/office/drawing/2014/main" id="{FFF898B7-589B-478D-3457-B08AD1516E0C}"/>
              </a:ext>
            </a:extLst>
          </p:cNvPr>
          <p:cNvGrpSpPr/>
          <p:nvPr/>
        </p:nvGrpSpPr>
        <p:grpSpPr>
          <a:xfrm>
            <a:off x="163519" y="3842891"/>
            <a:ext cx="5438951" cy="2211422"/>
            <a:chOff x="0" y="3789040"/>
            <a:chExt cx="5438951" cy="2211422"/>
          </a:xfrm>
        </p:grpSpPr>
        <p:sp>
          <p:nvSpPr>
            <p:cNvPr id="15" name="Rectangle 14">
              <a:extLst>
                <a:ext uri="{FF2B5EF4-FFF2-40B4-BE49-F238E27FC236}">
                  <a16:creationId xmlns:a16="http://schemas.microsoft.com/office/drawing/2014/main" id="{EB60BD35-E454-65B2-3892-710D4F88AC72}"/>
                </a:ext>
              </a:extLst>
            </p:cNvPr>
            <p:cNvSpPr/>
            <p:nvPr/>
          </p:nvSpPr>
          <p:spPr>
            <a:xfrm>
              <a:off x="0" y="3789040"/>
              <a:ext cx="5438951" cy="2211422"/>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800" dirty="0" err="1">
                <a:cs typeface="Arial" panose="020B0604020202020204" pitchFamily="34" charset="0"/>
              </a:endParaRPr>
            </a:p>
          </p:txBody>
        </p:sp>
        <p:sp>
          <p:nvSpPr>
            <p:cNvPr id="24" name="TextBox 23">
              <a:extLst>
                <a:ext uri="{FF2B5EF4-FFF2-40B4-BE49-F238E27FC236}">
                  <a16:creationId xmlns:a16="http://schemas.microsoft.com/office/drawing/2014/main" id="{F6424700-E8E3-CC69-E8C3-EA2C074C637C}"/>
                </a:ext>
              </a:extLst>
            </p:cNvPr>
            <p:cNvSpPr txBox="1"/>
            <p:nvPr/>
          </p:nvSpPr>
          <p:spPr>
            <a:xfrm>
              <a:off x="1983975" y="3839716"/>
              <a:ext cx="1203116" cy="1200329"/>
            </a:xfrm>
            <a:prstGeom prst="rect">
              <a:avLst/>
            </a:prstGeom>
            <a:noFill/>
          </p:spPr>
          <p:txBody>
            <a:bodyPr wrap="square" rtlCol="0">
              <a:spAutoFit/>
            </a:bodyPr>
            <a:lstStyle/>
            <a:p>
              <a:r>
                <a:rPr lang="en-GB" sz="7200" b="1" dirty="0">
                  <a:solidFill>
                    <a:schemeClr val="accent1">
                      <a:lumMod val="75000"/>
                    </a:schemeClr>
                  </a:solidFill>
                </a:rPr>
                <a:t>x2</a:t>
              </a:r>
            </a:p>
          </p:txBody>
        </p:sp>
        <p:pic>
          <p:nvPicPr>
            <p:cNvPr id="25" name="Picture 24">
              <a:extLst>
                <a:ext uri="{FF2B5EF4-FFF2-40B4-BE49-F238E27FC236}">
                  <a16:creationId xmlns:a16="http://schemas.microsoft.com/office/drawing/2014/main" id="{4C6CC636-FE02-EDE2-201E-F806DF1482C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971" r="20853" b="12821"/>
            <a:stretch/>
          </p:blipFill>
          <p:spPr bwMode="auto">
            <a:xfrm>
              <a:off x="641153" y="4581128"/>
              <a:ext cx="663968" cy="666508"/>
            </a:xfrm>
            <a:prstGeom prst="rect">
              <a:avLst/>
            </a:prstGeom>
            <a:noFill/>
            <a:ln>
              <a:noFill/>
            </a:ln>
            <a:extLst>
              <a:ext uri="{53640926-AAD7-44D8-BBD7-CCE9431645EC}">
                <a14:shadowObscured xmlns:a14="http://schemas.microsoft.com/office/drawing/2010/main"/>
              </a:ext>
            </a:extLst>
          </p:spPr>
        </p:pic>
        <p:sp>
          <p:nvSpPr>
            <p:cNvPr id="26" name="TextBox 25">
              <a:extLst>
                <a:ext uri="{FF2B5EF4-FFF2-40B4-BE49-F238E27FC236}">
                  <a16:creationId xmlns:a16="http://schemas.microsoft.com/office/drawing/2014/main" id="{BE939AA8-BC57-31FC-ABF7-FCD5581A039C}"/>
                </a:ext>
              </a:extLst>
            </p:cNvPr>
            <p:cNvSpPr txBox="1"/>
            <p:nvPr/>
          </p:nvSpPr>
          <p:spPr>
            <a:xfrm>
              <a:off x="3741731" y="5273211"/>
              <a:ext cx="1656764" cy="584775"/>
            </a:xfrm>
            <a:prstGeom prst="rect">
              <a:avLst/>
            </a:prstGeom>
            <a:noFill/>
          </p:spPr>
          <p:txBody>
            <a:bodyPr wrap="square" rtlCol="0">
              <a:spAutoFit/>
            </a:bodyPr>
            <a:lstStyle/>
            <a:p>
              <a:pPr algn="ctr"/>
              <a:r>
                <a:rPr lang="en-GB" sz="1600" b="1" dirty="0">
                  <a:solidFill>
                    <a:schemeClr val="tx1">
                      <a:lumMod val="65000"/>
                      <a:lumOff val="35000"/>
                    </a:schemeClr>
                  </a:solidFill>
                  <a:cs typeface="Arial" panose="020B0604020202020204" pitchFamily="34" charset="0"/>
                </a:rPr>
                <a:t>Most Deprived</a:t>
              </a:r>
            </a:p>
            <a:p>
              <a:pPr algn="ctr"/>
              <a:r>
                <a:rPr lang="en-GB" sz="1600" dirty="0">
                  <a:solidFill>
                    <a:schemeClr val="tx1">
                      <a:lumMod val="65000"/>
                      <a:lumOff val="35000"/>
                    </a:schemeClr>
                  </a:solidFill>
                  <a:cs typeface="Arial" panose="020B0604020202020204" pitchFamily="34" charset="0"/>
                </a:rPr>
                <a:t>12.9% Obese </a:t>
              </a:r>
            </a:p>
          </p:txBody>
        </p:sp>
        <p:sp>
          <p:nvSpPr>
            <p:cNvPr id="27" name="TextBox 26">
              <a:extLst>
                <a:ext uri="{FF2B5EF4-FFF2-40B4-BE49-F238E27FC236}">
                  <a16:creationId xmlns:a16="http://schemas.microsoft.com/office/drawing/2014/main" id="{203FB71F-6E26-3A2C-8E05-C1FB7FB94C54}"/>
                </a:ext>
              </a:extLst>
            </p:cNvPr>
            <p:cNvSpPr txBox="1"/>
            <p:nvPr/>
          </p:nvSpPr>
          <p:spPr>
            <a:xfrm>
              <a:off x="214232" y="5273211"/>
              <a:ext cx="1769743" cy="584775"/>
            </a:xfrm>
            <a:prstGeom prst="rect">
              <a:avLst/>
            </a:prstGeom>
            <a:noFill/>
          </p:spPr>
          <p:txBody>
            <a:bodyPr wrap="square" rtlCol="0">
              <a:spAutoFit/>
            </a:bodyPr>
            <a:lstStyle/>
            <a:p>
              <a:pPr algn="ctr"/>
              <a:r>
                <a:rPr lang="en-GB" sz="1600" b="1" dirty="0">
                  <a:solidFill>
                    <a:schemeClr val="tx1">
                      <a:lumMod val="65000"/>
                      <a:lumOff val="35000"/>
                    </a:schemeClr>
                  </a:solidFill>
                  <a:cs typeface="Arial" panose="020B0604020202020204" pitchFamily="34" charset="0"/>
                </a:rPr>
                <a:t>Least deprived</a:t>
              </a:r>
            </a:p>
            <a:p>
              <a:pPr algn="ctr"/>
              <a:r>
                <a:rPr lang="en-GB" sz="1600" dirty="0">
                  <a:solidFill>
                    <a:schemeClr val="tx1">
                      <a:lumMod val="65000"/>
                      <a:lumOff val="35000"/>
                    </a:schemeClr>
                  </a:solidFill>
                  <a:cs typeface="Arial" panose="020B0604020202020204" pitchFamily="34" charset="0"/>
                </a:rPr>
                <a:t>6.4% Obese</a:t>
              </a:r>
            </a:p>
          </p:txBody>
        </p:sp>
        <p:sp>
          <p:nvSpPr>
            <p:cNvPr id="28" name="Arrow: Right 27">
              <a:extLst>
                <a:ext uri="{FF2B5EF4-FFF2-40B4-BE49-F238E27FC236}">
                  <a16:creationId xmlns:a16="http://schemas.microsoft.com/office/drawing/2014/main" id="{B3D1176F-B074-1BF8-3ECA-61EDAFBFAA49}"/>
                </a:ext>
              </a:extLst>
            </p:cNvPr>
            <p:cNvSpPr/>
            <p:nvPr/>
          </p:nvSpPr>
          <p:spPr>
            <a:xfrm>
              <a:off x="1617684" y="4828578"/>
              <a:ext cx="2022599" cy="2878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Picture 28">
              <a:extLst>
                <a:ext uri="{FF2B5EF4-FFF2-40B4-BE49-F238E27FC236}">
                  <a16:creationId xmlns:a16="http://schemas.microsoft.com/office/drawing/2014/main" id="{A251010E-C11E-5635-16CA-90A4AEF7BBA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971" r="20853" b="12821"/>
            <a:stretch/>
          </p:blipFill>
          <p:spPr bwMode="auto">
            <a:xfrm>
              <a:off x="3906145" y="4581128"/>
              <a:ext cx="663968" cy="671052"/>
            </a:xfrm>
            <a:prstGeom prst="rect">
              <a:avLst/>
            </a:prstGeom>
            <a:noFill/>
            <a:ln>
              <a:noFill/>
            </a:ln>
            <a:extLst>
              <a:ext uri="{53640926-AAD7-44D8-BBD7-CCE9431645EC}">
                <a14:shadowObscured xmlns:a14="http://schemas.microsoft.com/office/drawing/2010/main"/>
              </a:ext>
            </a:extLst>
          </p:spPr>
        </p:pic>
        <p:pic>
          <p:nvPicPr>
            <p:cNvPr id="30" name="Picture 29">
              <a:extLst>
                <a:ext uri="{FF2B5EF4-FFF2-40B4-BE49-F238E27FC236}">
                  <a16:creationId xmlns:a16="http://schemas.microsoft.com/office/drawing/2014/main" id="{DA3EA4CF-A98E-4D2E-6F8F-86780DCC74F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971" r="20853" b="12821"/>
            <a:stretch/>
          </p:blipFill>
          <p:spPr bwMode="auto">
            <a:xfrm>
              <a:off x="4557783" y="4581128"/>
              <a:ext cx="663968" cy="671708"/>
            </a:xfrm>
            <a:prstGeom prst="rect">
              <a:avLst/>
            </a:prstGeom>
            <a:noFill/>
            <a:ln>
              <a:noFill/>
            </a:ln>
            <a:extLst>
              <a:ext uri="{53640926-AAD7-44D8-BBD7-CCE9431645EC}">
                <a14:shadowObscured xmlns:a14="http://schemas.microsoft.com/office/drawing/2010/main"/>
              </a:ext>
            </a:extLst>
          </p:spPr>
        </p:pic>
      </p:grpSp>
      <p:sp>
        <p:nvSpPr>
          <p:cNvPr id="31" name="TextBox 30">
            <a:extLst>
              <a:ext uri="{FF2B5EF4-FFF2-40B4-BE49-F238E27FC236}">
                <a16:creationId xmlns:a16="http://schemas.microsoft.com/office/drawing/2014/main" id="{D256DCB7-3250-E81F-95E2-71FC84C89D34}"/>
              </a:ext>
              <a:ext uri="{C183D7F6-B498-43B3-948B-1728B52AA6E4}">
                <adec:decorative xmlns:adec="http://schemas.microsoft.com/office/drawing/2017/decorative" val="1"/>
              </a:ext>
            </a:extLst>
          </p:cNvPr>
          <p:cNvSpPr txBox="1"/>
          <p:nvPr/>
        </p:nvSpPr>
        <p:spPr>
          <a:xfrm>
            <a:off x="119336" y="3852945"/>
            <a:ext cx="3301591" cy="461665"/>
          </a:xfrm>
          <a:prstGeom prst="rect">
            <a:avLst/>
          </a:prstGeom>
          <a:noFill/>
        </p:spPr>
        <p:txBody>
          <a:bodyPr wrap="square">
            <a:spAutoFit/>
          </a:bodyPr>
          <a:lstStyle/>
          <a:p>
            <a:r>
              <a:rPr lang="en-GB" sz="2400" b="1" dirty="0">
                <a:solidFill>
                  <a:schemeClr val="tx2"/>
                </a:solidFill>
              </a:rPr>
              <a:t>Kent</a:t>
            </a:r>
          </a:p>
        </p:txBody>
      </p:sp>
      <p:sp>
        <p:nvSpPr>
          <p:cNvPr id="5" name="TextBox 4">
            <a:extLst>
              <a:ext uri="{FF2B5EF4-FFF2-40B4-BE49-F238E27FC236}">
                <a16:creationId xmlns:a16="http://schemas.microsoft.com/office/drawing/2014/main" id="{DB0CF6F1-AA85-25AC-0E77-CD9B10A93261}"/>
              </a:ext>
            </a:extLst>
          </p:cNvPr>
          <p:cNvSpPr txBox="1"/>
          <p:nvPr/>
        </p:nvSpPr>
        <p:spPr>
          <a:xfrm>
            <a:off x="5906937" y="4378226"/>
            <a:ext cx="5974052" cy="1261884"/>
          </a:xfrm>
          <a:prstGeom prst="rect">
            <a:avLst/>
          </a:prstGeom>
          <a:noFill/>
        </p:spPr>
        <p:txBody>
          <a:bodyPr wrap="square">
            <a:spAutoFit/>
          </a:bodyPr>
          <a:lstStyle/>
          <a:p>
            <a:r>
              <a:rPr lang="en-GB" sz="1900" dirty="0">
                <a:effectLst/>
                <a:cs typeface="Arial" panose="020B0604020202020204" pitchFamily="34" charset="0"/>
              </a:rPr>
              <a:t>Children in Year 6 living in Gravesham are more than twice as likely to be severely obese than children of the same age living in Tonbridge and Malling (2021/22) </a:t>
            </a:r>
            <a:endParaRPr lang="en-GB" sz="1900" dirty="0">
              <a:cs typeface="Arial" panose="020B0604020202020204" pitchFamily="34" charset="0"/>
            </a:endParaRPr>
          </a:p>
        </p:txBody>
      </p:sp>
    </p:spTree>
    <p:extLst>
      <p:ext uri="{BB962C8B-B14F-4D97-AF65-F5344CB8AC3E}">
        <p14:creationId xmlns:p14="http://schemas.microsoft.com/office/powerpoint/2010/main" val="1742934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14F35-A46F-47A9-C1AA-34F46A52DB0F}"/>
              </a:ext>
            </a:extLst>
          </p:cNvPr>
          <p:cNvSpPr>
            <a:spLocks noGrp="1"/>
          </p:cNvSpPr>
          <p:nvPr>
            <p:ph type="title"/>
          </p:nvPr>
        </p:nvSpPr>
        <p:spPr/>
        <p:txBody>
          <a:bodyPr>
            <a:normAutofit/>
          </a:bodyPr>
          <a:lstStyle/>
          <a:p>
            <a:r>
              <a:rPr lang="en-GB" dirty="0"/>
              <a:t>Educational Attainment</a:t>
            </a:r>
          </a:p>
        </p:txBody>
      </p:sp>
      <p:sp>
        <p:nvSpPr>
          <p:cNvPr id="7" name="Rectangle 6">
            <a:extLst>
              <a:ext uri="{FF2B5EF4-FFF2-40B4-BE49-F238E27FC236}">
                <a16:creationId xmlns:a16="http://schemas.microsoft.com/office/drawing/2014/main" id="{CAF603C0-B7B9-408C-B92B-365D9CDB4D6D}"/>
              </a:ext>
              <a:ext uri="{C183D7F6-B498-43B3-948B-1728B52AA6E4}">
                <adec:decorative xmlns:adec="http://schemas.microsoft.com/office/drawing/2017/decorative" val="1"/>
              </a:ext>
            </a:extLst>
          </p:cNvPr>
          <p:cNvSpPr/>
          <p:nvPr/>
        </p:nvSpPr>
        <p:spPr>
          <a:xfrm>
            <a:off x="0" y="1411400"/>
            <a:ext cx="12192000" cy="201760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800" dirty="0" err="1">
              <a:cs typeface="Arial" panose="020B0604020202020204" pitchFamily="34" charset="0"/>
            </a:endParaRPr>
          </a:p>
        </p:txBody>
      </p:sp>
      <p:grpSp>
        <p:nvGrpSpPr>
          <p:cNvPr id="9" name="Group 8">
            <a:extLst>
              <a:ext uri="{FF2B5EF4-FFF2-40B4-BE49-F238E27FC236}">
                <a16:creationId xmlns:a16="http://schemas.microsoft.com/office/drawing/2014/main" id="{963D6BB0-D6AA-2381-99B2-E0EA01DCCA31}"/>
              </a:ext>
              <a:ext uri="{C183D7F6-B498-43B3-948B-1728B52AA6E4}">
                <adec:decorative xmlns:adec="http://schemas.microsoft.com/office/drawing/2017/decorative" val="1"/>
              </a:ext>
            </a:extLst>
          </p:cNvPr>
          <p:cNvGrpSpPr/>
          <p:nvPr/>
        </p:nvGrpSpPr>
        <p:grpSpPr>
          <a:xfrm>
            <a:off x="525934" y="1738551"/>
            <a:ext cx="3860800" cy="1338262"/>
            <a:chOff x="801621" y="1747838"/>
            <a:chExt cx="5022552" cy="1965180"/>
          </a:xfrm>
        </p:grpSpPr>
        <p:pic>
          <p:nvPicPr>
            <p:cNvPr id="10" name="Graphic 9" descr="Man with solid fill">
              <a:extLst>
                <a:ext uri="{FF2B5EF4-FFF2-40B4-BE49-F238E27FC236}">
                  <a16:creationId xmlns:a16="http://schemas.microsoft.com/office/drawing/2014/main" id="{D43EDA9B-C990-209E-14BC-244AE711F3A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1621" y="2798618"/>
              <a:ext cx="914400" cy="914400"/>
            </a:xfrm>
            <a:prstGeom prst="rect">
              <a:avLst/>
            </a:prstGeom>
          </p:spPr>
        </p:pic>
        <p:pic>
          <p:nvPicPr>
            <p:cNvPr id="12" name="Graphic 11" descr="Man with solid fill">
              <a:extLst>
                <a:ext uri="{FF2B5EF4-FFF2-40B4-BE49-F238E27FC236}">
                  <a16:creationId xmlns:a16="http://schemas.microsoft.com/office/drawing/2014/main" id="{0440C8E7-FCC1-589C-BCD0-3E24599E29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16021" y="1747838"/>
              <a:ext cx="914400" cy="914400"/>
            </a:xfrm>
            <a:prstGeom prst="rect">
              <a:avLst/>
            </a:prstGeom>
          </p:spPr>
        </p:pic>
        <p:pic>
          <p:nvPicPr>
            <p:cNvPr id="11" name="Graphic 10" descr="Man with solid fill">
              <a:extLst>
                <a:ext uri="{FF2B5EF4-FFF2-40B4-BE49-F238E27FC236}">
                  <a16:creationId xmlns:a16="http://schemas.microsoft.com/office/drawing/2014/main" id="{4E68F612-8AAD-6F56-0D01-CB747B55024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58821" y="1747838"/>
              <a:ext cx="914400" cy="914400"/>
            </a:xfrm>
            <a:prstGeom prst="rect">
              <a:avLst/>
            </a:prstGeom>
          </p:spPr>
        </p:pic>
        <p:pic>
          <p:nvPicPr>
            <p:cNvPr id="13" name="Graphic 12" descr="Man with solid fill">
              <a:extLst>
                <a:ext uri="{FF2B5EF4-FFF2-40B4-BE49-F238E27FC236}">
                  <a16:creationId xmlns:a16="http://schemas.microsoft.com/office/drawing/2014/main" id="{820990E0-3562-DEB5-8372-852BFD33C3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73221" y="1747838"/>
              <a:ext cx="914400" cy="914400"/>
            </a:xfrm>
            <a:prstGeom prst="rect">
              <a:avLst/>
            </a:prstGeom>
          </p:spPr>
        </p:pic>
        <p:pic>
          <p:nvPicPr>
            <p:cNvPr id="14" name="Graphic 13" descr="Man with solid fill">
              <a:extLst>
                <a:ext uri="{FF2B5EF4-FFF2-40B4-BE49-F238E27FC236}">
                  <a16:creationId xmlns:a16="http://schemas.microsoft.com/office/drawing/2014/main" id="{6C1B241D-8E4C-EDD7-3154-C7A415BFEAC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30421" y="1747838"/>
              <a:ext cx="914400" cy="914400"/>
            </a:xfrm>
            <a:prstGeom prst="rect">
              <a:avLst/>
            </a:prstGeom>
          </p:spPr>
        </p:pic>
        <p:pic>
          <p:nvPicPr>
            <p:cNvPr id="15" name="Graphic 14" descr="Man with solid fill">
              <a:extLst>
                <a:ext uri="{FF2B5EF4-FFF2-40B4-BE49-F238E27FC236}">
                  <a16:creationId xmlns:a16="http://schemas.microsoft.com/office/drawing/2014/main" id="{956FC672-CE11-B357-E3A8-84D4E57F76F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87621" y="1747838"/>
              <a:ext cx="914400" cy="914400"/>
            </a:xfrm>
            <a:prstGeom prst="rect">
              <a:avLst/>
            </a:prstGeom>
          </p:spPr>
        </p:pic>
        <p:pic>
          <p:nvPicPr>
            <p:cNvPr id="16" name="Graphic 15" descr="Man with solid fill">
              <a:extLst>
                <a:ext uri="{FF2B5EF4-FFF2-40B4-BE49-F238E27FC236}">
                  <a16:creationId xmlns:a16="http://schemas.microsoft.com/office/drawing/2014/main" id="{D852BB2D-85BD-A4B2-3530-BE0AD6D2C93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44821" y="1747838"/>
              <a:ext cx="914400" cy="914400"/>
            </a:xfrm>
            <a:prstGeom prst="rect">
              <a:avLst/>
            </a:prstGeom>
          </p:spPr>
        </p:pic>
        <p:pic>
          <p:nvPicPr>
            <p:cNvPr id="17" name="Graphic 16" descr="Man with solid fill">
              <a:extLst>
                <a:ext uri="{FF2B5EF4-FFF2-40B4-BE49-F238E27FC236}">
                  <a16:creationId xmlns:a16="http://schemas.microsoft.com/office/drawing/2014/main" id="{F25F2E5C-2BAC-C9B3-B1FD-03BDADD27FD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95373" y="1747838"/>
              <a:ext cx="914400" cy="914400"/>
            </a:xfrm>
            <a:prstGeom prst="rect">
              <a:avLst/>
            </a:prstGeom>
          </p:spPr>
        </p:pic>
        <p:pic>
          <p:nvPicPr>
            <p:cNvPr id="18" name="Graphic 17" descr="Man with solid fill">
              <a:extLst>
                <a:ext uri="{FF2B5EF4-FFF2-40B4-BE49-F238E27FC236}">
                  <a16:creationId xmlns:a16="http://schemas.microsoft.com/office/drawing/2014/main" id="{A4AD4C5C-0BB7-5A7A-0F3B-25B1ECC14CA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52573" y="1747838"/>
              <a:ext cx="914400" cy="914400"/>
            </a:xfrm>
            <a:prstGeom prst="rect">
              <a:avLst/>
            </a:prstGeom>
          </p:spPr>
        </p:pic>
        <p:pic>
          <p:nvPicPr>
            <p:cNvPr id="20" name="Graphic 19" descr="Man with solid fill">
              <a:extLst>
                <a:ext uri="{FF2B5EF4-FFF2-40B4-BE49-F238E27FC236}">
                  <a16:creationId xmlns:a16="http://schemas.microsoft.com/office/drawing/2014/main" id="{B258007F-26AC-A8B9-AD5C-7EF8DB2C80F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8269" y="1747838"/>
              <a:ext cx="914400" cy="914400"/>
            </a:xfrm>
            <a:prstGeom prst="rect">
              <a:avLst/>
            </a:prstGeom>
          </p:spPr>
        </p:pic>
        <p:pic>
          <p:nvPicPr>
            <p:cNvPr id="19" name="Graphic 18" descr="Man with solid fill">
              <a:extLst>
                <a:ext uri="{FF2B5EF4-FFF2-40B4-BE49-F238E27FC236}">
                  <a16:creationId xmlns:a16="http://schemas.microsoft.com/office/drawing/2014/main" id="{B4C45ACD-5F42-7BD0-83C5-7F9BFC03D15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09773" y="1747838"/>
              <a:ext cx="914400" cy="914400"/>
            </a:xfrm>
            <a:prstGeom prst="rect">
              <a:avLst/>
            </a:prstGeom>
          </p:spPr>
        </p:pic>
        <p:pic>
          <p:nvPicPr>
            <p:cNvPr id="21" name="Graphic 20" descr="Man with solid fill">
              <a:extLst>
                <a:ext uri="{FF2B5EF4-FFF2-40B4-BE49-F238E27FC236}">
                  <a16:creationId xmlns:a16="http://schemas.microsoft.com/office/drawing/2014/main" id="{73F16E40-CCF9-6D1E-364F-81CA359264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58821" y="2798618"/>
              <a:ext cx="914400" cy="914400"/>
            </a:xfrm>
            <a:prstGeom prst="rect">
              <a:avLst/>
            </a:prstGeom>
          </p:spPr>
        </p:pic>
        <p:pic>
          <p:nvPicPr>
            <p:cNvPr id="22" name="Graphic 21" descr="Man with solid fill">
              <a:extLst>
                <a:ext uri="{FF2B5EF4-FFF2-40B4-BE49-F238E27FC236}">
                  <a16:creationId xmlns:a16="http://schemas.microsoft.com/office/drawing/2014/main" id="{046902E1-BB7F-9756-15A0-4DACB678B9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16021" y="2798618"/>
              <a:ext cx="914400" cy="914400"/>
            </a:xfrm>
            <a:prstGeom prst="rect">
              <a:avLst/>
            </a:prstGeom>
          </p:spPr>
        </p:pic>
        <p:pic>
          <p:nvPicPr>
            <p:cNvPr id="23" name="Graphic 22" descr="Man with solid fill">
              <a:extLst>
                <a:ext uri="{FF2B5EF4-FFF2-40B4-BE49-F238E27FC236}">
                  <a16:creationId xmlns:a16="http://schemas.microsoft.com/office/drawing/2014/main" id="{0CCAD319-1F12-3935-06A9-68BE91C9201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73221" y="2798618"/>
              <a:ext cx="914400" cy="914400"/>
            </a:xfrm>
            <a:prstGeom prst="rect">
              <a:avLst/>
            </a:prstGeom>
          </p:spPr>
        </p:pic>
        <p:pic>
          <p:nvPicPr>
            <p:cNvPr id="25" name="Graphic 24" descr="Man with solid fill">
              <a:extLst>
                <a:ext uri="{FF2B5EF4-FFF2-40B4-BE49-F238E27FC236}">
                  <a16:creationId xmlns:a16="http://schemas.microsoft.com/office/drawing/2014/main" id="{9D5D50C7-D3A8-A259-79CB-C0C62CFE206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87621" y="2798618"/>
              <a:ext cx="914400" cy="914400"/>
            </a:xfrm>
            <a:prstGeom prst="rect">
              <a:avLst/>
            </a:prstGeom>
          </p:spPr>
        </p:pic>
        <p:pic>
          <p:nvPicPr>
            <p:cNvPr id="24" name="Graphic 23" descr="Man with solid fill">
              <a:extLst>
                <a:ext uri="{FF2B5EF4-FFF2-40B4-BE49-F238E27FC236}">
                  <a16:creationId xmlns:a16="http://schemas.microsoft.com/office/drawing/2014/main" id="{99410234-F8A4-3443-5589-C2682F590C3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30421" y="2798618"/>
              <a:ext cx="914400" cy="914400"/>
            </a:xfrm>
            <a:prstGeom prst="rect">
              <a:avLst/>
            </a:prstGeom>
          </p:spPr>
        </p:pic>
        <p:pic>
          <p:nvPicPr>
            <p:cNvPr id="27" name="Graphic 26" descr="Man with solid fill">
              <a:extLst>
                <a:ext uri="{FF2B5EF4-FFF2-40B4-BE49-F238E27FC236}">
                  <a16:creationId xmlns:a16="http://schemas.microsoft.com/office/drawing/2014/main" id="{FD31EA1D-6877-A479-9AF9-459A2F44447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95373" y="2798618"/>
              <a:ext cx="914400" cy="914400"/>
            </a:xfrm>
            <a:prstGeom prst="rect">
              <a:avLst/>
            </a:prstGeom>
          </p:spPr>
        </p:pic>
        <p:pic>
          <p:nvPicPr>
            <p:cNvPr id="28" name="Graphic 27" descr="Man with solid fill">
              <a:extLst>
                <a:ext uri="{FF2B5EF4-FFF2-40B4-BE49-F238E27FC236}">
                  <a16:creationId xmlns:a16="http://schemas.microsoft.com/office/drawing/2014/main" id="{262C5FBE-9BD2-CA9C-D6DF-09E6837B3AD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52573" y="2798618"/>
              <a:ext cx="914400" cy="914400"/>
            </a:xfrm>
            <a:prstGeom prst="rect">
              <a:avLst/>
            </a:prstGeom>
          </p:spPr>
        </p:pic>
        <p:pic>
          <p:nvPicPr>
            <p:cNvPr id="29" name="Graphic 28" descr="Man with solid fill">
              <a:extLst>
                <a:ext uri="{FF2B5EF4-FFF2-40B4-BE49-F238E27FC236}">
                  <a16:creationId xmlns:a16="http://schemas.microsoft.com/office/drawing/2014/main" id="{88B2CACF-DCE0-54FD-BF19-C259923505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09773" y="2798618"/>
              <a:ext cx="914400" cy="914400"/>
            </a:xfrm>
            <a:prstGeom prst="rect">
              <a:avLst/>
            </a:prstGeom>
          </p:spPr>
        </p:pic>
      </p:grpSp>
      <p:sp>
        <p:nvSpPr>
          <p:cNvPr id="32" name="TextBox 31">
            <a:extLst>
              <a:ext uri="{FF2B5EF4-FFF2-40B4-BE49-F238E27FC236}">
                <a16:creationId xmlns:a16="http://schemas.microsoft.com/office/drawing/2014/main" id="{99703D3E-8796-1A70-3DCF-9531E429A43F}"/>
              </a:ext>
            </a:extLst>
          </p:cNvPr>
          <p:cNvSpPr txBox="1"/>
          <p:nvPr/>
        </p:nvSpPr>
        <p:spPr>
          <a:xfrm>
            <a:off x="4583832" y="1636079"/>
            <a:ext cx="6998568" cy="1748510"/>
          </a:xfrm>
          <a:prstGeom prst="rect">
            <a:avLst/>
          </a:prstGeom>
          <a:noFill/>
          <a:ln w="25400">
            <a:noFill/>
          </a:ln>
        </p:spPr>
        <p:txBody>
          <a:bodyPr wrap="square" lIns="180000" tIns="180000" rIns="180000" bIns="180000" rtlCol="0">
            <a:spAutoFit/>
          </a:bodyPr>
          <a:lstStyle/>
          <a:p>
            <a:pPr>
              <a:spcBef>
                <a:spcPts val="600"/>
              </a:spcBef>
              <a:spcAft>
                <a:spcPts val="600"/>
              </a:spcAft>
            </a:pPr>
            <a:r>
              <a:rPr lang="en-GB" sz="2000" dirty="0">
                <a:cs typeface="Arial" panose="020B0604020202020204" pitchFamily="34" charset="0"/>
              </a:rPr>
              <a:t>48% disadvantaged Key Stage 2 pupils met the expected standard in reading, writing and maths (RWM) in </a:t>
            </a:r>
            <a:r>
              <a:rPr lang="en-GB" sz="2000" b="1" dirty="0">
                <a:cs typeface="Arial" panose="020B0604020202020204" pitchFamily="34" charset="0"/>
              </a:rPr>
              <a:t>Gravesham</a:t>
            </a:r>
            <a:r>
              <a:rPr lang="en-GB" sz="2000" dirty="0">
                <a:cs typeface="Arial" panose="020B0604020202020204" pitchFamily="34" charset="0"/>
              </a:rPr>
              <a:t>, 2021/22</a:t>
            </a:r>
          </a:p>
          <a:p>
            <a:pPr>
              <a:spcBef>
                <a:spcPts val="600"/>
              </a:spcBef>
              <a:spcAft>
                <a:spcPts val="600"/>
              </a:spcAft>
            </a:pPr>
            <a:r>
              <a:rPr lang="en-GB" sz="2000" dirty="0">
                <a:cs typeface="Arial" panose="020B0604020202020204" pitchFamily="34" charset="0"/>
              </a:rPr>
              <a:t>69% non-disadvantaged pupils met this standard</a:t>
            </a:r>
          </a:p>
        </p:txBody>
      </p:sp>
      <p:sp>
        <p:nvSpPr>
          <p:cNvPr id="3" name="Oval 2">
            <a:extLst>
              <a:ext uri="{FF2B5EF4-FFF2-40B4-BE49-F238E27FC236}">
                <a16:creationId xmlns:a16="http://schemas.microsoft.com/office/drawing/2014/main" id="{85747DFF-892B-1365-D5EC-C167BBE1B557}"/>
              </a:ext>
              <a:ext uri="{C183D7F6-B498-43B3-948B-1728B52AA6E4}">
                <adec:decorative xmlns:adec="http://schemas.microsoft.com/office/drawing/2017/decorative" val="1"/>
              </a:ext>
            </a:extLst>
          </p:cNvPr>
          <p:cNvSpPr/>
          <p:nvPr/>
        </p:nvSpPr>
        <p:spPr>
          <a:xfrm>
            <a:off x="683004" y="3621723"/>
            <a:ext cx="3860799" cy="2382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800" dirty="0" err="1">
              <a:cs typeface="Arial" panose="020B0604020202020204" pitchFamily="34" charset="0"/>
            </a:endParaRPr>
          </a:p>
        </p:txBody>
      </p:sp>
      <p:sp>
        <p:nvSpPr>
          <p:cNvPr id="5" name="TextBox 4">
            <a:extLst>
              <a:ext uri="{FF2B5EF4-FFF2-40B4-BE49-F238E27FC236}">
                <a16:creationId xmlns:a16="http://schemas.microsoft.com/office/drawing/2014/main" id="{C023529F-EAFA-A89D-553F-4F0DE962A653}"/>
              </a:ext>
            </a:extLst>
          </p:cNvPr>
          <p:cNvSpPr txBox="1"/>
          <p:nvPr/>
        </p:nvSpPr>
        <p:spPr>
          <a:xfrm>
            <a:off x="1055440" y="3740918"/>
            <a:ext cx="3119966" cy="2210175"/>
          </a:xfrm>
          <a:prstGeom prst="rect">
            <a:avLst/>
          </a:prstGeom>
          <a:noFill/>
          <a:ln w="25400">
            <a:noFill/>
          </a:ln>
        </p:spPr>
        <p:txBody>
          <a:bodyPr wrap="square" lIns="180000" tIns="180000" rIns="180000" bIns="180000" rtlCol="0">
            <a:spAutoFit/>
          </a:bodyPr>
          <a:lstStyle/>
          <a:p>
            <a:pPr algn="ctr">
              <a:spcBef>
                <a:spcPts val="600"/>
              </a:spcBef>
              <a:spcAft>
                <a:spcPts val="600"/>
              </a:spcAft>
            </a:pPr>
            <a:r>
              <a:rPr lang="en-GB" sz="2000" b="1" dirty="0">
                <a:solidFill>
                  <a:schemeClr val="bg1"/>
                </a:solidFill>
                <a:cs typeface="Arial" panose="020B0604020202020204" pitchFamily="34" charset="0"/>
              </a:rPr>
              <a:t>63% of pupils in Gravesham achieved the expected standard in RWM in 2021/22, down 3% since 2018/19</a:t>
            </a:r>
          </a:p>
        </p:txBody>
      </p:sp>
      <p:pic>
        <p:nvPicPr>
          <p:cNvPr id="6" name="Graphic 5">
            <a:extLst>
              <a:ext uri="{FF2B5EF4-FFF2-40B4-BE49-F238E27FC236}">
                <a16:creationId xmlns:a16="http://schemas.microsoft.com/office/drawing/2014/main" id="{B1215B76-004D-F4BB-14B1-F18DA245E24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36830" y="1735064"/>
            <a:ext cx="702893" cy="622694"/>
          </a:xfrm>
          <a:prstGeom prst="rect">
            <a:avLst/>
          </a:prstGeom>
        </p:spPr>
      </p:pic>
      <p:pic>
        <p:nvPicPr>
          <p:cNvPr id="8" name="Graphic 7">
            <a:extLst>
              <a:ext uri="{FF2B5EF4-FFF2-40B4-BE49-F238E27FC236}">
                <a16:creationId xmlns:a16="http://schemas.microsoft.com/office/drawing/2014/main" id="{B19CAC8D-8190-2336-CBA9-11BAB7DD0F0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39723" y="2450632"/>
            <a:ext cx="702893" cy="622694"/>
          </a:xfrm>
          <a:prstGeom prst="rect">
            <a:avLst/>
          </a:prstGeom>
        </p:spPr>
      </p:pic>
      <p:sp>
        <p:nvSpPr>
          <p:cNvPr id="36" name="TextBox 35">
            <a:extLst>
              <a:ext uri="{FF2B5EF4-FFF2-40B4-BE49-F238E27FC236}">
                <a16:creationId xmlns:a16="http://schemas.microsoft.com/office/drawing/2014/main" id="{2B275517-E052-E0FD-ECF1-C69AF64A073F}"/>
              </a:ext>
            </a:extLst>
          </p:cNvPr>
          <p:cNvSpPr txBox="1"/>
          <p:nvPr/>
        </p:nvSpPr>
        <p:spPr>
          <a:xfrm>
            <a:off x="4961692" y="4757588"/>
            <a:ext cx="7230308" cy="1286845"/>
          </a:xfrm>
          <a:prstGeom prst="rect">
            <a:avLst/>
          </a:prstGeom>
          <a:solidFill>
            <a:schemeClr val="bg1"/>
          </a:solidFill>
          <a:ln w="25400">
            <a:noFill/>
          </a:ln>
        </p:spPr>
        <p:txBody>
          <a:bodyPr wrap="square" lIns="180000" tIns="180000" rIns="180000" bIns="180000" rtlCol="0">
            <a:spAutoFit/>
          </a:bodyPr>
          <a:lstStyle/>
          <a:p>
            <a:r>
              <a:rPr lang="en-GB" sz="2000" dirty="0">
                <a:solidFill>
                  <a:srgbClr val="0B0C0C"/>
                </a:solidFill>
                <a:latin typeface="GDS Transport"/>
              </a:rPr>
              <a:t>Nationally, the disadvantage gap index is at the highest level since 2012, suggesting that disruption to learning during the COVID-19 pandemic has had a greater impact on disadvantaged pupils.  </a:t>
            </a:r>
            <a:endParaRPr lang="en-GB" sz="2000" dirty="0"/>
          </a:p>
        </p:txBody>
      </p:sp>
      <p:grpSp>
        <p:nvGrpSpPr>
          <p:cNvPr id="39" name="Group 38" descr="The disadvantage gap index (a measure of the difference in attainment between disadvantaged and other pupils) at the end of primary school was 3.23 in 2022, compared with 2.91 in 2019.">
            <a:extLst>
              <a:ext uri="{FF2B5EF4-FFF2-40B4-BE49-F238E27FC236}">
                <a16:creationId xmlns:a16="http://schemas.microsoft.com/office/drawing/2014/main" id="{2B14B871-59C8-1499-0772-EA00AED3E5D7}"/>
              </a:ext>
            </a:extLst>
          </p:cNvPr>
          <p:cNvGrpSpPr/>
          <p:nvPr/>
        </p:nvGrpSpPr>
        <p:grpSpPr>
          <a:xfrm>
            <a:off x="5930071" y="3611338"/>
            <a:ext cx="4795616" cy="1214960"/>
            <a:chOff x="5930071" y="3611338"/>
            <a:chExt cx="4795616" cy="1214960"/>
          </a:xfrm>
        </p:grpSpPr>
        <p:sp>
          <p:nvSpPr>
            <p:cNvPr id="40" name="TextBox 39">
              <a:extLst>
                <a:ext uri="{FF2B5EF4-FFF2-40B4-BE49-F238E27FC236}">
                  <a16:creationId xmlns:a16="http://schemas.microsoft.com/office/drawing/2014/main" id="{F0828D55-8D41-66FA-FC30-BBDE1434601E}"/>
                </a:ext>
              </a:extLst>
            </p:cNvPr>
            <p:cNvSpPr txBox="1"/>
            <p:nvPr/>
          </p:nvSpPr>
          <p:spPr>
            <a:xfrm>
              <a:off x="5930071" y="3621723"/>
              <a:ext cx="1198888" cy="855958"/>
            </a:xfrm>
            <a:prstGeom prst="rect">
              <a:avLst/>
            </a:prstGeom>
            <a:solidFill>
              <a:schemeClr val="bg1"/>
            </a:solidFill>
            <a:ln w="25400">
              <a:noFill/>
            </a:ln>
          </p:spPr>
          <p:txBody>
            <a:bodyPr wrap="square" lIns="180000" tIns="180000" rIns="180000" bIns="180000" rtlCol="0">
              <a:spAutoFit/>
            </a:bodyPr>
            <a:lstStyle/>
            <a:p>
              <a:pPr>
                <a:spcBef>
                  <a:spcPts val="600"/>
                </a:spcBef>
                <a:spcAft>
                  <a:spcPts val="600"/>
                </a:spcAft>
              </a:pPr>
              <a:r>
                <a:rPr lang="en-GB" sz="3200" b="1" dirty="0">
                  <a:solidFill>
                    <a:schemeClr val="accent1"/>
                  </a:solidFill>
                  <a:cs typeface="Arial" panose="020B0604020202020204" pitchFamily="34" charset="0"/>
                </a:rPr>
                <a:t>2.91</a:t>
              </a:r>
              <a:endParaRPr lang="en-GB" sz="2800" b="1" dirty="0">
                <a:solidFill>
                  <a:schemeClr val="accent1"/>
                </a:solidFill>
                <a:cs typeface="Arial" panose="020B0604020202020204" pitchFamily="34" charset="0"/>
              </a:endParaRPr>
            </a:p>
          </p:txBody>
        </p:sp>
        <p:sp>
          <p:nvSpPr>
            <p:cNvPr id="41" name="TextBox 40">
              <a:extLst>
                <a:ext uri="{FF2B5EF4-FFF2-40B4-BE49-F238E27FC236}">
                  <a16:creationId xmlns:a16="http://schemas.microsoft.com/office/drawing/2014/main" id="{E1FD759A-A4C6-63AF-2C25-8C9831D3B286}"/>
                </a:ext>
              </a:extLst>
            </p:cNvPr>
            <p:cNvSpPr txBox="1"/>
            <p:nvPr/>
          </p:nvSpPr>
          <p:spPr>
            <a:xfrm>
              <a:off x="9317165" y="3623234"/>
              <a:ext cx="1162827" cy="855958"/>
            </a:xfrm>
            <a:prstGeom prst="rect">
              <a:avLst/>
            </a:prstGeom>
            <a:solidFill>
              <a:schemeClr val="bg1"/>
            </a:solidFill>
            <a:ln w="25400">
              <a:noFill/>
            </a:ln>
          </p:spPr>
          <p:txBody>
            <a:bodyPr wrap="square" lIns="180000" tIns="180000" rIns="180000" bIns="180000" rtlCol="0">
              <a:spAutoFit/>
            </a:bodyPr>
            <a:lstStyle/>
            <a:p>
              <a:pPr>
                <a:spcBef>
                  <a:spcPts val="600"/>
                </a:spcBef>
                <a:spcAft>
                  <a:spcPts val="600"/>
                </a:spcAft>
              </a:pPr>
              <a:r>
                <a:rPr lang="en-GB" sz="3200" b="1" dirty="0">
                  <a:solidFill>
                    <a:schemeClr val="accent1"/>
                  </a:solidFill>
                  <a:cs typeface="Arial" panose="020B0604020202020204" pitchFamily="34" charset="0"/>
                </a:rPr>
                <a:t>3.23</a:t>
              </a:r>
            </a:p>
          </p:txBody>
        </p:sp>
        <p:pic>
          <p:nvPicPr>
            <p:cNvPr id="42" name="Graphic 41" descr="Arrow: Straight with solid fill">
              <a:extLst>
                <a:ext uri="{FF2B5EF4-FFF2-40B4-BE49-F238E27FC236}">
                  <a16:creationId xmlns:a16="http://schemas.microsoft.com/office/drawing/2014/main" id="{7100AFAA-B8B5-8616-4B58-B34769F410A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0800000">
              <a:off x="7366521" y="3611338"/>
              <a:ext cx="1768222" cy="1214960"/>
            </a:xfrm>
            <a:prstGeom prst="rect">
              <a:avLst/>
            </a:prstGeom>
          </p:spPr>
        </p:pic>
        <p:sp>
          <p:nvSpPr>
            <p:cNvPr id="43" name="TextBox 42">
              <a:extLst>
                <a:ext uri="{FF2B5EF4-FFF2-40B4-BE49-F238E27FC236}">
                  <a16:creationId xmlns:a16="http://schemas.microsoft.com/office/drawing/2014/main" id="{4FA4178E-6691-9088-6A31-9D165F0B850C}"/>
                </a:ext>
              </a:extLst>
            </p:cNvPr>
            <p:cNvSpPr txBox="1"/>
            <p:nvPr/>
          </p:nvSpPr>
          <p:spPr>
            <a:xfrm>
              <a:off x="6002077" y="4084785"/>
              <a:ext cx="1162827" cy="671292"/>
            </a:xfrm>
            <a:prstGeom prst="rect">
              <a:avLst/>
            </a:prstGeom>
            <a:noFill/>
            <a:ln w="25400">
              <a:noFill/>
            </a:ln>
          </p:spPr>
          <p:txBody>
            <a:bodyPr wrap="square" lIns="180000" tIns="180000" rIns="180000" bIns="180000" rtlCol="0">
              <a:spAutoFit/>
            </a:bodyPr>
            <a:lstStyle/>
            <a:p>
              <a:pPr>
                <a:spcBef>
                  <a:spcPts val="600"/>
                </a:spcBef>
                <a:spcAft>
                  <a:spcPts val="600"/>
                </a:spcAft>
              </a:pPr>
              <a:r>
                <a:rPr lang="en-GB" sz="2000" dirty="0">
                  <a:solidFill>
                    <a:schemeClr val="accent1"/>
                  </a:solidFill>
                  <a:cs typeface="Arial" panose="020B0604020202020204" pitchFamily="34" charset="0"/>
                </a:rPr>
                <a:t>2019</a:t>
              </a:r>
              <a:endParaRPr lang="en-GB" dirty="0">
                <a:solidFill>
                  <a:schemeClr val="accent1"/>
                </a:solidFill>
                <a:cs typeface="Arial" panose="020B0604020202020204" pitchFamily="34" charset="0"/>
              </a:endParaRPr>
            </a:p>
          </p:txBody>
        </p:sp>
        <p:sp>
          <p:nvSpPr>
            <p:cNvPr id="44" name="TextBox 43">
              <a:extLst>
                <a:ext uri="{FF2B5EF4-FFF2-40B4-BE49-F238E27FC236}">
                  <a16:creationId xmlns:a16="http://schemas.microsoft.com/office/drawing/2014/main" id="{EB6BA7E5-B5D0-74D5-C375-B3242A696C5D}"/>
                </a:ext>
              </a:extLst>
            </p:cNvPr>
            <p:cNvSpPr txBox="1"/>
            <p:nvPr/>
          </p:nvSpPr>
          <p:spPr>
            <a:xfrm>
              <a:off x="9450033" y="4049702"/>
              <a:ext cx="1275654" cy="671292"/>
            </a:xfrm>
            <a:prstGeom prst="rect">
              <a:avLst/>
            </a:prstGeom>
            <a:noFill/>
            <a:ln w="25400">
              <a:noFill/>
            </a:ln>
          </p:spPr>
          <p:txBody>
            <a:bodyPr wrap="square" lIns="180000" tIns="180000" rIns="180000" bIns="180000" rtlCol="0">
              <a:spAutoFit/>
            </a:bodyPr>
            <a:lstStyle/>
            <a:p>
              <a:pPr>
                <a:spcBef>
                  <a:spcPts val="600"/>
                </a:spcBef>
                <a:spcAft>
                  <a:spcPts val="600"/>
                </a:spcAft>
              </a:pPr>
              <a:r>
                <a:rPr lang="en-GB" sz="2000" dirty="0">
                  <a:solidFill>
                    <a:schemeClr val="accent1"/>
                  </a:solidFill>
                  <a:cs typeface="Arial" panose="020B0604020202020204" pitchFamily="34" charset="0"/>
                </a:rPr>
                <a:t>2022</a:t>
              </a:r>
              <a:endParaRPr lang="en-GB" sz="2400" dirty="0">
                <a:solidFill>
                  <a:schemeClr val="accent1"/>
                </a:solidFill>
                <a:cs typeface="Arial" panose="020B0604020202020204" pitchFamily="34" charset="0"/>
              </a:endParaRPr>
            </a:p>
          </p:txBody>
        </p:sp>
      </p:grpSp>
    </p:spTree>
    <p:extLst>
      <p:ext uri="{BB962C8B-B14F-4D97-AF65-F5344CB8AC3E}">
        <p14:creationId xmlns:p14="http://schemas.microsoft.com/office/powerpoint/2010/main" val="11241573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S365 PowerPoint template (Widescreen)  -  Read-Only" id="{CE968A4C-8680-4BA4-B256-662308791D1A}" vid="{81E14000-61E5-4FA0-9883-7561324CCD1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99FBD7B739DA498A873D68688F7DC0" ma:contentTypeVersion="23" ma:contentTypeDescription="Create a new document." ma:contentTypeScope="" ma:versionID="312eacb2340a3a40527504df03ce8cbd">
  <xsd:schema xmlns:xsd="http://www.w3.org/2001/XMLSchema" xmlns:xs="http://www.w3.org/2001/XMLSchema" xmlns:p="http://schemas.microsoft.com/office/2006/metadata/properties" xmlns:ns2="67b3fc33-3290-4eed-b6aa-aa4ab910aee0" xmlns:ns3="211806d2-e2f2-498d-8737-ddaf6c1a0a83" targetNamespace="http://schemas.microsoft.com/office/2006/metadata/properties" ma:root="true" ma:fieldsID="c34fd386c933bd9cc6e8a0944754affe" ns2:_="" ns3:_="">
    <xsd:import namespace="67b3fc33-3290-4eed-b6aa-aa4ab910aee0"/>
    <xsd:import namespace="211806d2-e2f2-498d-8737-ddaf6c1a0a83"/>
    <xsd:element name="properties">
      <xsd:complexType>
        <xsd:sequence>
          <xsd:element name="documentManagement">
            <xsd:complexType>
              <xsd:all>
                <xsd:element ref="ns2:Directorate" minOccurs="0"/>
                <xsd:element ref="ns2:Documentowner" minOccurs="0"/>
                <xsd:element ref="ns2:Whattypeofdocumentisit_x003f_" minOccurs="0"/>
                <xsd:element ref="ns2:Category" minOccurs="0"/>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_ModernAudienceTargetUserField" minOccurs="0"/>
                <xsd:element ref="ns2:_ModernAudienceAadObjectIds" minOccurs="0"/>
                <xsd:element ref="ns2:Target_x0020_Audiences" minOccurs="0"/>
                <xsd:element ref="ns2:HighlightedContentWP" minOccurs="0"/>
                <xsd:element ref="ns2:TestColumn" minOccurs="0"/>
                <xsd:element ref="ns2:Whoisthisfor" minOccurs="0"/>
                <xsd:element ref="ns3:TaxKeywordTaxHTField" minOccurs="0"/>
                <xsd:element ref="ns3:SharedWithUsers" minOccurs="0"/>
                <xsd:element ref="ns3:SharedWithDetails" minOccurs="0"/>
                <xsd:element ref="ns2:Are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b3fc33-3290-4eed-b6aa-aa4ab910aee0" elementFormDefault="qualified">
    <xsd:import namespace="http://schemas.microsoft.com/office/2006/documentManagement/types"/>
    <xsd:import namespace="http://schemas.microsoft.com/office/infopath/2007/PartnerControls"/>
    <xsd:element name="Directorate" ma:index="8" nillable="true" ma:displayName="Directorate" ma:description="Which directorate does this policy belong to" ma:format="Dropdown" ma:internalName="Directorate">
      <xsd:simpleType>
        <xsd:restriction base="dms:Choice">
          <xsd:enumeration value="CYPE"/>
          <xsd:enumeration value="ASCH"/>
          <xsd:enumeration value="GET"/>
          <xsd:enumeration value="CED and DCED"/>
        </xsd:restriction>
      </xsd:simpleType>
    </xsd:element>
    <xsd:element name="Documentowner" ma:index="9" nillable="true" ma:displayName="Document owner" ma:description="Who is responsible for this document" ma:format="Dropdown" ma:list="UserInfo" ma:SharePointGroup="0" ma:internalName="Documentowner">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Whattypeofdocumentisit_x003f_" ma:index="10" nillable="true" ma:displayName="What type of document is it?" ma:format="Dropdown" ma:internalName="Whattypeofdocumentisit_x003f_">
      <xsd:simpleType>
        <xsd:restriction base="dms:Choice">
          <xsd:enumeration value="Strategy and policy register"/>
          <xsd:enumeration value="Policy"/>
          <xsd:enumeration value="Business plan"/>
          <xsd:enumeration value="Structure chart"/>
          <xsd:enumeration value="Guidance"/>
        </xsd:restriction>
      </xsd:simpleType>
    </xsd:element>
    <xsd:element name="Category" ma:index="11" nillable="true" ma:displayName="Category" ma:format="Dropdown" ma:internalName="Category">
      <xsd:simpleType>
        <xsd:restriction base="dms:Choice">
          <xsd:enumeration value="Service strategy"/>
          <xsd:enumeration value="Operational Policies"/>
          <xsd:enumeration value="Internal Control Policy"/>
          <xsd:enumeration value="Action plan"/>
          <xsd:enumeration value="Council strategy"/>
        </xsd:restriction>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df80089c-2ddf-4c5d-a009-f768e38e2bb0"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_ModernAudienceTargetUserField" ma:index="20" nillable="true" ma:displayName="Audience" ma:list="UserInfo" ma:SharePointGroup="0" ma:internalName="_ModernAudienceTargetUserField"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ModernAudienceAadObjectIds" ma:index="21" nillable="true" ma:displayName="AudienceIds" ma:list="{6136d231-e23e-4e62-94e0-01411b97b6c4}" ma:internalName="_ModernAudienceAadObjectIds" ma:readOnly="true" ma:showField="_AadObjectIdForUser" ma:web="211806d2-e2f2-498d-8737-ddaf6c1a0a83">
      <xsd:complexType>
        <xsd:complexContent>
          <xsd:extension base="dms:MultiChoiceLookup">
            <xsd:sequence>
              <xsd:element name="Value" type="dms:Lookup" maxOccurs="unbounded" minOccurs="0" nillable="true"/>
            </xsd:sequence>
          </xsd:extension>
        </xsd:complexContent>
      </xsd:complexType>
    </xsd:element>
    <xsd:element name="Target_x0020_Audiences" ma:index="22" nillable="true" ma:displayName="Target Audiences" ma:internalName="Target_x0020_Audiences">
      <xsd:simpleType>
        <xsd:restriction base="dms:Unknown"/>
      </xsd:simpleType>
    </xsd:element>
    <xsd:element name="HighlightedContentWP" ma:index="23" nillable="true" ma:displayName="Highlighted Content WP" ma:format="Dropdown" ma:internalName="HighlightedContentWP">
      <xsd:simpleType>
        <xsd:restriction base="dms:Choice">
          <xsd:enumeration value="1"/>
          <xsd:enumeration value="2"/>
          <xsd:enumeration value="3"/>
        </xsd:restriction>
      </xsd:simpleType>
    </xsd:element>
    <xsd:element name="TestColumn" ma:index="24" nillable="true" ma:displayName="Test Column" ma:format="Dropdown" ma:internalName="TestColumn">
      <xsd:simpleType>
        <xsd:restriction base="dms:Choice">
          <xsd:enumeration value="Test 1"/>
          <xsd:enumeration value="Test 2"/>
          <xsd:enumeration value="Test 3"/>
        </xsd:restriction>
      </xsd:simpleType>
    </xsd:element>
    <xsd:element name="Whoisthisfor" ma:index="25" nillable="true" ma:displayName="Who is this for" ma:format="Dropdown" ma:internalName="Whoisthisfor">
      <xsd:complexType>
        <xsd:complexContent>
          <xsd:extension base="dms:MultiChoice">
            <xsd:sequence>
              <xsd:element name="Value" maxOccurs="unbounded" minOccurs="0" nillable="true">
                <xsd:simpleType>
                  <xsd:restriction base="dms:Choice">
                    <xsd:enumeration value="Managers"/>
                    <xsd:enumeration value="Staff"/>
                  </xsd:restriction>
                </xsd:simpleType>
              </xsd:element>
            </xsd:sequence>
          </xsd:extension>
        </xsd:complexContent>
      </xsd:complexType>
    </xsd:element>
    <xsd:element name="Area" ma:index="30" nillable="true" ma:displayName="Area" ma:format="Dropdown" ma:internalName="Area">
      <xsd:simpleType>
        <xsd:restriction base="dms:Choice">
          <xsd:enumeration value="Accident incident reporting and RIDDOR"/>
          <xsd:enumeration value="Asbestos management"/>
          <xsd:enumeration value="Control of Substances Hazardous to Health (COSHH)"/>
          <xsd:enumeration value="Display Screen Equipment (DSE)"/>
          <xsd:enumeration value="Electricity at work"/>
          <xsd:enumeration value="Eye tests"/>
          <xsd:enumeration value="Fire safety"/>
          <xsd:enumeration value="First aid"/>
          <xsd:enumeration value="Guidelines for raising and resolving safety concerns and complaints"/>
          <xsd:enumeration value="Health and safety inspections"/>
          <xsd:enumeration value="Lone working and personal safety "/>
          <xsd:enumeration value="Management of contractors"/>
          <xsd:enumeration value="Managing health and safety"/>
          <xsd:enumeration value="Managing of hot and cold water systems"/>
          <xsd:enumeration value="Managing noise at work"/>
          <xsd:enumeration value="Manual handling"/>
          <xsd:enumeration value="Minibus guidance"/>
          <xsd:enumeration value="New and expectant mothers"/>
          <xsd:enumeration value="Occupational health"/>
          <xsd:enumeration value="Personal Protective Equipment (PPE)"/>
          <xsd:enumeration value="Preventing slips, trips, falls in the workplace"/>
          <xsd:enumeration value="Risk assessment"/>
          <xsd:enumeration value="Safety representatives"/>
          <xsd:enumeration value="Safe working permits (Hot Work)"/>
          <xsd:enumeration value="Stress management"/>
          <xsd:enumeration value="Temperatures at work"/>
          <xsd:enumeration value="Travel safety"/>
          <xsd:enumeration value="Violent behaviour"/>
          <xsd:enumeration value="Work equipment"/>
          <xsd:enumeration value="Working at height"/>
          <xsd:enumeration value="Working safely in confined spaces"/>
          <xsd:enumeration value="Workplace health, safety and welfare"/>
          <xsd:enumeration value="Young person’s safety"/>
        </xsd:restriction>
      </xsd:simpleType>
    </xsd:element>
  </xsd:schema>
  <xsd:schema xmlns:xsd="http://www.w3.org/2001/XMLSchema" xmlns:xs="http://www.w3.org/2001/XMLSchema" xmlns:dms="http://schemas.microsoft.com/office/2006/documentManagement/types" xmlns:pc="http://schemas.microsoft.com/office/infopath/2007/PartnerControls" targetNamespace="211806d2-e2f2-498d-8737-ddaf6c1a0a83"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3c96f857-52bc-4db3-b525-168db53197df}" ma:internalName="TaxCatchAll" ma:showField="CatchAllData" ma:web="211806d2-e2f2-498d-8737-ddaf6c1a0a83">
      <xsd:complexType>
        <xsd:complexContent>
          <xsd:extension base="dms:MultiChoiceLookup">
            <xsd:sequence>
              <xsd:element name="Value" type="dms:Lookup" maxOccurs="unbounded" minOccurs="0" nillable="true"/>
            </xsd:sequence>
          </xsd:extension>
        </xsd:complexContent>
      </xsd:complexType>
    </xsd:element>
    <xsd:element name="TaxKeywordTaxHTField" ma:index="27" nillable="true" ma:taxonomy="true" ma:internalName="TaxKeywordTaxHTField" ma:taxonomyFieldName="TaxKeyword" ma:displayName="Enterprise Keywords" ma:fieldId="{23f27201-bee3-471e-b2e7-b64fd8b7ca38}" ma:taxonomyMulti="true" ma:sspId="df80089c-2ddf-4c5d-a009-f768e38e2bb0" ma:termSetId="00000000-0000-0000-0000-000000000000" ma:anchorId="00000000-0000-0000-0000-000000000000" ma:open="true" ma:isKeyword="true">
      <xsd:complexType>
        <xsd:sequence>
          <xsd:element ref="pc:Terms" minOccurs="0" maxOccurs="1"/>
        </xsd:sequence>
      </xsd:complexType>
    </xsd:element>
    <xsd:element name="SharedWithUsers" ma:index="2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ocumentowner xmlns="67b3fc33-3290-4eed-b6aa-aa4ab910aee0">
      <UserInfo>
        <DisplayName>Design and Brand - ST</DisplayName>
        <AccountId>86</AccountId>
        <AccountType/>
      </UserInfo>
    </Documentowner>
    <Whattypeofdocumentisit_x003f_ xmlns="67b3fc33-3290-4eed-b6aa-aa4ab910aee0" xsi:nil="true"/>
    <Category xmlns="67b3fc33-3290-4eed-b6aa-aa4ab910aee0" xsi:nil="true"/>
    <Directorate xmlns="67b3fc33-3290-4eed-b6aa-aa4ab910aee0" xsi:nil="true"/>
    <TaxCatchAll xmlns="211806d2-e2f2-498d-8737-ddaf6c1a0a83" xsi:nil="true"/>
    <lcf76f155ced4ddcb4097134ff3c332f xmlns="67b3fc33-3290-4eed-b6aa-aa4ab910aee0">
      <Terms xmlns="http://schemas.microsoft.com/office/infopath/2007/PartnerControls"/>
    </lcf76f155ced4ddcb4097134ff3c332f>
    <Target_x0020_Audiences xmlns="67b3fc33-3290-4eed-b6aa-aa4ab910aee0" xsi:nil="true"/>
    <_ModernAudienceTargetUserField xmlns="67b3fc33-3290-4eed-b6aa-aa4ab910aee0">
      <UserInfo>
        <DisplayName/>
        <AccountId xsi:nil="true"/>
        <AccountType/>
      </UserInfo>
    </_ModernAudienceTargetUserField>
    <TestColumn xmlns="67b3fc33-3290-4eed-b6aa-aa4ab910aee0" xsi:nil="true"/>
    <Whoisthisfor xmlns="67b3fc33-3290-4eed-b6aa-aa4ab910aee0" xsi:nil="true"/>
    <HighlightedContentWP xmlns="67b3fc33-3290-4eed-b6aa-aa4ab910aee0" xsi:nil="true"/>
    <TaxKeywordTaxHTField xmlns="211806d2-e2f2-498d-8737-ddaf6c1a0a83">
      <Terms xmlns="http://schemas.microsoft.com/office/infopath/2007/PartnerControls"/>
    </TaxKeywordTaxHTField>
    <Area xmlns="67b3fc33-3290-4eed-b6aa-aa4ab910aee0" xsi:nil="true"/>
  </documentManagement>
</p:properties>
</file>

<file path=customXml/item3.xml><?xml version="1.0" encoding="utf-8"?>
<LongProperties xmlns="http://schemas.microsoft.com/office/2006/metadata/long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EE8836-C194-4B72-9966-DF74143DD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b3fc33-3290-4eed-b6aa-aa4ab910aee0"/>
    <ds:schemaRef ds:uri="211806d2-e2f2-498d-8737-ddaf6c1a0a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4B35A77-8D5F-452B-BE3F-A6E7904F7AF0}">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dddb464c-b637-4fb2-bf46-ea9e4f1d3adf"/>
    <ds:schemaRef ds:uri="http://schemas.microsoft.com/office/2006/documentManagement/types"/>
    <ds:schemaRef ds:uri="1c6596f9-8f7a-4f06-a4a1-cac81f031306"/>
    <ds:schemaRef ds:uri="http://www.w3.org/XML/1998/namespace"/>
    <ds:schemaRef ds:uri="http://purl.org/dc/dcmitype/"/>
    <ds:schemaRef ds:uri="67b3fc33-3290-4eed-b6aa-aa4ab910aee0"/>
    <ds:schemaRef ds:uri="211806d2-e2f2-498d-8737-ddaf6c1a0a83"/>
  </ds:schemaRefs>
</ds:datastoreItem>
</file>

<file path=customXml/itemProps3.xml><?xml version="1.0" encoding="utf-8"?>
<ds:datastoreItem xmlns:ds="http://schemas.openxmlformats.org/officeDocument/2006/customXml" ds:itemID="{AFC86AF5-4977-4544-BE70-84C7A811F78A}">
  <ds:schemaRefs>
    <ds:schemaRef ds:uri="http://schemas.microsoft.com/office/2006/metadata/longProperties"/>
  </ds:schemaRefs>
</ds:datastoreItem>
</file>

<file path=customXml/itemProps4.xml><?xml version="1.0" encoding="utf-8"?>
<ds:datastoreItem xmlns:ds="http://schemas.openxmlformats.org/officeDocument/2006/customXml" ds:itemID="{A7578A04-FC35-454C-839D-D830B40CE94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MS365 PowerPoint template (Widescreen)</Template>
  <TotalTime>3781</TotalTime>
  <Words>2886</Words>
  <Application>Microsoft Office PowerPoint</Application>
  <PresentationFormat>Widescreen</PresentationFormat>
  <Paragraphs>301</Paragraphs>
  <Slides>16</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GDS Transport</vt:lpstr>
      <vt:lpstr>Inter</vt:lpstr>
      <vt:lpstr>Symbol</vt:lpstr>
      <vt:lpstr>Verdana</vt:lpstr>
      <vt:lpstr>Office Theme</vt:lpstr>
      <vt:lpstr>Gravesham district workshop May 19th 2023</vt:lpstr>
      <vt:lpstr>Population Projections</vt:lpstr>
      <vt:lpstr>Deprivation</vt:lpstr>
      <vt:lpstr>Life Expectancy</vt:lpstr>
      <vt:lpstr>Inequalities in COVID Mortality</vt:lpstr>
      <vt:lpstr>Robert Wood Johnson Model</vt:lpstr>
      <vt:lpstr>Infant and Maternal Health</vt:lpstr>
      <vt:lpstr>Childhood Obesity</vt:lpstr>
      <vt:lpstr>Educational Attainment</vt:lpstr>
      <vt:lpstr>Pupil Absence</vt:lpstr>
      <vt:lpstr>Families in Poverty</vt:lpstr>
      <vt:lpstr>Overcrowding</vt:lpstr>
      <vt:lpstr>Respiratory Illness</vt:lpstr>
      <vt:lpstr>Healthy Living</vt:lpstr>
      <vt:lpstr>Mental Health - Depression</vt:lpstr>
      <vt:lpstr>Loneliness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title goes here</dc:title>
  <dc:creator>Heather Hopton  - CED SPRCA</dc:creator>
  <cp:lastModifiedBy>Mark Chambers  - CED SPRCA</cp:lastModifiedBy>
  <cp:revision>114</cp:revision>
  <dcterms:created xsi:type="dcterms:W3CDTF">2023-04-12T11:16:05Z</dcterms:created>
  <dcterms:modified xsi:type="dcterms:W3CDTF">2024-01-30T20:29:34Z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f3f15783-d730-47b8-9be8-1c7ca18260a2</vt:lpwstr>
  </property>
  <property fmtid="{D5CDD505-2E9C-101B-9397-08002B2CF9AE}" pid="3" name="ContentTypeId">
    <vt:lpwstr>0x010100D799FBD7B739DA498A873D68688F7DC0</vt:lpwstr>
  </property>
  <property fmtid="{D5CDD505-2E9C-101B-9397-08002B2CF9AE}" pid="4" name="Ways of working">
    <vt:lpwstr>1</vt:lpwstr>
  </property>
  <property fmtid="{D5CDD505-2E9C-101B-9397-08002B2CF9AE}" pid="5" name="Category">
    <vt:lpwstr>Communication</vt:lpwstr>
  </property>
  <property fmtid="{D5CDD505-2E9C-101B-9397-08002B2CF9AE}" pid="6" name="PublishingStartDate">
    <vt:lpwstr/>
  </property>
  <property fmtid="{D5CDD505-2E9C-101B-9397-08002B2CF9AE}" pid="7" name="PublishingExpirationDate">
    <vt:lpwstr/>
  </property>
  <property fmtid="{D5CDD505-2E9C-101B-9397-08002B2CF9AE}" pid="8" name="Environmental performance grouping">
    <vt:lpwstr>Not applicable</vt:lpwstr>
  </property>
  <property fmtid="{D5CDD505-2E9C-101B-9397-08002B2CF9AE}" pid="9" name="_dlc_DocId">
    <vt:lpwstr>HDA2S5J67HAM-54-391</vt:lpwstr>
  </property>
  <property fmtid="{D5CDD505-2E9C-101B-9397-08002B2CF9AE}" pid="10" name="Directorate">
    <vt:lpwstr>All</vt:lpwstr>
  </property>
  <property fmtid="{D5CDD505-2E9C-101B-9397-08002B2CF9AE}" pid="11" name="_dlc_DocIdUrl">
    <vt:lpwstr>http://knet/ourcouncil/_layouts/DocIdRedir.aspx?ID=HDA2S5J67HAM-54-391, HDA2S5J67HAM-54-391</vt:lpwstr>
  </property>
  <property fmtid="{D5CDD505-2E9C-101B-9397-08002B2CF9AE}" pid="12" name="Structure chart">
    <vt:lpwstr>0</vt:lpwstr>
  </property>
  <property fmtid="{D5CDD505-2E9C-101B-9397-08002B2CF9AE}" pid="13" name="TaxKeyword">
    <vt:lpwstr/>
  </property>
  <property fmtid="{D5CDD505-2E9C-101B-9397-08002B2CF9AE}" pid="14" name="MediaServiceImageTags">
    <vt:lpwstr/>
  </property>
</Properties>
</file>