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1120" r:id="rId5"/>
    <p:sldId id="1162" r:id="rId6"/>
    <p:sldId id="1164" r:id="rId7"/>
    <p:sldId id="1179" r:id="rId8"/>
    <p:sldId id="1166" r:id="rId9"/>
    <p:sldId id="1171" r:id="rId10"/>
    <p:sldId id="1172" r:id="rId11"/>
    <p:sldId id="1174" r:id="rId12"/>
    <p:sldId id="1175" r:id="rId13"/>
    <p:sldId id="1177" r:id="rId14"/>
    <p:sldId id="1178" r:id="rId15"/>
    <p:sldId id="1180" r:id="rId16"/>
    <p:sldId id="1182" r:id="rId17"/>
    <p:sldId id="1183" r:id="rId18"/>
    <p:sldId id="1184" r:id="rId19"/>
    <p:sldId id="11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D83"/>
    <a:srgbClr val="FB9115"/>
    <a:srgbClr val="228C20"/>
    <a:srgbClr val="7D3E64"/>
    <a:srgbClr val="FF2B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CA481-3C4D-4FDE-8A94-6ED3D9EA3EDD}" v="5" dt="2025-09-04T16:32:1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p:restoredTop sz="86395"/>
  </p:normalViewPr>
  <p:slideViewPr>
    <p:cSldViewPr snapToGrid="0">
      <p:cViewPr varScale="1">
        <p:scale>
          <a:sx n="95" d="100"/>
          <a:sy n="95" d="100"/>
        </p:scale>
        <p:origin x="396" y="96"/>
      </p:cViewPr>
      <p:guideLst/>
    </p:cSldViewPr>
  </p:slideViewPr>
  <p:outlineViewPr>
    <p:cViewPr>
      <p:scale>
        <a:sx n="33" d="100"/>
        <a:sy n="33" d="100"/>
      </p:scale>
      <p:origin x="0" y="-1568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hambers - CED SPRCA" userId="3c5c32b4-a19a-4a76-8ed3-a73f3c2aabda" providerId="ADAL" clId="{471CA481-3C4D-4FDE-8A94-6ED3D9EA3EDD}"/>
    <pc:docChg chg="custSel modSld">
      <pc:chgData name="Mark Chambers - CED SPRCA" userId="3c5c32b4-a19a-4a76-8ed3-a73f3c2aabda" providerId="ADAL" clId="{471CA481-3C4D-4FDE-8A94-6ED3D9EA3EDD}" dt="2025-09-04T16:32:12.726" v="19" actId="1076"/>
      <pc:docMkLst>
        <pc:docMk/>
      </pc:docMkLst>
      <pc:sldChg chg="modSp mod">
        <pc:chgData name="Mark Chambers - CED SPRCA" userId="3c5c32b4-a19a-4a76-8ed3-a73f3c2aabda" providerId="ADAL" clId="{471CA481-3C4D-4FDE-8A94-6ED3D9EA3EDD}" dt="2025-09-04T16:32:12.726" v="19" actId="1076"/>
        <pc:sldMkLst>
          <pc:docMk/>
          <pc:sldMk cId="0" sldId="1120"/>
        </pc:sldMkLst>
        <pc:spChg chg="mod">
          <ac:chgData name="Mark Chambers - CED SPRCA" userId="3c5c32b4-a19a-4a76-8ed3-a73f3c2aabda" providerId="ADAL" clId="{471CA481-3C4D-4FDE-8A94-6ED3D9EA3EDD}" dt="2025-09-04T16:32:12.726" v="19" actId="1076"/>
          <ac:spMkLst>
            <pc:docMk/>
            <pc:sldMk cId="0" sldId="1120"/>
            <ac:spMk id="3" creationId="{8E16B7E4-E793-0E3D-DEFE-2E2D0881DA16}"/>
          </ac:spMkLst>
        </pc:spChg>
      </pc:sldChg>
      <pc:sldChg chg="modSp mod">
        <pc:chgData name="Mark Chambers - CED SPRCA" userId="3c5c32b4-a19a-4a76-8ed3-a73f3c2aabda" providerId="ADAL" clId="{471CA481-3C4D-4FDE-8A94-6ED3D9EA3EDD}" dt="2025-09-02T13:37:57.892" v="0" actId="962"/>
        <pc:sldMkLst>
          <pc:docMk/>
          <pc:sldMk cId="1527494520" sldId="1162"/>
        </pc:sldMkLst>
        <pc:cxnChg chg="mod">
          <ac:chgData name="Mark Chambers - CED SPRCA" userId="3c5c32b4-a19a-4a76-8ed3-a73f3c2aabda" providerId="ADAL" clId="{471CA481-3C4D-4FDE-8A94-6ED3D9EA3EDD}" dt="2025-09-02T13:37:57.892" v="0" actId="962"/>
          <ac:cxnSpMkLst>
            <pc:docMk/>
            <pc:sldMk cId="1527494520" sldId="1162"/>
            <ac:cxnSpMk id="6" creationId="{719776A9-1BA8-8C30-25BF-18D46CE7371D}"/>
          </ac:cxnSpMkLst>
        </pc:cxnChg>
      </pc:sldChg>
      <pc:sldChg chg="modSp mod">
        <pc:chgData name="Mark Chambers - CED SPRCA" userId="3c5c32b4-a19a-4a76-8ed3-a73f3c2aabda" providerId="ADAL" clId="{471CA481-3C4D-4FDE-8A94-6ED3D9EA3EDD}" dt="2025-09-02T13:37:59.233" v="1" actId="962"/>
        <pc:sldMkLst>
          <pc:docMk/>
          <pc:sldMk cId="3320692312" sldId="1164"/>
        </pc:sldMkLst>
        <pc:cxnChg chg="mod">
          <ac:chgData name="Mark Chambers - CED SPRCA" userId="3c5c32b4-a19a-4a76-8ed3-a73f3c2aabda" providerId="ADAL" clId="{471CA481-3C4D-4FDE-8A94-6ED3D9EA3EDD}" dt="2025-09-02T13:37:59.233" v="1" actId="962"/>
          <ac:cxnSpMkLst>
            <pc:docMk/>
            <pc:sldMk cId="3320692312" sldId="1164"/>
            <ac:cxnSpMk id="10" creationId="{D119A42C-0335-F99C-D1C3-959DFF532ED8}"/>
          </ac:cxnSpMkLst>
        </pc:cxnChg>
      </pc:sldChg>
      <pc:sldChg chg="modSp mod">
        <pc:chgData name="Mark Chambers - CED SPRCA" userId="3c5c32b4-a19a-4a76-8ed3-a73f3c2aabda" providerId="ADAL" clId="{471CA481-3C4D-4FDE-8A94-6ED3D9EA3EDD}" dt="2025-09-02T13:38:00.456" v="3" actId="962"/>
        <pc:sldMkLst>
          <pc:docMk/>
          <pc:sldMk cId="1162523402" sldId="1166"/>
        </pc:sldMkLst>
        <pc:cxnChg chg="mod">
          <ac:chgData name="Mark Chambers - CED SPRCA" userId="3c5c32b4-a19a-4a76-8ed3-a73f3c2aabda" providerId="ADAL" clId="{471CA481-3C4D-4FDE-8A94-6ED3D9EA3EDD}" dt="2025-09-02T13:38:00.456" v="3" actId="962"/>
          <ac:cxnSpMkLst>
            <pc:docMk/>
            <pc:sldMk cId="1162523402" sldId="1166"/>
            <ac:cxnSpMk id="10" creationId="{D119A42C-0335-F99C-D1C3-959DFF532ED8}"/>
          </ac:cxnSpMkLst>
        </pc:cxnChg>
      </pc:sldChg>
      <pc:sldChg chg="modSp mod">
        <pc:chgData name="Mark Chambers - CED SPRCA" userId="3c5c32b4-a19a-4a76-8ed3-a73f3c2aabda" providerId="ADAL" clId="{471CA481-3C4D-4FDE-8A94-6ED3D9EA3EDD}" dt="2025-09-02T13:38:00.944" v="4" actId="962"/>
        <pc:sldMkLst>
          <pc:docMk/>
          <pc:sldMk cId="3388148070" sldId="1171"/>
        </pc:sldMkLst>
        <pc:cxnChg chg="mod">
          <ac:chgData name="Mark Chambers - CED SPRCA" userId="3c5c32b4-a19a-4a76-8ed3-a73f3c2aabda" providerId="ADAL" clId="{471CA481-3C4D-4FDE-8A94-6ED3D9EA3EDD}" dt="2025-09-02T13:38:00.944" v="4" actId="962"/>
          <ac:cxnSpMkLst>
            <pc:docMk/>
            <pc:sldMk cId="3388148070" sldId="1171"/>
            <ac:cxnSpMk id="10" creationId="{D119A42C-0335-F99C-D1C3-959DFF532ED8}"/>
          </ac:cxnSpMkLst>
        </pc:cxnChg>
      </pc:sldChg>
      <pc:sldChg chg="modSp mod">
        <pc:chgData name="Mark Chambers - CED SPRCA" userId="3c5c32b4-a19a-4a76-8ed3-a73f3c2aabda" providerId="ADAL" clId="{471CA481-3C4D-4FDE-8A94-6ED3D9EA3EDD}" dt="2025-09-02T13:38:01.274" v="5" actId="962"/>
        <pc:sldMkLst>
          <pc:docMk/>
          <pc:sldMk cId="4136735982" sldId="1172"/>
        </pc:sldMkLst>
        <pc:cxnChg chg="mod">
          <ac:chgData name="Mark Chambers - CED SPRCA" userId="3c5c32b4-a19a-4a76-8ed3-a73f3c2aabda" providerId="ADAL" clId="{471CA481-3C4D-4FDE-8A94-6ED3D9EA3EDD}" dt="2025-09-02T13:38:01.274" v="5" actId="962"/>
          <ac:cxnSpMkLst>
            <pc:docMk/>
            <pc:sldMk cId="4136735982" sldId="1172"/>
            <ac:cxnSpMk id="10" creationId="{D119A42C-0335-F99C-D1C3-959DFF532ED8}"/>
          </ac:cxnSpMkLst>
        </pc:cxnChg>
      </pc:sldChg>
      <pc:sldChg chg="modSp mod">
        <pc:chgData name="Mark Chambers - CED SPRCA" userId="3c5c32b4-a19a-4a76-8ed3-a73f3c2aabda" providerId="ADAL" clId="{471CA481-3C4D-4FDE-8A94-6ED3D9EA3EDD}" dt="2025-09-02T13:38:01.557" v="6" actId="962"/>
        <pc:sldMkLst>
          <pc:docMk/>
          <pc:sldMk cId="16645534" sldId="1174"/>
        </pc:sldMkLst>
        <pc:cxnChg chg="mod">
          <ac:chgData name="Mark Chambers - CED SPRCA" userId="3c5c32b4-a19a-4a76-8ed3-a73f3c2aabda" providerId="ADAL" clId="{471CA481-3C4D-4FDE-8A94-6ED3D9EA3EDD}" dt="2025-09-02T13:38:01.557" v="6" actId="962"/>
          <ac:cxnSpMkLst>
            <pc:docMk/>
            <pc:sldMk cId="16645534" sldId="1174"/>
            <ac:cxnSpMk id="10" creationId="{D119A42C-0335-F99C-D1C3-959DFF532ED8}"/>
          </ac:cxnSpMkLst>
        </pc:cxnChg>
      </pc:sldChg>
      <pc:sldChg chg="modSp mod">
        <pc:chgData name="Mark Chambers - CED SPRCA" userId="3c5c32b4-a19a-4a76-8ed3-a73f3c2aabda" providerId="ADAL" clId="{471CA481-3C4D-4FDE-8A94-6ED3D9EA3EDD}" dt="2025-09-02T13:38:01.841" v="7" actId="962"/>
        <pc:sldMkLst>
          <pc:docMk/>
          <pc:sldMk cId="3026183595" sldId="1175"/>
        </pc:sldMkLst>
        <pc:cxnChg chg="mod">
          <ac:chgData name="Mark Chambers - CED SPRCA" userId="3c5c32b4-a19a-4a76-8ed3-a73f3c2aabda" providerId="ADAL" clId="{471CA481-3C4D-4FDE-8A94-6ED3D9EA3EDD}" dt="2025-09-02T13:38:01.841" v="7" actId="962"/>
          <ac:cxnSpMkLst>
            <pc:docMk/>
            <pc:sldMk cId="3026183595" sldId="1175"/>
            <ac:cxnSpMk id="10" creationId="{D119A42C-0335-F99C-D1C3-959DFF532ED8}"/>
          </ac:cxnSpMkLst>
        </pc:cxnChg>
      </pc:sldChg>
      <pc:sldChg chg="modSp mod">
        <pc:chgData name="Mark Chambers - CED SPRCA" userId="3c5c32b4-a19a-4a76-8ed3-a73f3c2aabda" providerId="ADAL" clId="{471CA481-3C4D-4FDE-8A94-6ED3D9EA3EDD}" dt="2025-09-02T13:38:02.217" v="8" actId="962"/>
        <pc:sldMkLst>
          <pc:docMk/>
          <pc:sldMk cId="1389149273" sldId="1177"/>
        </pc:sldMkLst>
        <pc:cxnChg chg="mod">
          <ac:chgData name="Mark Chambers - CED SPRCA" userId="3c5c32b4-a19a-4a76-8ed3-a73f3c2aabda" providerId="ADAL" clId="{471CA481-3C4D-4FDE-8A94-6ED3D9EA3EDD}" dt="2025-09-02T13:38:02.217" v="8" actId="962"/>
          <ac:cxnSpMkLst>
            <pc:docMk/>
            <pc:sldMk cId="1389149273" sldId="1177"/>
            <ac:cxnSpMk id="10" creationId="{D119A42C-0335-F99C-D1C3-959DFF532ED8}"/>
          </ac:cxnSpMkLst>
        </pc:cxnChg>
      </pc:sldChg>
      <pc:sldChg chg="modSp mod">
        <pc:chgData name="Mark Chambers - CED SPRCA" userId="3c5c32b4-a19a-4a76-8ed3-a73f3c2aabda" providerId="ADAL" clId="{471CA481-3C4D-4FDE-8A94-6ED3D9EA3EDD}" dt="2025-09-02T13:38:03.033" v="9" actId="962"/>
        <pc:sldMkLst>
          <pc:docMk/>
          <pc:sldMk cId="259788830" sldId="1178"/>
        </pc:sldMkLst>
        <pc:cxnChg chg="mod">
          <ac:chgData name="Mark Chambers - CED SPRCA" userId="3c5c32b4-a19a-4a76-8ed3-a73f3c2aabda" providerId="ADAL" clId="{471CA481-3C4D-4FDE-8A94-6ED3D9EA3EDD}" dt="2025-09-02T13:38:03.033" v="9" actId="962"/>
          <ac:cxnSpMkLst>
            <pc:docMk/>
            <pc:sldMk cId="259788830" sldId="1178"/>
            <ac:cxnSpMk id="10" creationId="{D119A42C-0335-F99C-D1C3-959DFF532ED8}"/>
          </ac:cxnSpMkLst>
        </pc:cxnChg>
      </pc:sldChg>
      <pc:sldChg chg="modSp mod">
        <pc:chgData name="Mark Chambers - CED SPRCA" userId="3c5c32b4-a19a-4a76-8ed3-a73f3c2aabda" providerId="ADAL" clId="{471CA481-3C4D-4FDE-8A94-6ED3D9EA3EDD}" dt="2025-09-02T13:37:59.827" v="2" actId="962"/>
        <pc:sldMkLst>
          <pc:docMk/>
          <pc:sldMk cId="1979775752" sldId="1179"/>
        </pc:sldMkLst>
        <pc:cxnChg chg="mod">
          <ac:chgData name="Mark Chambers - CED SPRCA" userId="3c5c32b4-a19a-4a76-8ed3-a73f3c2aabda" providerId="ADAL" clId="{471CA481-3C4D-4FDE-8A94-6ED3D9EA3EDD}" dt="2025-09-02T13:37:59.827" v="2" actId="962"/>
          <ac:cxnSpMkLst>
            <pc:docMk/>
            <pc:sldMk cId="1979775752" sldId="1179"/>
            <ac:cxnSpMk id="10" creationId="{D119A42C-0335-F99C-D1C3-959DFF532ED8}"/>
          </ac:cxnSpMkLst>
        </pc:cxnChg>
      </pc:sldChg>
      <pc:sldChg chg="modSp mod">
        <pc:chgData name="Mark Chambers - CED SPRCA" userId="3c5c32b4-a19a-4a76-8ed3-a73f3c2aabda" providerId="ADAL" clId="{471CA481-3C4D-4FDE-8A94-6ED3D9EA3EDD}" dt="2025-09-02T13:38:03.756" v="10" actId="962"/>
        <pc:sldMkLst>
          <pc:docMk/>
          <pc:sldMk cId="1073657987" sldId="1180"/>
        </pc:sldMkLst>
        <pc:cxnChg chg="mod">
          <ac:chgData name="Mark Chambers - CED SPRCA" userId="3c5c32b4-a19a-4a76-8ed3-a73f3c2aabda" providerId="ADAL" clId="{471CA481-3C4D-4FDE-8A94-6ED3D9EA3EDD}" dt="2025-09-02T13:38:03.756" v="10" actId="962"/>
          <ac:cxnSpMkLst>
            <pc:docMk/>
            <pc:sldMk cId="1073657987" sldId="1180"/>
            <ac:cxnSpMk id="7" creationId="{03FB412F-BFAB-7B30-0202-2E2A7525D603}"/>
          </ac:cxnSpMkLst>
        </pc:cxnChg>
      </pc:sldChg>
      <pc:sldChg chg="modSp mod">
        <pc:chgData name="Mark Chambers - CED SPRCA" userId="3c5c32b4-a19a-4a76-8ed3-a73f3c2aabda" providerId="ADAL" clId="{471CA481-3C4D-4FDE-8A94-6ED3D9EA3EDD}" dt="2025-09-02T13:38:07.970" v="11" actId="962"/>
        <pc:sldMkLst>
          <pc:docMk/>
          <pc:sldMk cId="620955296" sldId="1182"/>
        </pc:sldMkLst>
        <pc:cxnChg chg="mod">
          <ac:chgData name="Mark Chambers - CED SPRCA" userId="3c5c32b4-a19a-4a76-8ed3-a73f3c2aabda" providerId="ADAL" clId="{471CA481-3C4D-4FDE-8A94-6ED3D9EA3EDD}" dt="2025-09-02T13:38:07.970" v="11" actId="962"/>
          <ac:cxnSpMkLst>
            <pc:docMk/>
            <pc:sldMk cId="620955296" sldId="1182"/>
            <ac:cxnSpMk id="7" creationId="{03FB412F-BFAB-7B30-0202-2E2A7525D603}"/>
          </ac:cxnSpMkLst>
        </pc:cxnChg>
      </pc:sldChg>
      <pc:sldChg chg="modSp mod">
        <pc:chgData name="Mark Chambers - CED SPRCA" userId="3c5c32b4-a19a-4a76-8ed3-a73f3c2aabda" providerId="ADAL" clId="{471CA481-3C4D-4FDE-8A94-6ED3D9EA3EDD}" dt="2025-09-02T13:38:08.848" v="12" actId="962"/>
        <pc:sldMkLst>
          <pc:docMk/>
          <pc:sldMk cId="995481626" sldId="1183"/>
        </pc:sldMkLst>
        <pc:cxnChg chg="mod">
          <ac:chgData name="Mark Chambers - CED SPRCA" userId="3c5c32b4-a19a-4a76-8ed3-a73f3c2aabda" providerId="ADAL" clId="{471CA481-3C4D-4FDE-8A94-6ED3D9EA3EDD}" dt="2025-09-02T13:38:08.848" v="12" actId="962"/>
          <ac:cxnSpMkLst>
            <pc:docMk/>
            <pc:sldMk cId="995481626" sldId="1183"/>
            <ac:cxnSpMk id="7" creationId="{03FB412F-BFAB-7B30-0202-2E2A7525D603}"/>
          </ac:cxnSpMkLst>
        </pc:cxnChg>
      </pc:sldChg>
      <pc:sldChg chg="modSp mod">
        <pc:chgData name="Mark Chambers - CED SPRCA" userId="3c5c32b4-a19a-4a76-8ed3-a73f3c2aabda" providerId="ADAL" clId="{471CA481-3C4D-4FDE-8A94-6ED3D9EA3EDD}" dt="2025-09-02T13:38:09.476" v="13" actId="962"/>
        <pc:sldMkLst>
          <pc:docMk/>
          <pc:sldMk cId="4026925634" sldId="1184"/>
        </pc:sldMkLst>
        <pc:cxnChg chg="mod">
          <ac:chgData name="Mark Chambers - CED SPRCA" userId="3c5c32b4-a19a-4a76-8ed3-a73f3c2aabda" providerId="ADAL" clId="{471CA481-3C4D-4FDE-8A94-6ED3D9EA3EDD}" dt="2025-09-02T13:38:09.476" v="13" actId="962"/>
          <ac:cxnSpMkLst>
            <pc:docMk/>
            <pc:sldMk cId="4026925634" sldId="1184"/>
            <ac:cxnSpMk id="7" creationId="{03FB412F-BFAB-7B30-0202-2E2A7525D603}"/>
          </ac:cxnSpMkLst>
        </pc:cxnChg>
      </pc:sldChg>
      <pc:sldChg chg="modSp mod">
        <pc:chgData name="Mark Chambers - CED SPRCA" userId="3c5c32b4-a19a-4a76-8ed3-a73f3c2aabda" providerId="ADAL" clId="{471CA481-3C4D-4FDE-8A94-6ED3D9EA3EDD}" dt="2025-09-02T13:38:10.503" v="14" actId="962"/>
        <pc:sldMkLst>
          <pc:docMk/>
          <pc:sldMk cId="3302412821" sldId="1185"/>
        </pc:sldMkLst>
        <pc:cxnChg chg="mod">
          <ac:chgData name="Mark Chambers - CED SPRCA" userId="3c5c32b4-a19a-4a76-8ed3-a73f3c2aabda" providerId="ADAL" clId="{471CA481-3C4D-4FDE-8A94-6ED3D9EA3EDD}" dt="2025-09-02T13:38:10.503" v="14" actId="962"/>
          <ac:cxnSpMkLst>
            <pc:docMk/>
            <pc:sldMk cId="3302412821" sldId="1185"/>
            <ac:cxnSpMk id="7" creationId="{03FB412F-BFAB-7B30-0202-2E2A7525D60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8F802-194D-5F44-A255-00769A24D76B}"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A80AE-AF84-854E-ADEA-D4A2077A275F}" type="slidenum">
              <a:rPr lang="en-US" smtClean="0"/>
              <a:t>‹#›</a:t>
            </a:fld>
            <a:endParaRPr lang="en-US"/>
          </a:p>
        </p:txBody>
      </p:sp>
    </p:spTree>
    <p:extLst>
      <p:ext uri="{BB962C8B-B14F-4D97-AF65-F5344CB8AC3E}">
        <p14:creationId xmlns:p14="http://schemas.microsoft.com/office/powerpoint/2010/main" val="232286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FBC0B6-458E-47DA-A6C2-A5784864EB2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438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10</a:t>
            </a:fld>
            <a:endParaRPr lang="en-US"/>
          </a:p>
        </p:txBody>
      </p:sp>
    </p:spTree>
    <p:extLst>
      <p:ext uri="{BB962C8B-B14F-4D97-AF65-F5344CB8AC3E}">
        <p14:creationId xmlns:p14="http://schemas.microsoft.com/office/powerpoint/2010/main" val="279956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11</a:t>
            </a:fld>
            <a:endParaRPr lang="en-US"/>
          </a:p>
        </p:txBody>
      </p:sp>
    </p:spTree>
    <p:extLst>
      <p:ext uri="{BB962C8B-B14F-4D97-AF65-F5344CB8AC3E}">
        <p14:creationId xmlns:p14="http://schemas.microsoft.com/office/powerpoint/2010/main" val="240306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12</a:t>
            </a:fld>
            <a:endParaRPr lang="en-US"/>
          </a:p>
        </p:txBody>
      </p:sp>
    </p:spTree>
    <p:extLst>
      <p:ext uri="{BB962C8B-B14F-4D97-AF65-F5344CB8AC3E}">
        <p14:creationId xmlns:p14="http://schemas.microsoft.com/office/powerpoint/2010/main" val="255390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13</a:t>
            </a:fld>
            <a:endParaRPr lang="en-US"/>
          </a:p>
        </p:txBody>
      </p:sp>
    </p:spTree>
    <p:extLst>
      <p:ext uri="{BB962C8B-B14F-4D97-AF65-F5344CB8AC3E}">
        <p14:creationId xmlns:p14="http://schemas.microsoft.com/office/powerpoint/2010/main" val="234611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14</a:t>
            </a:fld>
            <a:endParaRPr lang="en-US"/>
          </a:p>
        </p:txBody>
      </p:sp>
    </p:spTree>
    <p:extLst>
      <p:ext uri="{BB962C8B-B14F-4D97-AF65-F5344CB8AC3E}">
        <p14:creationId xmlns:p14="http://schemas.microsoft.com/office/powerpoint/2010/main" val="404407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15</a:t>
            </a:fld>
            <a:endParaRPr lang="en-US"/>
          </a:p>
        </p:txBody>
      </p:sp>
    </p:spTree>
    <p:extLst>
      <p:ext uri="{BB962C8B-B14F-4D97-AF65-F5344CB8AC3E}">
        <p14:creationId xmlns:p14="http://schemas.microsoft.com/office/powerpoint/2010/main" val="304376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16</a:t>
            </a:fld>
            <a:endParaRPr lang="en-US"/>
          </a:p>
        </p:txBody>
      </p:sp>
    </p:spTree>
    <p:extLst>
      <p:ext uri="{BB962C8B-B14F-4D97-AF65-F5344CB8AC3E}">
        <p14:creationId xmlns:p14="http://schemas.microsoft.com/office/powerpoint/2010/main" val="282585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2</a:t>
            </a:fld>
            <a:endParaRPr lang="en-US"/>
          </a:p>
        </p:txBody>
      </p:sp>
    </p:spTree>
    <p:extLst>
      <p:ext uri="{BB962C8B-B14F-4D97-AF65-F5344CB8AC3E}">
        <p14:creationId xmlns:p14="http://schemas.microsoft.com/office/powerpoint/2010/main" val="123241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3</a:t>
            </a:fld>
            <a:endParaRPr lang="en-US"/>
          </a:p>
        </p:txBody>
      </p:sp>
    </p:spTree>
    <p:extLst>
      <p:ext uri="{BB962C8B-B14F-4D97-AF65-F5344CB8AC3E}">
        <p14:creationId xmlns:p14="http://schemas.microsoft.com/office/powerpoint/2010/main" val="77085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4</a:t>
            </a:fld>
            <a:endParaRPr lang="en-US"/>
          </a:p>
        </p:txBody>
      </p:sp>
    </p:spTree>
    <p:extLst>
      <p:ext uri="{BB962C8B-B14F-4D97-AF65-F5344CB8AC3E}">
        <p14:creationId xmlns:p14="http://schemas.microsoft.com/office/powerpoint/2010/main" val="196028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5</a:t>
            </a:fld>
            <a:endParaRPr lang="en-US"/>
          </a:p>
        </p:txBody>
      </p:sp>
    </p:spTree>
    <p:extLst>
      <p:ext uri="{BB962C8B-B14F-4D97-AF65-F5344CB8AC3E}">
        <p14:creationId xmlns:p14="http://schemas.microsoft.com/office/powerpoint/2010/main" val="230570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6</a:t>
            </a:fld>
            <a:endParaRPr lang="en-US"/>
          </a:p>
        </p:txBody>
      </p:sp>
    </p:spTree>
    <p:extLst>
      <p:ext uri="{BB962C8B-B14F-4D97-AF65-F5344CB8AC3E}">
        <p14:creationId xmlns:p14="http://schemas.microsoft.com/office/powerpoint/2010/main" val="368512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7</a:t>
            </a:fld>
            <a:endParaRPr lang="en-US"/>
          </a:p>
        </p:txBody>
      </p:sp>
    </p:spTree>
    <p:extLst>
      <p:ext uri="{BB962C8B-B14F-4D97-AF65-F5344CB8AC3E}">
        <p14:creationId xmlns:p14="http://schemas.microsoft.com/office/powerpoint/2010/main" val="211181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8</a:t>
            </a:fld>
            <a:endParaRPr lang="en-US"/>
          </a:p>
        </p:txBody>
      </p:sp>
    </p:spTree>
    <p:extLst>
      <p:ext uri="{BB962C8B-B14F-4D97-AF65-F5344CB8AC3E}">
        <p14:creationId xmlns:p14="http://schemas.microsoft.com/office/powerpoint/2010/main" val="414319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A80AE-AF84-854E-ADEA-D4A2077A275F}" type="slidenum">
              <a:rPr lang="en-US" smtClean="0"/>
              <a:t>9</a:t>
            </a:fld>
            <a:endParaRPr lang="en-US"/>
          </a:p>
        </p:txBody>
      </p:sp>
    </p:spTree>
    <p:extLst>
      <p:ext uri="{BB962C8B-B14F-4D97-AF65-F5344CB8AC3E}">
        <p14:creationId xmlns:p14="http://schemas.microsoft.com/office/powerpoint/2010/main" val="1955277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GB"/>
              <a:t>Click to edit Master title style</a:t>
            </a:r>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04/09/2025</a:t>
            </a:fld>
            <a:endParaRPr lang="en-GB"/>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277801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GB"/>
              <a:t>Click to edit Master title style</a:t>
            </a:r>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04/09/2025</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684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GB"/>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04/09/2025</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8544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RPH_defaul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09600" y="274638"/>
            <a:ext cx="10972800" cy="778093"/>
          </a:xfrm>
        </p:spPr>
        <p:txBody>
          <a:bodyPr>
            <a:normAutofit/>
          </a:bodyPr>
          <a:lstStyle>
            <a:lvl1pPr algn="l">
              <a:defRPr sz="3600">
                <a:solidFill>
                  <a:srgbClr val="4283C4"/>
                </a:solidFill>
                <a:latin typeface="Arial" pitchFamily="34" charset="0"/>
                <a:cs typeface="Arial" pitchFamily="34" charset="0"/>
              </a:defRPr>
            </a:lvl1pPr>
          </a:lstStyle>
          <a:p>
            <a:r>
              <a:rPr lang="en-US"/>
              <a:t>Click to edit Master title style</a:t>
            </a:r>
            <a:endParaRPr lang="en-GB"/>
          </a:p>
        </p:txBody>
      </p:sp>
      <p:sp>
        <p:nvSpPr>
          <p:cNvPr id="3" name="content_top_left"/>
          <p:cNvSpPr>
            <a:spLocks noGrp="1"/>
          </p:cNvSpPr>
          <p:nvPr>
            <p:ph idx="1"/>
          </p:nvPr>
        </p:nvSpPr>
        <p:spPr>
          <a:xfrm>
            <a:off x="609600" y="1764176"/>
            <a:ext cx="5054352" cy="2168879"/>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04/09/2025</a:t>
            </a:fld>
            <a:endParaRPr lang="en-GB"/>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a:p>
        </p:txBody>
      </p:sp>
      <p:sp>
        <p:nvSpPr>
          <p:cNvPr id="9" name="content_right">
            <a:extLst>
              <a:ext uri="{FF2B5EF4-FFF2-40B4-BE49-F238E27FC236}">
                <a16:creationId xmlns:a16="http://schemas.microsoft.com/office/drawing/2014/main" id="{BB455961-1B4E-231E-8CCC-09CC19A7B712}"/>
              </a:ext>
            </a:extLst>
          </p:cNvPr>
          <p:cNvSpPr>
            <a:spLocks noGrp="1"/>
          </p:cNvSpPr>
          <p:nvPr>
            <p:ph idx="13"/>
          </p:nvPr>
        </p:nvSpPr>
        <p:spPr>
          <a:xfrm>
            <a:off x="5807968" y="1764177"/>
            <a:ext cx="5761021" cy="4342938"/>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_bottom_left">
            <a:extLst>
              <a:ext uri="{FF2B5EF4-FFF2-40B4-BE49-F238E27FC236}">
                <a16:creationId xmlns:a16="http://schemas.microsoft.com/office/drawing/2014/main" id="{E52D5006-49F0-D910-7217-018A4C6796DD}"/>
              </a:ext>
            </a:extLst>
          </p:cNvPr>
          <p:cNvSpPr>
            <a:spLocks noGrp="1"/>
          </p:cNvSpPr>
          <p:nvPr>
            <p:ph idx="14"/>
          </p:nvPr>
        </p:nvSpPr>
        <p:spPr>
          <a:xfrm>
            <a:off x="623392" y="4005064"/>
            <a:ext cx="5040560" cy="2083569"/>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_ind_name">
            <a:extLst>
              <a:ext uri="{FF2B5EF4-FFF2-40B4-BE49-F238E27FC236}">
                <a16:creationId xmlns:a16="http://schemas.microsoft.com/office/drawing/2014/main" id="{73DA23AD-E0FC-380A-4E40-D827991DA23C}"/>
              </a:ext>
            </a:extLst>
          </p:cNvPr>
          <p:cNvSpPr>
            <a:spLocks noGrp="1"/>
          </p:cNvSpPr>
          <p:nvPr>
            <p:ph idx="15"/>
          </p:nvPr>
        </p:nvSpPr>
        <p:spPr>
          <a:xfrm>
            <a:off x="609600" y="980728"/>
            <a:ext cx="10959389" cy="673347"/>
          </a:xfrm>
        </p:spPr>
        <p:txBody>
          <a:bodyPr/>
          <a:lstStyle>
            <a:lvl1pPr marL="0" indent="0">
              <a:buNone/>
              <a:defRPr sz="20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412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GB"/>
              <a:t>Click to edit Master title style</a:t>
            </a:r>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04/09/2025</a:t>
            </a:fld>
            <a:endParaRPr lang="en-GB"/>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a:p>
        </p:txBody>
      </p:sp>
    </p:spTree>
    <p:extLst>
      <p:ext uri="{BB962C8B-B14F-4D97-AF65-F5344CB8AC3E}">
        <p14:creationId xmlns:p14="http://schemas.microsoft.com/office/powerpoint/2010/main" val="300245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04/09/2025</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9062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GB"/>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04/09/2025</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262121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04/09/2025</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303980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GB"/>
              <a:t>Click to edit Master title style</a:t>
            </a:r>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04/09/2025</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238343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04/09/2025</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233424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04/09/2025</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395008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04/09/2025</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86791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04/09/2025</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extLst>
      <p:ext uri="{BB962C8B-B14F-4D97-AF65-F5344CB8AC3E}">
        <p14:creationId xmlns:p14="http://schemas.microsoft.com/office/powerpoint/2010/main" val="303648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pho@kent.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a:xfrm>
            <a:off x="914400" y="1508255"/>
            <a:ext cx="10363200" cy="2869277"/>
          </a:xfrm>
        </p:spPr>
        <p:txBody>
          <a:bodyPr>
            <a:normAutofit/>
          </a:bodyPr>
          <a:lstStyle/>
          <a:p>
            <a:r>
              <a:rPr lang="en-GB" altLang="en-US" sz="4800" dirty="0">
                <a:solidFill>
                  <a:srgbClr val="0070C0"/>
                </a:solidFill>
                <a:latin typeface="Aptos" panose="020B0004020202020204" pitchFamily="34" charset="0"/>
                <a:cs typeface="Arial"/>
              </a:rPr>
              <a:t>East Kent</a:t>
            </a:r>
            <a:br>
              <a:rPr lang="en-GB" altLang="en-US" sz="4800" dirty="0">
                <a:solidFill>
                  <a:srgbClr val="0070C0"/>
                </a:solidFill>
                <a:latin typeface="Aptos" panose="020B0004020202020204" pitchFamily="34" charset="0"/>
                <a:cs typeface="Arial"/>
              </a:rPr>
            </a:br>
            <a:r>
              <a:rPr lang="en-GB" altLang="en-US" sz="4800" dirty="0">
                <a:solidFill>
                  <a:srgbClr val="0070C0"/>
                </a:solidFill>
                <a:latin typeface="Aptos" panose="020B0004020202020204" pitchFamily="34" charset="0"/>
                <a:cs typeface="Arial"/>
              </a:rPr>
              <a:t>Health Needs Assessment</a:t>
            </a:r>
            <a:endParaRPr lang="en-US" sz="4800" dirty="0">
              <a:solidFill>
                <a:srgbClr val="0070C0"/>
              </a:solidFill>
              <a:latin typeface="Aptos" panose="020B0004020202020204" pitchFamily="34" charset="0"/>
            </a:endParaRP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3886201"/>
            <a:ext cx="6400800" cy="982663"/>
          </a:xfrm>
        </p:spPr>
        <p:txBody>
          <a:bodyPr rtlCol="0">
            <a:normAutofit fontScale="55000" lnSpcReduction="20000"/>
          </a:bodyPr>
          <a:lstStyle/>
          <a:p>
            <a:r>
              <a:rPr lang="en-GB" dirty="0"/>
              <a:t> </a:t>
            </a:r>
          </a:p>
          <a:p>
            <a:r>
              <a:rPr lang="en-GB" dirty="0"/>
              <a:t>Dr Joseph Deegan, Public Health Registrar, Kent County Council</a:t>
            </a:r>
          </a:p>
          <a:p>
            <a:r>
              <a:rPr lang="en-GB" dirty="0"/>
              <a:t>Stephen Cochrane, Public Health Specialist, Kent County Council</a:t>
            </a:r>
          </a:p>
          <a:p>
            <a:r>
              <a:rPr lang="en-GB" dirty="0"/>
              <a:t>Dr Abraham George, Consultant in Public Health, Kent County Council</a:t>
            </a:r>
          </a:p>
          <a:p>
            <a:r>
              <a:rPr lang="en-GB" dirty="0"/>
              <a:t>Enquiries to: </a:t>
            </a:r>
            <a:r>
              <a:rPr lang="en-GB" u="sng" dirty="0">
                <a:hlinkClick r:id="rId3"/>
              </a:rPr>
              <a:t>kpho@kent.gov.uk</a:t>
            </a:r>
            <a:endParaRPr lang="en-US" dirty="0">
              <a:solidFill>
                <a:schemeClr val="tx1">
                  <a:lumMod val="50000"/>
                  <a:lumOff val="50000"/>
                </a:schemeClr>
              </a:solidFill>
              <a:latin typeface="Aptos Light" panose="020B00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Deaths of Despair</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There is a rising trend in the mortality rate from suicide, alcoholic liver disease, and drug misuse. </a:t>
            </a: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062000"/>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A plot showing the trend of the rate of deaths of despair in East Kent. ">
            <a:extLst>
              <a:ext uri="{FF2B5EF4-FFF2-40B4-BE49-F238E27FC236}">
                <a16:creationId xmlns:a16="http://schemas.microsoft.com/office/drawing/2014/main" id="{DCF5D408-335E-EB17-A6AC-C611B38CD2BB}"/>
              </a:ext>
            </a:extLst>
          </p:cNvPr>
          <p:cNvPicPr>
            <a:picLocks noChangeAspect="1"/>
          </p:cNvPicPr>
          <p:nvPr/>
        </p:nvPicPr>
        <p:blipFill rotWithShape="1">
          <a:blip r:embed="rId3"/>
          <a:srcRect l="13959" t="26182" r="14340" b="17517"/>
          <a:stretch/>
        </p:blipFill>
        <p:spPr bwMode="auto">
          <a:xfrm>
            <a:off x="802462" y="1278165"/>
            <a:ext cx="10501875" cy="4638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914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Alcoholic Liver Disease</a:t>
            </a:r>
            <a:br>
              <a:rPr lang="en-US" sz="2400" dirty="0">
                <a:solidFill>
                  <a:schemeClr val="tx1"/>
                </a:solidFill>
                <a:latin typeface="Aptos" panose="020B0004020202020204" pitchFamily="34" charset="0"/>
              </a:rPr>
            </a:br>
            <a:r>
              <a:rPr lang="en-US" sz="2000" b="0" dirty="0" err="1">
                <a:solidFill>
                  <a:schemeClr val="tx1"/>
                </a:solidFill>
                <a:latin typeface="Aptos Light" panose="020B0004020202020204" pitchFamily="34" charset="0"/>
              </a:rPr>
              <a:t>Thanet</a:t>
            </a:r>
            <a:r>
              <a:rPr lang="en-US" sz="2000" b="0" dirty="0">
                <a:solidFill>
                  <a:schemeClr val="tx1"/>
                </a:solidFill>
                <a:latin typeface="Aptos Light" panose="020B0004020202020204" pitchFamily="34" charset="0"/>
              </a:rPr>
              <a:t> and </a:t>
            </a:r>
            <a:r>
              <a:rPr lang="en-US" sz="2000" b="0" dirty="0" err="1">
                <a:solidFill>
                  <a:schemeClr val="tx1"/>
                </a:solidFill>
                <a:latin typeface="Aptos Light" panose="020B0004020202020204" pitchFamily="34" charset="0"/>
              </a:rPr>
              <a:t>Folkestone</a:t>
            </a:r>
            <a:r>
              <a:rPr lang="en-US" sz="2000" b="0" dirty="0">
                <a:solidFill>
                  <a:schemeClr val="tx1"/>
                </a:solidFill>
                <a:latin typeface="Aptos Light" panose="020B0004020202020204" pitchFamily="34" charset="0"/>
              </a:rPr>
              <a:t> &amp; </a:t>
            </a:r>
            <a:r>
              <a:rPr lang="en-US" sz="2000" b="0" dirty="0" err="1">
                <a:solidFill>
                  <a:schemeClr val="tx1"/>
                </a:solidFill>
                <a:latin typeface="Aptos Light" panose="020B0004020202020204" pitchFamily="34" charset="0"/>
              </a:rPr>
              <a:t>Hythe</a:t>
            </a:r>
            <a:r>
              <a:rPr lang="en-US" sz="2000" b="0" dirty="0">
                <a:solidFill>
                  <a:schemeClr val="tx1"/>
                </a:solidFill>
                <a:latin typeface="Aptos Light" panose="020B0004020202020204" pitchFamily="34" charset="0"/>
              </a:rPr>
              <a:t> see the highest rates of alcoholic liver disease</a:t>
            </a: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111435"/>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A5FD32D-6324-CC4E-9DCF-02DCB624824E}"/>
              </a:ext>
            </a:extLst>
          </p:cNvPr>
          <p:cNvSpPr txBox="1"/>
          <p:nvPr/>
        </p:nvSpPr>
        <p:spPr>
          <a:xfrm>
            <a:off x="604800" y="1276804"/>
            <a:ext cx="4581563" cy="401321"/>
          </a:xfrm>
          <a:prstGeom prst="rect">
            <a:avLst/>
          </a:prstGeom>
          <a:noFill/>
        </p:spPr>
        <p:txBody>
          <a:bodyPr wrap="square">
            <a:spAutoFit/>
          </a:bodyPr>
          <a:lstStyle/>
          <a:p>
            <a:r>
              <a:rPr lang="en-GB" sz="1800" i="1" dirty="0">
                <a:effectLst/>
                <a:latin typeface="Aptos Light" panose="020B0004020202020204" pitchFamily="34" charset="0"/>
                <a:ea typeface="Calibri" panose="020F0502020204030204" pitchFamily="34" charset="0"/>
                <a:cs typeface="Times New Roman" panose="02020603050405020304" pitchFamily="18" charset="0"/>
              </a:rPr>
              <a:t>Age standardised alcoholic liver disease mortality rates by Kent district, per 100,000.</a:t>
            </a:r>
            <a:endParaRPr lang="en-US" i="1" dirty="0">
              <a:latin typeface="Aptos Light" panose="020B0004020202020204" pitchFamily="34" charset="0"/>
            </a:endParaRPr>
          </a:p>
        </p:txBody>
      </p:sp>
      <p:pic>
        <p:nvPicPr>
          <p:cNvPr id="2" name="Picture 1" descr="A plot showing the age standardised alcoholic liver disease mortality rate for each district in Kent. ">
            <a:extLst>
              <a:ext uri="{FF2B5EF4-FFF2-40B4-BE49-F238E27FC236}">
                <a16:creationId xmlns:a16="http://schemas.microsoft.com/office/drawing/2014/main" id="{A4329E67-52C2-A9CD-38F1-4B61FA887709}"/>
              </a:ext>
            </a:extLst>
          </p:cNvPr>
          <p:cNvPicPr>
            <a:picLocks noChangeAspect="1"/>
          </p:cNvPicPr>
          <p:nvPr/>
        </p:nvPicPr>
        <p:blipFill rotWithShape="1">
          <a:blip r:embed="rId3"/>
          <a:srcRect l="555" t="19894" r="952" b="14123"/>
          <a:stretch/>
        </p:blipFill>
        <p:spPr bwMode="auto">
          <a:xfrm>
            <a:off x="785813" y="2095943"/>
            <a:ext cx="10233025" cy="38560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78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4A318-F13B-C331-46BC-5D5C8A6578B5}"/>
              </a:ext>
            </a:extLst>
          </p:cNvPr>
          <p:cNvSpPr>
            <a:spLocks noGrp="1"/>
          </p:cNvSpPr>
          <p:nvPr>
            <p:ph idx="1"/>
          </p:nvPr>
        </p:nvSpPr>
        <p:spPr>
          <a:xfrm>
            <a:off x="609600" y="1220602"/>
            <a:ext cx="10972800" cy="4525963"/>
          </a:xfrm>
        </p:spPr>
        <p:txBody>
          <a:bodyPr/>
          <a:lstStyle/>
          <a:p>
            <a:r>
              <a:rPr lang="en-US" sz="2000" dirty="0">
                <a:latin typeface="Aptos Light" panose="020B0004020202020204" pitchFamily="34" charset="0"/>
              </a:rPr>
              <a:t>The population is increasingly older and more diverse – services should acknowledge this and adapt to provide the best service to all users. </a:t>
            </a:r>
          </a:p>
          <a:p>
            <a:r>
              <a:rPr lang="en-US" sz="2000" dirty="0">
                <a:latin typeface="Aptos Light" panose="020B0004020202020204" pitchFamily="34" charset="0"/>
              </a:rPr>
              <a:t>Several of the aims of the 10 year plan will work to improve access and deliver more proximal care, including the role of </a:t>
            </a:r>
            <a:r>
              <a:rPr lang="en-US" sz="2000" dirty="0" err="1">
                <a:latin typeface="Aptos Light" panose="020B0004020202020204" pitchFamily="34" charset="0"/>
              </a:rPr>
              <a:t>neighbourhood</a:t>
            </a:r>
            <a:r>
              <a:rPr lang="en-US" sz="2000" dirty="0">
                <a:latin typeface="Aptos Light" panose="020B0004020202020204" pitchFamily="34" charset="0"/>
              </a:rPr>
              <a:t> health </a:t>
            </a:r>
            <a:r>
              <a:rPr lang="en-US" sz="2000" dirty="0" err="1">
                <a:latin typeface="Aptos Light" panose="020B0004020202020204" pitchFamily="34" charset="0"/>
              </a:rPr>
              <a:t>centres</a:t>
            </a:r>
            <a:r>
              <a:rPr lang="en-US" sz="2000" dirty="0">
                <a:latin typeface="Aptos Light" panose="020B0004020202020204" pitchFamily="34" charset="0"/>
              </a:rPr>
              <a:t>, ending the 8am scramble, and shifting health spending to out-of-hospital care. It is important that commissioners and local decision makers use this shift to maximally deliver benefits to people in East Kent.</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Example actions</a:t>
            </a:r>
            <a:endParaRPr lang="en-US" sz="2000" dirty="0">
              <a:latin typeface="Aptos Light" panose="020B0004020202020204" pitchFamily="34" charset="0"/>
            </a:endParaRPr>
          </a:p>
          <a:p>
            <a:r>
              <a:rPr lang="en-US" sz="2000" dirty="0">
                <a:latin typeface="Aptos Light" panose="020B0004020202020204" pitchFamily="34" charset="0"/>
              </a:rPr>
              <a:t>Ensuring parents who home-educate their children are aware of support available to them from school public health workforce. </a:t>
            </a:r>
          </a:p>
          <a:p>
            <a:r>
              <a:rPr lang="en-US" sz="2000" dirty="0">
                <a:latin typeface="Aptos Light" panose="020B0004020202020204" pitchFamily="34" charset="0"/>
              </a:rPr>
              <a:t>Supporting family access services in the most deprived areas to improve health and wellbeing</a:t>
            </a:r>
          </a:p>
          <a:p>
            <a:r>
              <a:rPr lang="en-US" sz="2000" dirty="0">
                <a:latin typeface="Aptos Light" panose="020B0004020202020204" pitchFamily="34" charset="0"/>
              </a:rPr>
              <a:t>Investing to increase capacity in the weight management </a:t>
            </a:r>
            <a:r>
              <a:rPr lang="en-US" sz="2000" dirty="0" err="1">
                <a:latin typeface="Aptos Light" panose="020B0004020202020204" pitchFamily="34" charset="0"/>
              </a:rPr>
              <a:t>programme</a:t>
            </a:r>
            <a:r>
              <a:rPr lang="en-US" sz="2000" dirty="0">
                <a:latin typeface="Aptos Light" panose="020B0004020202020204" pitchFamily="34" charset="0"/>
              </a:rPr>
              <a:t> to reduce the gap between demand and supply. </a:t>
            </a:r>
          </a:p>
          <a:p>
            <a:endParaRPr lang="en-US" dirty="0"/>
          </a:p>
        </p:txBody>
      </p:sp>
      <p:sp>
        <p:nvSpPr>
          <p:cNvPr id="5" name="Title 1">
            <a:extLst>
              <a:ext uri="{FF2B5EF4-FFF2-40B4-BE49-F238E27FC236}">
                <a16:creationId xmlns:a16="http://schemas.microsoft.com/office/drawing/2014/main" id="{C83DE0DD-0DCC-B125-3325-E2B389AB81B0}"/>
              </a:ext>
            </a:extLst>
          </p:cNvPr>
          <p:cNvSpPr txBox="1">
            <a:spLocks noGrp="1"/>
          </p:cNvSpPr>
          <p:nvPr>
            <p:ph type="title" idx="4294967295"/>
          </p:nvPr>
        </p:nvSpPr>
        <p:spPr bwMode="auto">
          <a:xfrm>
            <a:off x="604800" y="216816"/>
            <a:ext cx="10897200" cy="8451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t>Recommendations</a:t>
            </a:r>
            <a:b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br>
            <a: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t>Improving access</a:t>
            </a:r>
            <a:b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br>
            <a:endParaRPr kumimoji="0" lang="en-US" sz="24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endParaRPr>
          </a:p>
        </p:txBody>
      </p:sp>
      <p:cxnSp>
        <p:nvCxnSpPr>
          <p:cNvPr id="7" name="Straight Connector 6">
            <a:extLst>
              <a:ext uri="{FF2B5EF4-FFF2-40B4-BE49-F238E27FC236}">
                <a16:creationId xmlns:a16="http://schemas.microsoft.com/office/drawing/2014/main" id="{03FB412F-BFAB-7B30-0202-2E2A7525D603}"/>
              </a:ext>
              <a:ext uri="{C183D7F6-B498-43B3-948B-1728B52AA6E4}">
                <adec:decorative xmlns:adec="http://schemas.microsoft.com/office/drawing/2017/decorative" val="1"/>
              </a:ext>
            </a:extLst>
          </p:cNvPr>
          <p:cNvCxnSpPr/>
          <p:nvPr/>
        </p:nvCxnSpPr>
        <p:spPr>
          <a:xfrm>
            <a:off x="647400" y="1111435"/>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 name="Content Placeholder 1">
            <a:extLst>
              <a:ext uri="{FF2B5EF4-FFF2-40B4-BE49-F238E27FC236}">
                <a16:creationId xmlns:a16="http://schemas.microsoft.com/office/drawing/2014/main" id="{8771BEED-6A0E-466A-C977-B148F986A6E1}"/>
              </a:ext>
            </a:extLst>
          </p:cNvPr>
          <p:cNvSpPr txBox="1">
            <a:spLocks/>
          </p:cNvSpPr>
          <p:nvPr/>
        </p:nvSpPr>
        <p:spPr bwMode="auto">
          <a:xfrm>
            <a:off x="197070" y="6311246"/>
            <a:ext cx="10428890" cy="4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latin typeface="Aptos Light" panose="020B0004020202020204" pitchFamily="34" charset="0"/>
              </a:rPr>
              <a:t>Recommendations are discussed in more detail  in the full report. </a:t>
            </a:r>
          </a:p>
          <a:p>
            <a:pPr marL="0" indent="0">
              <a:buNone/>
            </a:pPr>
            <a:r>
              <a:rPr lang="en-US" sz="1100" dirty="0">
                <a:latin typeface="Aptos Light" panose="020B0004020202020204" pitchFamily="34" charset="0"/>
              </a:rPr>
              <a:t>Further example actions are also given, disaggregated by health domain. </a:t>
            </a:r>
          </a:p>
        </p:txBody>
      </p:sp>
    </p:spTree>
    <p:extLst>
      <p:ext uri="{BB962C8B-B14F-4D97-AF65-F5344CB8AC3E}">
        <p14:creationId xmlns:p14="http://schemas.microsoft.com/office/powerpoint/2010/main" val="107365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4A318-F13B-C331-46BC-5D5C8A6578B5}"/>
              </a:ext>
            </a:extLst>
          </p:cNvPr>
          <p:cNvSpPr>
            <a:spLocks noGrp="1"/>
          </p:cNvSpPr>
          <p:nvPr>
            <p:ph idx="1"/>
          </p:nvPr>
        </p:nvSpPr>
        <p:spPr>
          <a:xfrm>
            <a:off x="609600" y="1220602"/>
            <a:ext cx="10972800" cy="4525963"/>
          </a:xfrm>
        </p:spPr>
        <p:txBody>
          <a:bodyPr/>
          <a:lstStyle/>
          <a:p>
            <a:r>
              <a:rPr lang="en-US" sz="2000" dirty="0">
                <a:latin typeface="Aptos Light" panose="020B0004020202020204" pitchFamily="34" charset="0"/>
              </a:rPr>
              <a:t>The population and their health needs are set to grow, even in the face of our most optimistic estimate of the impact of public health interventions. This reality should be </a:t>
            </a:r>
            <a:r>
              <a:rPr lang="en-US" sz="2000" dirty="0" err="1">
                <a:latin typeface="Aptos Light" panose="020B0004020202020204" pitchFamily="34" charset="0"/>
              </a:rPr>
              <a:t>recognised</a:t>
            </a:r>
            <a:r>
              <a:rPr lang="en-US" sz="2000" dirty="0">
                <a:latin typeface="Aptos Light" panose="020B0004020202020204" pitchFamily="34" charset="0"/>
              </a:rPr>
              <a:t>, and service adaptation should begin now – expanding their reach and capacity to best serve the population. </a:t>
            </a:r>
          </a:p>
          <a:p>
            <a:r>
              <a:rPr lang="en-US" sz="2000" dirty="0">
                <a:latin typeface="Aptos Light" panose="020B0004020202020204" pitchFamily="34" charset="0"/>
              </a:rPr>
              <a:t>The NHS 10 year plan highlights the steps necessary to adapt to this increasing demand, including a focus to the importance of prevention, and devolving power to local places. </a:t>
            </a:r>
          </a:p>
          <a:p>
            <a:r>
              <a:rPr lang="en-US" sz="2000" dirty="0">
                <a:latin typeface="Aptos Light" panose="020B0004020202020204" pitchFamily="34" charset="0"/>
              </a:rPr>
              <a:t>As a result, expansion of services, local investment in prevention, and further developing services for older adults are made all the more important.</a:t>
            </a:r>
          </a:p>
          <a:p>
            <a:pPr marL="0" indent="0">
              <a:buNone/>
            </a:pPr>
            <a:endParaRPr lang="en-US" sz="2000" dirty="0">
              <a:latin typeface="Aptos Light" panose="020B0004020202020204" pitchFamily="34" charset="0"/>
            </a:endParaRPr>
          </a:p>
          <a:p>
            <a:pPr marL="0" indent="0">
              <a:buNone/>
            </a:pPr>
            <a:r>
              <a:rPr lang="en-US" sz="2000" dirty="0">
                <a:latin typeface="Aptos" panose="020B0004020202020204" pitchFamily="34" charset="0"/>
              </a:rPr>
              <a:t>Example actions</a:t>
            </a:r>
          </a:p>
          <a:p>
            <a:pPr marL="357188">
              <a:tabLst>
                <a:tab pos="347663" algn="l"/>
                <a:tab pos="619125" algn="l"/>
              </a:tabLst>
            </a:pPr>
            <a:r>
              <a:rPr lang="en-US" sz="2000" dirty="0">
                <a:latin typeface="Aptos Light" panose="020B0004020202020204" pitchFamily="34" charset="0"/>
              </a:rPr>
              <a:t>Investing in early identification and support for perinatal mental health and parent infant relationship challenges for pregnant women, new mums and their partners. </a:t>
            </a:r>
          </a:p>
          <a:p>
            <a:pPr marL="357188">
              <a:tabLst>
                <a:tab pos="347663" algn="l"/>
                <a:tab pos="619125" algn="l"/>
              </a:tabLst>
            </a:pPr>
            <a:r>
              <a:rPr lang="en-US" sz="2000" dirty="0">
                <a:latin typeface="Aptos Light" panose="020B0004020202020204" pitchFamily="34" charset="0"/>
              </a:rPr>
              <a:t>Increasing public awareness of the steps individuals can take to reduce their risk of dementia</a:t>
            </a:r>
          </a:p>
          <a:p>
            <a:pPr marL="357188">
              <a:tabLst>
                <a:tab pos="347663" algn="l"/>
                <a:tab pos="619125" algn="l"/>
              </a:tabLst>
            </a:pPr>
            <a:r>
              <a:rPr lang="en-US" sz="2000" dirty="0">
                <a:latin typeface="Aptos Light" panose="020B0004020202020204" pitchFamily="34" charset="0"/>
              </a:rPr>
              <a:t>Ensuring services are provided to support family </a:t>
            </a:r>
            <a:r>
              <a:rPr lang="en-US" sz="2000" dirty="0" err="1">
                <a:latin typeface="Aptos Light" panose="020B0004020202020204" pitchFamily="34" charset="0"/>
              </a:rPr>
              <a:t>carers</a:t>
            </a:r>
            <a:r>
              <a:rPr lang="en-US" sz="2000" dirty="0">
                <a:latin typeface="Aptos Light" panose="020B0004020202020204" pitchFamily="34" charset="0"/>
              </a:rPr>
              <a:t> of people with dementia</a:t>
            </a:r>
          </a:p>
          <a:p>
            <a:pPr marL="0" indent="0">
              <a:buNone/>
            </a:pPr>
            <a:endParaRPr lang="en-US" sz="2000" dirty="0">
              <a:latin typeface="Aptos Light" panose="020B0004020202020204" pitchFamily="34" charset="0"/>
            </a:endParaRPr>
          </a:p>
          <a:p>
            <a:pPr marL="0" indent="0">
              <a:buNone/>
            </a:pPr>
            <a:endParaRPr lang="en-US" sz="2000" dirty="0">
              <a:latin typeface="Aptos Light" panose="020B0004020202020204" pitchFamily="34" charset="0"/>
            </a:endParaRPr>
          </a:p>
          <a:p>
            <a:endParaRPr lang="en-US" dirty="0"/>
          </a:p>
        </p:txBody>
      </p:sp>
      <p:sp>
        <p:nvSpPr>
          <p:cNvPr id="5" name="Title 1">
            <a:extLst>
              <a:ext uri="{FF2B5EF4-FFF2-40B4-BE49-F238E27FC236}">
                <a16:creationId xmlns:a16="http://schemas.microsoft.com/office/drawing/2014/main" id="{C83DE0DD-0DCC-B125-3325-E2B389AB81B0}"/>
              </a:ext>
            </a:extLst>
          </p:cNvPr>
          <p:cNvSpPr txBox="1">
            <a:spLocks noGrp="1"/>
          </p:cNvSpPr>
          <p:nvPr>
            <p:ph type="title" idx="4294967295"/>
          </p:nvPr>
        </p:nvSpPr>
        <p:spPr bwMode="auto">
          <a:xfrm>
            <a:off x="604800" y="216816"/>
            <a:ext cx="10897200" cy="8451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t>Recommendations</a:t>
            </a:r>
            <a:b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br>
            <a: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t>Planning for the future</a:t>
            </a:r>
            <a:b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br>
            <a:endParaRPr kumimoji="0" lang="en-US" sz="24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endParaRPr>
          </a:p>
        </p:txBody>
      </p:sp>
      <p:cxnSp>
        <p:nvCxnSpPr>
          <p:cNvPr id="7" name="Straight Connector 6">
            <a:extLst>
              <a:ext uri="{FF2B5EF4-FFF2-40B4-BE49-F238E27FC236}">
                <a16:creationId xmlns:a16="http://schemas.microsoft.com/office/drawing/2014/main" id="{03FB412F-BFAB-7B30-0202-2E2A7525D603}"/>
              </a:ext>
              <a:ext uri="{C183D7F6-B498-43B3-948B-1728B52AA6E4}">
                <adec:decorative xmlns:adec="http://schemas.microsoft.com/office/drawing/2017/decorative" val="1"/>
              </a:ext>
            </a:extLst>
          </p:cNvPr>
          <p:cNvCxnSpPr/>
          <p:nvPr/>
        </p:nvCxnSpPr>
        <p:spPr>
          <a:xfrm>
            <a:off x="647400" y="1111435"/>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1">
            <a:extLst>
              <a:ext uri="{FF2B5EF4-FFF2-40B4-BE49-F238E27FC236}">
                <a16:creationId xmlns:a16="http://schemas.microsoft.com/office/drawing/2014/main" id="{CFD87D12-4109-316C-95A9-62B9E9DB4668}"/>
              </a:ext>
            </a:extLst>
          </p:cNvPr>
          <p:cNvSpPr txBox="1">
            <a:spLocks/>
          </p:cNvSpPr>
          <p:nvPr/>
        </p:nvSpPr>
        <p:spPr bwMode="auto">
          <a:xfrm>
            <a:off x="197070" y="6311246"/>
            <a:ext cx="10428890" cy="4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latin typeface="Aptos Light" panose="020B0004020202020204" pitchFamily="34" charset="0"/>
              </a:rPr>
              <a:t>Recommendations are discussed in more detail  in the full report. </a:t>
            </a:r>
          </a:p>
          <a:p>
            <a:pPr marL="0" indent="0">
              <a:buNone/>
            </a:pPr>
            <a:r>
              <a:rPr lang="en-US" sz="1100" dirty="0">
                <a:latin typeface="Aptos Light" panose="020B0004020202020204" pitchFamily="34" charset="0"/>
              </a:rPr>
              <a:t>Further example actions are also given, disaggregated by health domain. </a:t>
            </a:r>
          </a:p>
        </p:txBody>
      </p:sp>
    </p:spTree>
    <p:extLst>
      <p:ext uri="{BB962C8B-B14F-4D97-AF65-F5344CB8AC3E}">
        <p14:creationId xmlns:p14="http://schemas.microsoft.com/office/powerpoint/2010/main" val="62095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4A318-F13B-C331-46BC-5D5C8A6578B5}"/>
              </a:ext>
            </a:extLst>
          </p:cNvPr>
          <p:cNvSpPr>
            <a:spLocks noGrp="1"/>
          </p:cNvSpPr>
          <p:nvPr>
            <p:ph idx="1"/>
          </p:nvPr>
        </p:nvSpPr>
        <p:spPr>
          <a:xfrm>
            <a:off x="609600" y="1220602"/>
            <a:ext cx="10972800" cy="4525963"/>
          </a:xfrm>
        </p:spPr>
        <p:txBody>
          <a:bodyPr/>
          <a:lstStyle/>
          <a:p>
            <a:r>
              <a:rPr lang="en-US" sz="2000" dirty="0">
                <a:latin typeface="Aptos Light" panose="020B0004020202020204" pitchFamily="34" charset="0"/>
              </a:rPr>
              <a:t>Good health is created across all policies, not just those labelled as related to health and wellness. Placing a focus on the importance of work as a determinant of health is a priority for the Kent Marmot Coastal </a:t>
            </a:r>
            <a:r>
              <a:rPr lang="en-US" sz="2000" dirty="0" err="1">
                <a:latin typeface="Aptos Light" panose="020B0004020202020204" pitchFamily="34" charset="0"/>
              </a:rPr>
              <a:t>Programme</a:t>
            </a:r>
            <a:r>
              <a:rPr lang="en-US" sz="2000" dirty="0">
                <a:latin typeface="Aptos Light" panose="020B0004020202020204" pitchFamily="34" charset="0"/>
              </a:rPr>
              <a:t> as well as the 10 year plan. </a:t>
            </a:r>
          </a:p>
          <a:p>
            <a:r>
              <a:rPr lang="en-US" sz="2000" dirty="0">
                <a:latin typeface="Aptos Light" panose="020B0004020202020204" pitchFamily="34" charset="0"/>
              </a:rPr>
              <a:t>Downstream demand can be reduced and prevented through appropriate planning and investment in resources which promote good health. For example, public transport should allow people to access health services. Active lifestyles should be made easy to practice, to prevent frailty and other downstream ill-health. Tackling loneliness should be a priority across departments and </a:t>
            </a:r>
            <a:r>
              <a:rPr lang="en-US" sz="2000" dirty="0" err="1">
                <a:latin typeface="Aptos Light" panose="020B0004020202020204" pitchFamily="34" charset="0"/>
              </a:rPr>
              <a:t>organisations</a:t>
            </a:r>
            <a:r>
              <a:rPr lang="en-US" sz="2000" dirty="0">
                <a:latin typeface="Aptos Light" panose="020B0004020202020204" pitchFamily="34" charset="0"/>
              </a:rPr>
              <a:t>. </a:t>
            </a:r>
          </a:p>
          <a:p>
            <a:r>
              <a:rPr lang="en-US" sz="2000" dirty="0">
                <a:latin typeface="Aptos Light" panose="020B0004020202020204" pitchFamily="34" charset="0"/>
              </a:rPr>
              <a:t>“Health in All Policies” should be a widely practiced mantra.</a:t>
            </a:r>
          </a:p>
          <a:p>
            <a:endParaRPr lang="en-US" sz="2000" dirty="0">
              <a:latin typeface="Aptos Light" panose="020B0004020202020204" pitchFamily="34" charset="0"/>
            </a:endParaRPr>
          </a:p>
          <a:p>
            <a:pPr marL="0" indent="0">
              <a:buNone/>
            </a:pPr>
            <a:r>
              <a:rPr lang="en-US" sz="2000" dirty="0">
                <a:latin typeface="Aptos" panose="020B0004020202020204" pitchFamily="34" charset="0"/>
              </a:rPr>
              <a:t>Example actions</a:t>
            </a:r>
          </a:p>
          <a:p>
            <a:r>
              <a:rPr lang="en-US" sz="2000" dirty="0">
                <a:latin typeface="Aptos Light" panose="020B0004020202020204" pitchFamily="34" charset="0"/>
              </a:rPr>
              <a:t>Activities which address wider determinants of health should be undertaken – e.g. addressing damp and </a:t>
            </a:r>
            <a:r>
              <a:rPr lang="en-US" sz="2000" dirty="0" err="1">
                <a:latin typeface="Aptos Light" panose="020B0004020202020204" pitchFamily="34" charset="0"/>
              </a:rPr>
              <a:t>mould</a:t>
            </a:r>
            <a:r>
              <a:rPr lang="en-US" sz="2000" dirty="0">
                <a:latin typeface="Aptos Light" panose="020B0004020202020204" pitchFamily="34" charset="0"/>
              </a:rPr>
              <a:t> in housing, which increases the risk of asthma. </a:t>
            </a:r>
          </a:p>
          <a:p>
            <a:endParaRPr lang="en-US" sz="2000" dirty="0">
              <a:latin typeface="Aptos Light" panose="020B0004020202020204" pitchFamily="34" charset="0"/>
            </a:endParaRPr>
          </a:p>
          <a:p>
            <a:endParaRPr lang="en-US" sz="2000" dirty="0">
              <a:latin typeface="Aptos Light" panose="020B0004020202020204" pitchFamily="34" charset="0"/>
            </a:endParaRPr>
          </a:p>
          <a:p>
            <a:endParaRPr lang="en-US" dirty="0"/>
          </a:p>
        </p:txBody>
      </p:sp>
      <p:sp>
        <p:nvSpPr>
          <p:cNvPr id="5" name="Title 1">
            <a:extLst>
              <a:ext uri="{FF2B5EF4-FFF2-40B4-BE49-F238E27FC236}">
                <a16:creationId xmlns:a16="http://schemas.microsoft.com/office/drawing/2014/main" id="{C83DE0DD-0DCC-B125-3325-E2B389AB81B0}"/>
              </a:ext>
            </a:extLst>
          </p:cNvPr>
          <p:cNvSpPr txBox="1">
            <a:spLocks noGrp="1"/>
          </p:cNvSpPr>
          <p:nvPr>
            <p:ph type="title" idx="4294967295"/>
          </p:nvPr>
        </p:nvSpPr>
        <p:spPr bwMode="auto">
          <a:xfrm>
            <a:off x="604800" y="216816"/>
            <a:ext cx="10897200" cy="8451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t>Recommendations</a:t>
            </a:r>
            <a:b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br>
            <a: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t>Health in all policies</a:t>
            </a:r>
            <a:b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br>
            <a:endParaRPr kumimoji="0" lang="en-US" sz="24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endParaRPr>
          </a:p>
        </p:txBody>
      </p:sp>
      <p:cxnSp>
        <p:nvCxnSpPr>
          <p:cNvPr id="7" name="Straight Connector 6">
            <a:extLst>
              <a:ext uri="{FF2B5EF4-FFF2-40B4-BE49-F238E27FC236}">
                <a16:creationId xmlns:a16="http://schemas.microsoft.com/office/drawing/2014/main" id="{03FB412F-BFAB-7B30-0202-2E2A7525D603}"/>
              </a:ext>
              <a:ext uri="{C183D7F6-B498-43B3-948B-1728B52AA6E4}">
                <adec:decorative xmlns:adec="http://schemas.microsoft.com/office/drawing/2017/decorative" val="1"/>
              </a:ext>
            </a:extLst>
          </p:cNvPr>
          <p:cNvCxnSpPr/>
          <p:nvPr/>
        </p:nvCxnSpPr>
        <p:spPr>
          <a:xfrm>
            <a:off x="647400" y="1111435"/>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1">
            <a:extLst>
              <a:ext uri="{FF2B5EF4-FFF2-40B4-BE49-F238E27FC236}">
                <a16:creationId xmlns:a16="http://schemas.microsoft.com/office/drawing/2014/main" id="{CFD87D12-4109-316C-95A9-62B9E9DB4668}"/>
              </a:ext>
            </a:extLst>
          </p:cNvPr>
          <p:cNvSpPr txBox="1">
            <a:spLocks/>
          </p:cNvSpPr>
          <p:nvPr/>
        </p:nvSpPr>
        <p:spPr bwMode="auto">
          <a:xfrm>
            <a:off x="197070" y="6311246"/>
            <a:ext cx="10428890" cy="4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latin typeface="Aptos Light" panose="020B0004020202020204" pitchFamily="34" charset="0"/>
              </a:rPr>
              <a:t>Recommendations are discussed in more detail  in the full report. </a:t>
            </a:r>
          </a:p>
          <a:p>
            <a:pPr marL="0" indent="0">
              <a:buNone/>
            </a:pPr>
            <a:r>
              <a:rPr lang="en-US" sz="1100" dirty="0">
                <a:latin typeface="Aptos Light" panose="020B0004020202020204" pitchFamily="34" charset="0"/>
              </a:rPr>
              <a:t>Further example actions are also given, disaggregated by health domain. </a:t>
            </a:r>
          </a:p>
        </p:txBody>
      </p:sp>
    </p:spTree>
    <p:extLst>
      <p:ext uri="{BB962C8B-B14F-4D97-AF65-F5344CB8AC3E}">
        <p14:creationId xmlns:p14="http://schemas.microsoft.com/office/powerpoint/2010/main" val="99548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4A318-F13B-C331-46BC-5D5C8A6578B5}"/>
              </a:ext>
            </a:extLst>
          </p:cNvPr>
          <p:cNvSpPr>
            <a:spLocks noGrp="1"/>
          </p:cNvSpPr>
          <p:nvPr>
            <p:ph idx="1"/>
          </p:nvPr>
        </p:nvSpPr>
        <p:spPr>
          <a:xfrm>
            <a:off x="609600" y="1220602"/>
            <a:ext cx="10972800" cy="4905877"/>
          </a:xfrm>
        </p:spPr>
        <p:txBody>
          <a:bodyPr/>
          <a:lstStyle/>
          <a:p>
            <a:r>
              <a:rPr lang="en-US" sz="2000" dirty="0">
                <a:latin typeface="Aptos Light" panose="020B0004020202020204" pitchFamily="34" charset="0"/>
              </a:rPr>
              <a:t>We </a:t>
            </a:r>
            <a:r>
              <a:rPr lang="en-US" sz="2000" dirty="0" err="1">
                <a:latin typeface="Aptos Light" panose="020B0004020202020204" pitchFamily="34" charset="0"/>
              </a:rPr>
              <a:t>recognise</a:t>
            </a:r>
            <a:r>
              <a:rPr lang="en-US" sz="2000" dirty="0">
                <a:latin typeface="Aptos Light" panose="020B0004020202020204" pitchFamily="34" charset="0"/>
              </a:rPr>
              <a:t> cultural sensitivity as an important capability of </a:t>
            </a:r>
            <a:r>
              <a:rPr lang="en-US" sz="2000" dirty="0" err="1">
                <a:latin typeface="Aptos Light" panose="020B0004020202020204" pitchFamily="34" charset="0"/>
              </a:rPr>
              <a:t>organisations</a:t>
            </a:r>
            <a:r>
              <a:rPr lang="en-US" sz="2000" dirty="0">
                <a:latin typeface="Aptos Light" panose="020B0004020202020204" pitchFamily="34" charset="0"/>
              </a:rPr>
              <a:t> and services. </a:t>
            </a:r>
            <a:r>
              <a:rPr lang="en-US" sz="2000" dirty="0" err="1">
                <a:latin typeface="Aptos Light" panose="020B0004020202020204" pitchFamily="34" charset="0"/>
              </a:rPr>
              <a:t>Organisations</a:t>
            </a:r>
            <a:r>
              <a:rPr lang="en-US" sz="2000" dirty="0">
                <a:latin typeface="Aptos Light" panose="020B0004020202020204" pitchFamily="34" charset="0"/>
              </a:rPr>
              <a:t> should be aware of, and avail of, training to help them deliver the best possible services to all users. </a:t>
            </a:r>
          </a:p>
          <a:p>
            <a:r>
              <a:rPr lang="en-US" sz="2000" dirty="0">
                <a:latin typeface="Aptos Light" panose="020B0004020202020204" pitchFamily="34" charset="0"/>
              </a:rPr>
              <a:t>This includes cultural competence training on working with people from ethnic minorities, LGBTQ+, neurodiverse, and Gypsy, Roma, </a:t>
            </a:r>
            <a:r>
              <a:rPr lang="en-US" sz="2000" dirty="0" err="1">
                <a:latin typeface="Aptos Light" panose="020B0004020202020204" pitchFamily="34" charset="0"/>
              </a:rPr>
              <a:t>Traveller</a:t>
            </a:r>
            <a:r>
              <a:rPr lang="en-US" sz="2000" dirty="0">
                <a:latin typeface="Aptos Light" panose="020B0004020202020204" pitchFamily="34" charset="0"/>
              </a:rPr>
              <a:t> backgrounds, among others. </a:t>
            </a:r>
          </a:p>
          <a:p>
            <a:pPr marL="0" indent="0">
              <a:buNone/>
            </a:pPr>
            <a:endParaRPr lang="en-US" sz="2000" dirty="0">
              <a:latin typeface="Aptos Light" panose="020B0004020202020204" pitchFamily="34" charset="0"/>
            </a:endParaRPr>
          </a:p>
          <a:p>
            <a:pPr marL="0" indent="0">
              <a:buNone/>
            </a:pPr>
            <a:r>
              <a:rPr lang="en-US" sz="2000" dirty="0">
                <a:latin typeface="Aptos" panose="020B0004020202020204" pitchFamily="34" charset="0"/>
              </a:rPr>
              <a:t>Example actions</a:t>
            </a:r>
            <a:endParaRPr lang="en-US" sz="2000" dirty="0">
              <a:latin typeface="Aptos Light" panose="020B0004020202020204" pitchFamily="34" charset="0"/>
            </a:endParaRPr>
          </a:p>
          <a:p>
            <a:r>
              <a:rPr lang="en-US" sz="2000" dirty="0">
                <a:latin typeface="Aptos Light" panose="020B0004020202020204" pitchFamily="34" charset="0"/>
              </a:rPr>
              <a:t>Trauma informed approaches should be used more widely, and all professionals working with children should be trained in these approaches. In particularly, they are fundamental for children who have experience a traumatic event and should be used to manage wellbeing and prevent further </a:t>
            </a:r>
            <a:r>
              <a:rPr lang="en-US" sz="2000" dirty="0" err="1">
                <a:latin typeface="Aptos Light" panose="020B0004020202020204" pitchFamily="34" charset="0"/>
              </a:rPr>
              <a:t>traumatisation</a:t>
            </a:r>
            <a:r>
              <a:rPr lang="en-US" sz="2000" dirty="0">
                <a:latin typeface="Aptos Light" panose="020B0004020202020204" pitchFamily="34" charset="0"/>
              </a:rPr>
              <a:t>. </a:t>
            </a:r>
          </a:p>
          <a:p>
            <a:r>
              <a:rPr lang="en-US" sz="2000" dirty="0">
                <a:latin typeface="Aptos Light" panose="020B0004020202020204" pitchFamily="34" charset="0"/>
              </a:rPr>
              <a:t>Develop a peer support service for HIV, as recommended by best practice.</a:t>
            </a:r>
          </a:p>
          <a:p>
            <a:r>
              <a:rPr lang="en-US" sz="2000" dirty="0">
                <a:latin typeface="Aptos Light" panose="020B0004020202020204" pitchFamily="34" charset="0"/>
              </a:rPr>
              <a:t>Identify patient insights into ease of access for LARC services, alongside further analysis of the map of LARC providing GPs in the county to explore areas of low or distant access.</a:t>
            </a:r>
          </a:p>
          <a:p>
            <a:endParaRPr lang="en-US" sz="2000" dirty="0">
              <a:latin typeface="Aptos Light" panose="020B0004020202020204" pitchFamily="34" charset="0"/>
            </a:endParaRPr>
          </a:p>
        </p:txBody>
      </p:sp>
      <p:sp>
        <p:nvSpPr>
          <p:cNvPr id="5" name="Title 1">
            <a:extLst>
              <a:ext uri="{FF2B5EF4-FFF2-40B4-BE49-F238E27FC236}">
                <a16:creationId xmlns:a16="http://schemas.microsoft.com/office/drawing/2014/main" id="{C83DE0DD-0DCC-B125-3325-E2B389AB81B0}"/>
              </a:ext>
            </a:extLst>
          </p:cNvPr>
          <p:cNvSpPr txBox="1">
            <a:spLocks noGrp="1"/>
          </p:cNvSpPr>
          <p:nvPr>
            <p:ph type="title" idx="4294967295"/>
          </p:nvPr>
        </p:nvSpPr>
        <p:spPr bwMode="auto">
          <a:xfrm>
            <a:off x="604800" y="216816"/>
            <a:ext cx="10897200" cy="8451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t>Recommendations</a:t>
            </a:r>
            <a:b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br>
            <a: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t>Culturally competent services</a:t>
            </a:r>
            <a:b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br>
            <a:endParaRPr kumimoji="0" lang="en-US" sz="24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endParaRPr>
          </a:p>
        </p:txBody>
      </p:sp>
      <p:cxnSp>
        <p:nvCxnSpPr>
          <p:cNvPr id="7" name="Straight Connector 6">
            <a:extLst>
              <a:ext uri="{FF2B5EF4-FFF2-40B4-BE49-F238E27FC236}">
                <a16:creationId xmlns:a16="http://schemas.microsoft.com/office/drawing/2014/main" id="{03FB412F-BFAB-7B30-0202-2E2A7525D603}"/>
              </a:ext>
              <a:ext uri="{C183D7F6-B498-43B3-948B-1728B52AA6E4}">
                <adec:decorative xmlns:adec="http://schemas.microsoft.com/office/drawing/2017/decorative" val="1"/>
              </a:ext>
            </a:extLst>
          </p:cNvPr>
          <p:cNvCxnSpPr/>
          <p:nvPr/>
        </p:nvCxnSpPr>
        <p:spPr>
          <a:xfrm>
            <a:off x="647400" y="1111435"/>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1">
            <a:extLst>
              <a:ext uri="{FF2B5EF4-FFF2-40B4-BE49-F238E27FC236}">
                <a16:creationId xmlns:a16="http://schemas.microsoft.com/office/drawing/2014/main" id="{CFD87D12-4109-316C-95A9-62B9E9DB4668}"/>
              </a:ext>
            </a:extLst>
          </p:cNvPr>
          <p:cNvSpPr txBox="1">
            <a:spLocks/>
          </p:cNvSpPr>
          <p:nvPr/>
        </p:nvSpPr>
        <p:spPr bwMode="auto">
          <a:xfrm>
            <a:off x="197070" y="6311246"/>
            <a:ext cx="10428890" cy="4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latin typeface="Aptos Light" panose="020B0004020202020204" pitchFamily="34" charset="0"/>
              </a:rPr>
              <a:t>Recommendations are discussed in more detail  in the full report. </a:t>
            </a:r>
          </a:p>
          <a:p>
            <a:pPr marL="0" indent="0">
              <a:buNone/>
            </a:pPr>
            <a:r>
              <a:rPr lang="en-US" sz="1100" dirty="0">
                <a:latin typeface="Aptos Light" panose="020B0004020202020204" pitchFamily="34" charset="0"/>
              </a:rPr>
              <a:t>Further example actions are also given, disaggregated by health domain. </a:t>
            </a:r>
          </a:p>
        </p:txBody>
      </p:sp>
    </p:spTree>
    <p:extLst>
      <p:ext uri="{BB962C8B-B14F-4D97-AF65-F5344CB8AC3E}">
        <p14:creationId xmlns:p14="http://schemas.microsoft.com/office/powerpoint/2010/main" val="402692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4A318-F13B-C331-46BC-5D5C8A6578B5}"/>
              </a:ext>
            </a:extLst>
          </p:cNvPr>
          <p:cNvSpPr>
            <a:spLocks noGrp="1"/>
          </p:cNvSpPr>
          <p:nvPr>
            <p:ph idx="1"/>
          </p:nvPr>
        </p:nvSpPr>
        <p:spPr>
          <a:xfrm>
            <a:off x="609600" y="1220602"/>
            <a:ext cx="10972800" cy="4905877"/>
          </a:xfrm>
        </p:spPr>
        <p:txBody>
          <a:bodyPr/>
          <a:lstStyle/>
          <a:p>
            <a:r>
              <a:rPr lang="en-US" sz="2000" dirty="0">
                <a:latin typeface="Aptos Light" panose="020B0004020202020204" pitchFamily="34" charset="0"/>
              </a:rPr>
              <a:t>A key finding across all domains was the relative paucity of high-quality evaluation to guide service planning. Existing evaluation capabilities should be expanded in all services, led by national best practice – e.g. The Magenta Book. </a:t>
            </a:r>
          </a:p>
          <a:p>
            <a:r>
              <a:rPr lang="en-US" sz="2000" dirty="0">
                <a:latin typeface="Aptos Light" panose="020B0004020202020204" pitchFamily="34" charset="0"/>
              </a:rPr>
              <a:t>Evaluation should aim to address both estimates of service impact, through quantitative and qualitative methods. Evaluations should also aim to develop understanding of how services, </a:t>
            </a:r>
            <a:r>
              <a:rPr lang="en-US" sz="2000" dirty="0" err="1">
                <a:latin typeface="Aptos Light" panose="020B0004020202020204" pitchFamily="34" charset="0"/>
              </a:rPr>
              <a:t>programmes</a:t>
            </a:r>
            <a:r>
              <a:rPr lang="en-US" sz="2000" dirty="0">
                <a:latin typeface="Aptos Light" panose="020B0004020202020204" pitchFamily="34" charset="0"/>
              </a:rPr>
              <a:t> and interventions work, who they work for, and under what circumstances.</a:t>
            </a:r>
          </a:p>
          <a:p>
            <a:r>
              <a:rPr lang="en-US" sz="2000" dirty="0">
                <a:latin typeface="Aptos Light" panose="020B0004020202020204" pitchFamily="34" charset="0"/>
              </a:rPr>
              <a:t> Advances in data sharing and linked data is needed to make the best use of evidence, to best plan services and deliver best value to the population. </a:t>
            </a:r>
          </a:p>
          <a:p>
            <a:endParaRPr lang="en-US" sz="2000" dirty="0">
              <a:latin typeface="Aptos Light" panose="020B0004020202020204" pitchFamily="34" charset="0"/>
            </a:endParaRPr>
          </a:p>
          <a:p>
            <a:pPr marL="0" indent="0">
              <a:buNone/>
            </a:pPr>
            <a:r>
              <a:rPr lang="en-US" sz="2000" dirty="0">
                <a:latin typeface="Aptos" panose="020B0004020202020204" pitchFamily="34" charset="0"/>
              </a:rPr>
              <a:t>Example Actions</a:t>
            </a:r>
            <a:endParaRPr lang="en-US" sz="2000" dirty="0">
              <a:latin typeface="Aptos Light" panose="020B0004020202020204" pitchFamily="34" charset="0"/>
            </a:endParaRPr>
          </a:p>
          <a:p>
            <a:r>
              <a:rPr lang="en-US" sz="2000" dirty="0">
                <a:latin typeface="Aptos Light" panose="020B0004020202020204" pitchFamily="34" charset="0"/>
              </a:rPr>
              <a:t>Embed data sharing and data linkage in services, particularly between maternity care, family hubs, early help, health visiting, social care, and early years education. </a:t>
            </a:r>
          </a:p>
          <a:p>
            <a:r>
              <a:rPr lang="en-US" sz="2000" dirty="0">
                <a:latin typeface="Aptos Light" panose="020B0004020202020204" pitchFamily="34" charset="0"/>
              </a:rPr>
              <a:t>Ensure that evaluation is considered in all services, with special focus on collecting data on health outcomes as well as process measures. </a:t>
            </a:r>
          </a:p>
          <a:p>
            <a:endParaRPr lang="en-US" sz="2000" dirty="0">
              <a:latin typeface="Aptos Light" panose="020B0004020202020204" pitchFamily="34" charset="0"/>
            </a:endParaRPr>
          </a:p>
        </p:txBody>
      </p:sp>
      <p:sp>
        <p:nvSpPr>
          <p:cNvPr id="5" name="Title 1">
            <a:extLst>
              <a:ext uri="{FF2B5EF4-FFF2-40B4-BE49-F238E27FC236}">
                <a16:creationId xmlns:a16="http://schemas.microsoft.com/office/drawing/2014/main" id="{C83DE0DD-0DCC-B125-3325-E2B389AB81B0}"/>
              </a:ext>
            </a:extLst>
          </p:cNvPr>
          <p:cNvSpPr txBox="1">
            <a:spLocks noGrp="1"/>
          </p:cNvSpPr>
          <p:nvPr>
            <p:ph type="title" idx="4294967295"/>
          </p:nvPr>
        </p:nvSpPr>
        <p:spPr bwMode="auto">
          <a:xfrm>
            <a:off x="604800" y="216816"/>
            <a:ext cx="10897200" cy="8451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t>Recommendations</a:t>
            </a:r>
            <a:br>
              <a:rPr kumimoji="0" lang="en-US" sz="2400" b="1" i="0" u="none" strike="noStrike" kern="1200" cap="none" spc="0" normalizeH="0" baseline="0" noProof="0" dirty="0">
                <a:ln>
                  <a:noFill/>
                </a:ln>
                <a:solidFill>
                  <a:schemeClr val="tx1"/>
                </a:solidFill>
                <a:effectLst/>
                <a:uLnTx/>
                <a:uFillTx/>
                <a:latin typeface="Aptos" panose="020B0004020202020204" pitchFamily="34" charset="0"/>
                <a:ea typeface="+mj-ea"/>
                <a:cs typeface="Arial" pitchFamily="34" charset="0"/>
              </a:rPr>
            </a:br>
            <a: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t>Building</a:t>
            </a:r>
            <a:r>
              <a:rPr kumimoji="0" lang="en-US" sz="2000" b="0" i="0" u="none" strike="noStrike" kern="1200" cap="none" spc="0" normalizeH="0" noProof="0" dirty="0">
                <a:ln>
                  <a:noFill/>
                </a:ln>
                <a:solidFill>
                  <a:schemeClr val="tx1"/>
                </a:solidFill>
                <a:effectLst/>
                <a:uLnTx/>
                <a:uFillTx/>
                <a:latin typeface="Aptos Light" panose="020B0004020202020204" pitchFamily="34" charset="0"/>
                <a:ea typeface="+mj-ea"/>
                <a:cs typeface="Arial" pitchFamily="34" charset="0"/>
              </a:rPr>
              <a:t> analytical capabilities</a:t>
            </a:r>
            <a:br>
              <a:rPr kumimoji="0" lang="en-US" sz="20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rPr>
            </a:br>
            <a:endParaRPr kumimoji="0" lang="en-US" sz="2400" b="0" i="0" u="none" strike="noStrike" kern="1200" cap="none" spc="0" normalizeH="0" baseline="0" noProof="0" dirty="0">
              <a:ln>
                <a:noFill/>
              </a:ln>
              <a:solidFill>
                <a:schemeClr val="tx1"/>
              </a:solidFill>
              <a:effectLst/>
              <a:uLnTx/>
              <a:uFillTx/>
              <a:latin typeface="Aptos Light" panose="020B0004020202020204" pitchFamily="34" charset="0"/>
              <a:ea typeface="+mj-ea"/>
              <a:cs typeface="Arial" pitchFamily="34" charset="0"/>
            </a:endParaRPr>
          </a:p>
        </p:txBody>
      </p:sp>
      <p:cxnSp>
        <p:nvCxnSpPr>
          <p:cNvPr id="7" name="Straight Connector 6">
            <a:extLst>
              <a:ext uri="{FF2B5EF4-FFF2-40B4-BE49-F238E27FC236}">
                <a16:creationId xmlns:a16="http://schemas.microsoft.com/office/drawing/2014/main" id="{03FB412F-BFAB-7B30-0202-2E2A7525D603}"/>
              </a:ext>
              <a:ext uri="{C183D7F6-B498-43B3-948B-1728B52AA6E4}">
                <adec:decorative xmlns:adec="http://schemas.microsoft.com/office/drawing/2017/decorative" val="1"/>
              </a:ext>
            </a:extLst>
          </p:cNvPr>
          <p:cNvCxnSpPr/>
          <p:nvPr/>
        </p:nvCxnSpPr>
        <p:spPr>
          <a:xfrm>
            <a:off x="647400" y="1111435"/>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1">
            <a:extLst>
              <a:ext uri="{FF2B5EF4-FFF2-40B4-BE49-F238E27FC236}">
                <a16:creationId xmlns:a16="http://schemas.microsoft.com/office/drawing/2014/main" id="{CFD87D12-4109-316C-95A9-62B9E9DB4668}"/>
              </a:ext>
            </a:extLst>
          </p:cNvPr>
          <p:cNvSpPr txBox="1">
            <a:spLocks/>
          </p:cNvSpPr>
          <p:nvPr/>
        </p:nvSpPr>
        <p:spPr bwMode="auto">
          <a:xfrm>
            <a:off x="197070" y="6311246"/>
            <a:ext cx="10428890" cy="4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latin typeface="Aptos Light" panose="020B0004020202020204" pitchFamily="34" charset="0"/>
              </a:rPr>
              <a:t>Recommendations are discussed in more detail  in the full report. </a:t>
            </a:r>
          </a:p>
          <a:p>
            <a:pPr marL="0" indent="0">
              <a:buNone/>
            </a:pPr>
            <a:r>
              <a:rPr lang="en-US" sz="1100" dirty="0">
                <a:latin typeface="Aptos Light" panose="020B0004020202020204" pitchFamily="34" charset="0"/>
              </a:rPr>
              <a:t>Further example actions are also given, disaggregated by health domain. </a:t>
            </a:r>
          </a:p>
        </p:txBody>
      </p:sp>
    </p:spTree>
    <p:extLst>
      <p:ext uri="{BB962C8B-B14F-4D97-AF65-F5344CB8AC3E}">
        <p14:creationId xmlns:p14="http://schemas.microsoft.com/office/powerpoint/2010/main" val="330241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E95B5F-3C1B-1C3C-2206-7D6EE16384B6}"/>
              </a:ext>
            </a:extLst>
          </p:cNvPr>
          <p:cNvSpPr>
            <a:spLocks noGrp="1"/>
          </p:cNvSpPr>
          <p:nvPr>
            <p:ph type="title"/>
          </p:nvPr>
        </p:nvSpPr>
        <p:spPr>
          <a:xfrm>
            <a:off x="604800" y="546754"/>
            <a:ext cx="10897200" cy="845184"/>
          </a:xfrm>
        </p:spPr>
        <p:txBody>
          <a:bodyPr anchor="t">
            <a:noAutofit/>
          </a:bodyPr>
          <a:lstStyle/>
          <a:p>
            <a:pPr algn="l"/>
            <a:r>
              <a:rPr lang="en-US" sz="2400" dirty="0">
                <a:solidFill>
                  <a:schemeClr val="tx1"/>
                </a:solidFill>
                <a:latin typeface="Aptos" panose="020B0004020202020204" pitchFamily="34" charset="0"/>
              </a:rPr>
              <a:t>Preface and Purpose</a:t>
            </a:r>
            <a:endParaRPr lang="en-US" sz="2400" b="0" dirty="0">
              <a:solidFill>
                <a:schemeClr val="tx1"/>
              </a:solidFill>
              <a:latin typeface="Aptos Light" panose="020B0004020202020204" pitchFamily="34" charset="0"/>
            </a:endParaRPr>
          </a:p>
        </p:txBody>
      </p:sp>
      <p:sp>
        <p:nvSpPr>
          <p:cNvPr id="2" name="Content Placeholder 1">
            <a:extLst>
              <a:ext uri="{FF2B5EF4-FFF2-40B4-BE49-F238E27FC236}">
                <a16:creationId xmlns:a16="http://schemas.microsoft.com/office/drawing/2014/main" id="{DB74A318-F13B-C331-46BC-5D5C8A6578B5}"/>
              </a:ext>
            </a:extLst>
          </p:cNvPr>
          <p:cNvSpPr>
            <a:spLocks noGrp="1"/>
          </p:cNvSpPr>
          <p:nvPr>
            <p:ph idx="1"/>
          </p:nvPr>
        </p:nvSpPr>
        <p:spPr/>
        <p:txBody>
          <a:bodyPr/>
          <a:lstStyle/>
          <a:p>
            <a:pPr marL="0" indent="0">
              <a:buNone/>
            </a:pPr>
            <a:r>
              <a:rPr lang="en-US" sz="2000" dirty="0">
                <a:latin typeface="Aptos Light" panose="020B0004020202020204" pitchFamily="34" charset="0"/>
              </a:rPr>
              <a:t>Health needs in East Kent are changing. This needs assessment sets out those needs, relevant services, and recommendations to improve health, across several health domains. </a:t>
            </a:r>
          </a:p>
          <a:p>
            <a:pPr marL="0" indent="0">
              <a:buNone/>
            </a:pPr>
            <a:endParaRPr lang="en-US" sz="2000" dirty="0">
              <a:latin typeface="Aptos Light" panose="020B0004020202020204" pitchFamily="34" charset="0"/>
            </a:endParaRPr>
          </a:p>
          <a:p>
            <a:pPr marL="0" indent="0">
              <a:buNone/>
            </a:pPr>
            <a:r>
              <a:rPr lang="en-US" sz="2000" dirty="0">
                <a:latin typeface="Aptos Light" panose="020B0004020202020204" pitchFamily="34" charset="0"/>
              </a:rPr>
              <a:t>This is a high-level overview of health status and need in East Kent across a range of health domains. These health domains were chosen by a steering group at the outset of the work, as they were felt to have particular relevance to the needs of East Kent. As such, the scope of this work focused on breadth rather than depth. </a:t>
            </a:r>
          </a:p>
          <a:p>
            <a:pPr marL="0" indent="0">
              <a:buNone/>
            </a:pPr>
            <a:endParaRPr lang="en-US" sz="2000" dirty="0">
              <a:latin typeface="Aptos Light" panose="020B0004020202020204" pitchFamily="34" charset="0"/>
            </a:endParaRPr>
          </a:p>
          <a:p>
            <a:pPr marL="0" indent="0">
              <a:buNone/>
            </a:pPr>
            <a:r>
              <a:rPr lang="en-US" sz="2000" dirty="0">
                <a:latin typeface="Aptos Light" panose="020B0004020202020204" pitchFamily="34" charset="0"/>
              </a:rPr>
              <a:t>Findings, analysis, and recommendations can be found in greater depth for several domains in the focused health needs assessments available on the Kent Public Health Observatory website. Omissions are not indicative of lack of importance or need — rather, they are due to the necessarily limited scope of this high-level assessment. </a:t>
            </a:r>
          </a:p>
          <a:p>
            <a:pPr marL="0" indent="0">
              <a:buNone/>
            </a:pPr>
            <a:endParaRPr lang="en-US" sz="2000" dirty="0">
              <a:latin typeface="Aptos Light" panose="020B0004020202020204" pitchFamily="34" charset="0"/>
            </a:endParaRPr>
          </a:p>
          <a:p>
            <a:pPr marL="0" indent="0">
              <a:buNone/>
            </a:pPr>
            <a:endParaRPr lang="en-US" sz="2000" dirty="0">
              <a:latin typeface="Aptos Light" panose="020B0004020202020204" pitchFamily="34" charset="0"/>
            </a:endParaRPr>
          </a:p>
        </p:txBody>
      </p:sp>
      <p:cxnSp>
        <p:nvCxnSpPr>
          <p:cNvPr id="6" name="Straight Connector 5">
            <a:extLst>
              <a:ext uri="{FF2B5EF4-FFF2-40B4-BE49-F238E27FC236}">
                <a16:creationId xmlns:a16="http://schemas.microsoft.com/office/drawing/2014/main" id="{719776A9-1BA8-8C30-25BF-18D46CE7371D}"/>
              </a:ext>
              <a:ext uri="{C183D7F6-B498-43B3-948B-1728B52AA6E4}">
                <adec:decorative xmlns:adec="http://schemas.microsoft.com/office/drawing/2017/decorative" val="1"/>
              </a:ext>
            </a:extLst>
          </p:cNvPr>
          <p:cNvCxnSpPr/>
          <p:nvPr/>
        </p:nvCxnSpPr>
        <p:spPr>
          <a:xfrm>
            <a:off x="647400" y="1043146"/>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749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descr="A plot showing the increasing population in East Kent, stratified by age group. ">
            <a:extLst>
              <a:ext uri="{FF2B5EF4-FFF2-40B4-BE49-F238E27FC236}">
                <a16:creationId xmlns:a16="http://schemas.microsoft.com/office/drawing/2014/main" id="{D61EF624-D0A5-6311-5AD2-4F7935631CEE}"/>
              </a:ext>
            </a:extLst>
          </p:cNvPr>
          <p:cNvPicPr/>
          <p:nvPr/>
        </p:nvPicPr>
        <p:blipFill>
          <a:blip r:embed="rId3"/>
          <a:stretch>
            <a:fillRect/>
          </a:stretch>
        </p:blipFill>
        <p:spPr bwMode="auto">
          <a:xfrm>
            <a:off x="2859060" y="1090576"/>
            <a:ext cx="6369401" cy="5095910"/>
          </a:xfrm>
          <a:prstGeom prst="rect">
            <a:avLst/>
          </a:prstGeom>
          <a:noFill/>
          <a:ln w="9525">
            <a:noFill/>
            <a:headEnd/>
            <a:tailEnd/>
          </a:ln>
        </p:spPr>
      </p:pic>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Population growth</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By 2035, the total population of East Kent is expected to be about 818,000.</a:t>
            </a:r>
            <a:br>
              <a:rPr lang="en-US" sz="2000" b="0" dirty="0">
                <a:solidFill>
                  <a:schemeClr val="tx1"/>
                </a:solidFill>
                <a:latin typeface="Aptos Light" panose="020B0004020202020204" pitchFamily="34" charset="0"/>
              </a:rPr>
            </a:b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062000"/>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069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Multimorbidity</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Older adults in East Kent see an increasing number of long term conditions. </a:t>
            </a:r>
            <a:br>
              <a:rPr lang="en-US" sz="2000" b="0" dirty="0">
                <a:solidFill>
                  <a:schemeClr val="tx1"/>
                </a:solidFill>
                <a:latin typeface="Aptos Light" panose="020B0004020202020204" pitchFamily="34" charset="0"/>
              </a:rPr>
            </a:br>
            <a:r>
              <a:rPr lang="en-US" sz="2000" b="0" dirty="0">
                <a:solidFill>
                  <a:schemeClr val="tx1"/>
                </a:solidFill>
                <a:latin typeface="Aptos Light" panose="020B0004020202020204" pitchFamily="34" charset="0"/>
              </a:rPr>
              <a:t>By age 50 approximately 46% of people have at least 1 long term condition.</a:t>
            </a:r>
            <a:br>
              <a:rPr lang="en-US" sz="2000" b="0" dirty="0">
                <a:solidFill>
                  <a:schemeClr val="tx1"/>
                </a:solidFill>
                <a:latin typeface="Aptos Light" panose="020B0004020202020204" pitchFamily="34" charset="0"/>
              </a:rPr>
            </a:b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302980"/>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Chart showing the proportion of people from ages 18 to 90+ who have long term conditions. As age increases, the number of long term conditions per person does too. ">
            <a:extLst>
              <a:ext uri="{FF2B5EF4-FFF2-40B4-BE49-F238E27FC236}">
                <a16:creationId xmlns:a16="http://schemas.microsoft.com/office/drawing/2014/main" id="{DFB3CF5A-C08E-48C8-DA16-1C8BBDAEC3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0" t="2873" r="3542" b="5111"/>
          <a:stretch/>
        </p:blipFill>
        <p:spPr>
          <a:xfrm>
            <a:off x="2531269" y="1374420"/>
            <a:ext cx="7129462" cy="4612003"/>
          </a:xfrm>
          <a:prstGeom prst="rect">
            <a:avLst/>
          </a:prstGeom>
          <a:ln>
            <a:noFill/>
          </a:ln>
        </p:spPr>
      </p:pic>
      <p:sp>
        <p:nvSpPr>
          <p:cNvPr id="3" name="TextBox 2">
            <a:extLst>
              <a:ext uri="{FF2B5EF4-FFF2-40B4-BE49-F238E27FC236}">
                <a16:creationId xmlns:a16="http://schemas.microsoft.com/office/drawing/2014/main" id="{869DB220-BD3A-C54C-30D0-3B5FE6003960}"/>
              </a:ext>
            </a:extLst>
          </p:cNvPr>
          <p:cNvSpPr txBox="1"/>
          <p:nvPr/>
        </p:nvSpPr>
        <p:spPr>
          <a:xfrm>
            <a:off x="647401" y="1543960"/>
            <a:ext cx="2095800" cy="1754326"/>
          </a:xfrm>
          <a:prstGeom prst="rect">
            <a:avLst/>
          </a:prstGeom>
          <a:noFill/>
        </p:spPr>
        <p:txBody>
          <a:bodyPr wrap="square">
            <a:spAutoFit/>
          </a:bodyPr>
          <a:lstStyle/>
          <a:p>
            <a:r>
              <a:rPr lang="en-GB" sz="1800" i="1" dirty="0">
                <a:effectLst/>
                <a:latin typeface="Aptos Light" panose="020B0004020202020204" pitchFamily="34" charset="0"/>
                <a:ea typeface="Calibri" panose="020F0502020204030204" pitchFamily="34" charset="0"/>
                <a:cs typeface="Times New Roman" panose="02020603050405020304" pitchFamily="18" charset="0"/>
              </a:rPr>
              <a:t>Count of long-term conditions by age of people in East Kent HCP aged 18, October 2024. Source: KMCR.</a:t>
            </a:r>
            <a:endParaRPr lang="en-US" i="1" dirty="0">
              <a:latin typeface="Aptos Light" panose="020B0004020202020204" pitchFamily="34" charset="0"/>
            </a:endParaRPr>
          </a:p>
        </p:txBody>
      </p:sp>
    </p:spTree>
    <p:extLst>
      <p:ext uri="{BB962C8B-B14F-4D97-AF65-F5344CB8AC3E}">
        <p14:creationId xmlns:p14="http://schemas.microsoft.com/office/powerpoint/2010/main" val="197977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Geography</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The coastal regions are the most densely populated in East Kent</a:t>
            </a:r>
            <a:br>
              <a:rPr lang="en-US" sz="2000" b="0" dirty="0">
                <a:solidFill>
                  <a:schemeClr val="tx1"/>
                </a:solidFill>
                <a:latin typeface="Aptos Light" panose="020B0004020202020204" pitchFamily="34" charset="0"/>
              </a:rPr>
            </a:b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062000"/>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 name="Picture" descr="A map of East Kent showing the proportion of people in each electoral ward who are military veterans. Coastal regions show a higher proportion. ">
            <a:extLst>
              <a:ext uri="{FF2B5EF4-FFF2-40B4-BE49-F238E27FC236}">
                <a16:creationId xmlns:a16="http://schemas.microsoft.com/office/drawing/2014/main" id="{389B74F6-4701-C18B-C0DE-E945DEF1B105}"/>
              </a:ext>
            </a:extLst>
          </p:cNvPr>
          <p:cNvPicPr/>
          <p:nvPr/>
        </p:nvPicPr>
        <p:blipFill>
          <a:blip r:embed="rId3"/>
          <a:stretch>
            <a:fillRect/>
          </a:stretch>
        </p:blipFill>
        <p:spPr bwMode="auto">
          <a:xfrm>
            <a:off x="2627948" y="1176300"/>
            <a:ext cx="6501760" cy="4939892"/>
          </a:xfrm>
          <a:prstGeom prst="rect">
            <a:avLst/>
          </a:prstGeom>
          <a:noFill/>
          <a:ln w="9525">
            <a:noFill/>
            <a:headEnd/>
            <a:tailEnd/>
          </a:ln>
        </p:spPr>
      </p:pic>
    </p:spTree>
    <p:extLst>
      <p:ext uri="{BB962C8B-B14F-4D97-AF65-F5344CB8AC3E}">
        <p14:creationId xmlns:p14="http://schemas.microsoft.com/office/powerpoint/2010/main" val="116252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Looking to the future</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More people will be living with multiple long-term conditions in the future. We can act to reduce the rate of multimorbidity through a combination of interventions. </a:t>
            </a:r>
            <a:br>
              <a:rPr lang="en-US" sz="2000" b="0" dirty="0">
                <a:solidFill>
                  <a:schemeClr val="tx1"/>
                </a:solidFill>
                <a:latin typeface="Aptos Light" panose="020B0004020202020204" pitchFamily="34" charset="0"/>
              </a:rPr>
            </a:b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287723"/>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 name="Content Placeholder 1">
            <a:extLst>
              <a:ext uri="{FF2B5EF4-FFF2-40B4-BE49-F238E27FC236}">
                <a16:creationId xmlns:a16="http://schemas.microsoft.com/office/drawing/2014/main" id="{8BB9FC52-4408-D441-3CA8-CF750AAB2845}"/>
              </a:ext>
            </a:extLst>
          </p:cNvPr>
          <p:cNvSpPr txBox="1">
            <a:spLocks/>
          </p:cNvSpPr>
          <p:nvPr/>
        </p:nvSpPr>
        <p:spPr bwMode="auto">
          <a:xfrm>
            <a:off x="197070" y="6311246"/>
            <a:ext cx="10428890" cy="4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latin typeface="Aptos Light" panose="020B0004020202020204" pitchFamily="34" charset="0"/>
              </a:rPr>
              <a:t>This plot shows predicted rates of multimorbidity, which were calculated using system dynamics modelling. </a:t>
            </a:r>
          </a:p>
          <a:p>
            <a:pPr marL="0" indent="0">
              <a:buNone/>
            </a:pPr>
            <a:r>
              <a:rPr lang="en-US" sz="1100" dirty="0">
                <a:latin typeface="Aptos Light" panose="020B0004020202020204" pitchFamily="34" charset="0"/>
              </a:rPr>
              <a:t>More information on the methods used is available in the full report. </a:t>
            </a:r>
          </a:p>
        </p:txBody>
      </p:sp>
      <p:pic>
        <p:nvPicPr>
          <p:cNvPr id="5" name="Picture 4" descr="A plot showing predicted cases of multimorbidity across a range of hypothetical scenarios. ">
            <a:extLst>
              <a:ext uri="{FF2B5EF4-FFF2-40B4-BE49-F238E27FC236}">
                <a16:creationId xmlns:a16="http://schemas.microsoft.com/office/drawing/2014/main" id="{E32077A8-ECF4-E5BA-FAD1-D90509AD3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9" y="1242753"/>
            <a:ext cx="10230923" cy="4791354"/>
          </a:xfrm>
          <a:prstGeom prst="rect">
            <a:avLst/>
          </a:prstGeom>
          <a:ln>
            <a:noFill/>
          </a:ln>
        </p:spPr>
      </p:pic>
    </p:spTree>
    <p:extLst>
      <p:ext uri="{BB962C8B-B14F-4D97-AF65-F5344CB8AC3E}">
        <p14:creationId xmlns:p14="http://schemas.microsoft.com/office/powerpoint/2010/main" val="338814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Obesity</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There is a general increasing trend in the prevalence of obesity in adults in East Kent. </a:t>
            </a:r>
            <a:br>
              <a:rPr lang="en-US" sz="2000" b="0" dirty="0">
                <a:solidFill>
                  <a:schemeClr val="tx1"/>
                </a:solidFill>
                <a:latin typeface="Aptos Light" panose="020B0004020202020204" pitchFamily="34" charset="0"/>
              </a:rPr>
            </a:b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092423"/>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A plot showing the prevalence of obesity in adults for each district in East Kent over time. ">
            <a:extLst>
              <a:ext uri="{FF2B5EF4-FFF2-40B4-BE49-F238E27FC236}">
                <a16:creationId xmlns:a16="http://schemas.microsoft.com/office/drawing/2014/main" id="{6281EF8E-BD2A-B452-F87D-5F71E5443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451" y="1360736"/>
            <a:ext cx="7159898" cy="4767650"/>
          </a:xfrm>
          <a:prstGeom prst="rect">
            <a:avLst/>
          </a:prstGeom>
          <a:ln>
            <a:noFill/>
          </a:ln>
        </p:spPr>
      </p:pic>
    </p:spTree>
    <p:extLst>
      <p:ext uri="{BB962C8B-B14F-4D97-AF65-F5344CB8AC3E}">
        <p14:creationId xmlns:p14="http://schemas.microsoft.com/office/powerpoint/2010/main" val="413673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Smoking</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There are high rates of smoking across East Kent. Smoking rates are particularly high in </a:t>
            </a:r>
            <a:r>
              <a:rPr lang="en-US" sz="2000" b="0" dirty="0" err="1">
                <a:solidFill>
                  <a:schemeClr val="tx1"/>
                </a:solidFill>
                <a:latin typeface="Aptos Light" panose="020B0004020202020204" pitchFamily="34" charset="0"/>
              </a:rPr>
              <a:t>Thanet</a:t>
            </a:r>
            <a:r>
              <a:rPr lang="en-US" sz="2000" b="0" dirty="0">
                <a:solidFill>
                  <a:schemeClr val="tx1"/>
                </a:solidFill>
                <a:latin typeface="Aptos Light" panose="020B0004020202020204" pitchFamily="34" charset="0"/>
              </a:rPr>
              <a:t> and </a:t>
            </a:r>
            <a:r>
              <a:rPr lang="en-US" sz="2000" b="0" dirty="0" err="1">
                <a:solidFill>
                  <a:schemeClr val="tx1"/>
                </a:solidFill>
                <a:latin typeface="Aptos Light" panose="020B0004020202020204" pitchFamily="34" charset="0"/>
              </a:rPr>
              <a:t>Folkestone</a:t>
            </a:r>
            <a:r>
              <a:rPr lang="en-US" sz="2000" b="0" dirty="0">
                <a:solidFill>
                  <a:schemeClr val="tx1"/>
                </a:solidFill>
                <a:latin typeface="Aptos Light" panose="020B0004020202020204" pitchFamily="34" charset="0"/>
              </a:rPr>
              <a:t> &amp; </a:t>
            </a:r>
            <a:r>
              <a:rPr lang="en-US" sz="2000" b="0" dirty="0" err="1">
                <a:solidFill>
                  <a:schemeClr val="tx1"/>
                </a:solidFill>
                <a:latin typeface="Aptos Light" panose="020B0004020202020204" pitchFamily="34" charset="0"/>
              </a:rPr>
              <a:t>Hythe</a:t>
            </a:r>
            <a:r>
              <a:rPr lang="en-US" sz="2000" b="0" dirty="0">
                <a:solidFill>
                  <a:schemeClr val="tx1"/>
                </a:solidFill>
                <a:latin typeface="Aptos Light" panose="020B0004020202020204" pitchFamily="34" charset="0"/>
              </a:rPr>
              <a:t>. </a:t>
            </a:r>
            <a:br>
              <a:rPr lang="en-US" sz="2000" b="0" dirty="0">
                <a:solidFill>
                  <a:schemeClr val="tx1"/>
                </a:solidFill>
                <a:latin typeface="Aptos Light" panose="020B0004020202020204" pitchFamily="34" charset="0"/>
              </a:rPr>
            </a:b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363885"/>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3" name="Picture 2" descr="Map of East Kent PCNs shaded by smoking prevalence. Described in text.  ">
            <a:extLst>
              <a:ext uri="{FF2B5EF4-FFF2-40B4-BE49-F238E27FC236}">
                <a16:creationId xmlns:a16="http://schemas.microsoft.com/office/drawing/2014/main" id="{77AE3B5B-D92E-05AB-7313-C5D37234F1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489" b="12578"/>
          <a:stretch/>
        </p:blipFill>
        <p:spPr bwMode="auto">
          <a:xfrm>
            <a:off x="3127002" y="1701338"/>
            <a:ext cx="5852795" cy="432697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A5FD32D-6324-CC4E-9DCF-02DCB624824E}"/>
              </a:ext>
            </a:extLst>
          </p:cNvPr>
          <p:cNvSpPr txBox="1"/>
          <p:nvPr/>
        </p:nvSpPr>
        <p:spPr>
          <a:xfrm>
            <a:off x="604800" y="1406749"/>
            <a:ext cx="4581563" cy="646331"/>
          </a:xfrm>
          <a:prstGeom prst="rect">
            <a:avLst/>
          </a:prstGeom>
          <a:noFill/>
        </p:spPr>
        <p:txBody>
          <a:bodyPr wrap="square">
            <a:spAutoFit/>
          </a:bodyPr>
          <a:lstStyle/>
          <a:p>
            <a:r>
              <a:rPr lang="en-GB" sz="1800" i="1" dirty="0">
                <a:effectLst/>
                <a:latin typeface="Aptos Light" panose="020B0004020202020204" pitchFamily="34" charset="0"/>
                <a:ea typeface="Calibri" panose="020F0502020204030204" pitchFamily="34" charset="0"/>
                <a:cs typeface="Times New Roman" panose="02020603050405020304" pitchFamily="18" charset="0"/>
              </a:rPr>
              <a:t>Smoking prevalence in East Kent PCNs, based on patients’ GP as recorded in August 2024</a:t>
            </a:r>
            <a:r>
              <a:rPr lang="en-GB" i="1" dirty="0">
                <a:effectLst/>
                <a:latin typeface="Aptos Light" panose="020B0004020202020204" pitchFamily="34" charset="0"/>
              </a:rPr>
              <a:t> </a:t>
            </a:r>
            <a:endParaRPr lang="en-US" i="1" dirty="0">
              <a:latin typeface="Aptos Light" panose="020B0004020202020204" pitchFamily="34" charset="0"/>
            </a:endParaRPr>
          </a:p>
        </p:txBody>
      </p:sp>
    </p:spTree>
    <p:extLst>
      <p:ext uri="{BB962C8B-B14F-4D97-AF65-F5344CB8AC3E}">
        <p14:creationId xmlns:p14="http://schemas.microsoft.com/office/powerpoint/2010/main" val="1664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EAAE92-4597-A69E-3A02-CF43CA547A4A}"/>
              </a:ext>
            </a:extLst>
          </p:cNvPr>
          <p:cNvSpPr>
            <a:spLocks noGrp="1"/>
          </p:cNvSpPr>
          <p:nvPr>
            <p:ph type="title"/>
          </p:nvPr>
        </p:nvSpPr>
        <p:spPr>
          <a:xfrm>
            <a:off x="604800" y="216816"/>
            <a:ext cx="10897200" cy="845184"/>
          </a:xfrm>
        </p:spPr>
        <p:txBody>
          <a:bodyPr anchor="t">
            <a:noAutofit/>
          </a:bodyPr>
          <a:lstStyle/>
          <a:p>
            <a:pPr algn="l"/>
            <a:r>
              <a:rPr lang="en-US" sz="2400" dirty="0">
                <a:solidFill>
                  <a:schemeClr val="tx1"/>
                </a:solidFill>
                <a:latin typeface="Aptos" panose="020B0004020202020204" pitchFamily="34" charset="0"/>
              </a:rPr>
              <a:t>Sexual Health</a:t>
            </a:r>
            <a:br>
              <a:rPr lang="en-US" sz="2400" dirty="0">
                <a:solidFill>
                  <a:schemeClr val="tx1"/>
                </a:solidFill>
                <a:latin typeface="Aptos" panose="020B0004020202020204" pitchFamily="34" charset="0"/>
              </a:rPr>
            </a:br>
            <a:r>
              <a:rPr lang="en-US" sz="2000" b="0" dirty="0">
                <a:solidFill>
                  <a:schemeClr val="tx1"/>
                </a:solidFill>
                <a:latin typeface="Aptos Light" panose="020B0004020202020204" pitchFamily="34" charset="0"/>
              </a:rPr>
              <a:t>The STI testing rate is lower in Kent than the national average. Ashford and Dover see particularly low rates. </a:t>
            </a:r>
            <a:br>
              <a:rPr lang="en-US" sz="2000" b="0" dirty="0">
                <a:solidFill>
                  <a:schemeClr val="tx1"/>
                </a:solidFill>
                <a:latin typeface="Aptos Light" panose="020B0004020202020204" pitchFamily="34" charset="0"/>
              </a:rPr>
            </a:br>
            <a:br>
              <a:rPr lang="en-US" sz="2000" b="0" dirty="0">
                <a:solidFill>
                  <a:schemeClr val="tx1"/>
                </a:solidFill>
                <a:latin typeface="Aptos Light" panose="020B0004020202020204" pitchFamily="34" charset="0"/>
              </a:rPr>
            </a:br>
            <a:endParaRPr lang="en-US" sz="2400" b="0" dirty="0">
              <a:solidFill>
                <a:schemeClr val="tx1"/>
              </a:solidFill>
              <a:latin typeface="Aptos Light" panose="020B0004020202020204" pitchFamily="34" charset="0"/>
            </a:endParaRPr>
          </a:p>
        </p:txBody>
      </p:sp>
      <p:cxnSp>
        <p:nvCxnSpPr>
          <p:cNvPr id="10" name="Straight Connector 9">
            <a:extLst>
              <a:ext uri="{FF2B5EF4-FFF2-40B4-BE49-F238E27FC236}">
                <a16:creationId xmlns:a16="http://schemas.microsoft.com/office/drawing/2014/main" id="{D119A42C-0335-F99C-D1C3-959DFF532ED8}"/>
              </a:ext>
              <a:ext uri="{C183D7F6-B498-43B3-948B-1728B52AA6E4}">
                <adec:decorative xmlns:adec="http://schemas.microsoft.com/office/drawing/2017/decorative" val="1"/>
              </a:ext>
            </a:extLst>
          </p:cNvPr>
          <p:cNvCxnSpPr/>
          <p:nvPr/>
        </p:nvCxnSpPr>
        <p:spPr>
          <a:xfrm>
            <a:off x="647400" y="1292450"/>
            <a:ext cx="108972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4" name="Picture 3" descr="A plot showing the STI testing rate per 100,000 in each district in East Kent, in 2023. &#10;">
            <a:extLst>
              <a:ext uri="{FF2B5EF4-FFF2-40B4-BE49-F238E27FC236}">
                <a16:creationId xmlns:a16="http://schemas.microsoft.com/office/drawing/2014/main" id="{5315CA9A-CACE-71FD-FBA6-54ADA89710F2}"/>
              </a:ext>
            </a:extLst>
          </p:cNvPr>
          <p:cNvPicPr>
            <a:picLocks noChangeAspect="1"/>
          </p:cNvPicPr>
          <p:nvPr/>
        </p:nvPicPr>
        <p:blipFill rotWithShape="1">
          <a:blip r:embed="rId3"/>
          <a:srcRect l="1021" t="2182" r="1244" b="1902"/>
          <a:stretch/>
        </p:blipFill>
        <p:spPr>
          <a:xfrm>
            <a:off x="1894115" y="1522901"/>
            <a:ext cx="8384722" cy="4396202"/>
          </a:xfrm>
          <a:prstGeom prst="rect">
            <a:avLst/>
          </a:prstGeom>
          <a:ln>
            <a:noFill/>
          </a:ln>
        </p:spPr>
      </p:pic>
    </p:spTree>
    <p:extLst>
      <p:ext uri="{BB962C8B-B14F-4D97-AF65-F5344CB8AC3E}">
        <p14:creationId xmlns:p14="http://schemas.microsoft.com/office/powerpoint/2010/main" val="30261835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6346BFB223B4199A316B0AC7C4C02" ma:contentTypeVersion="34" ma:contentTypeDescription="Create a new document." ma:contentTypeScope="" ma:versionID="fbe56941e9552b562b6a2d9dd02f8d6e">
  <xsd:schema xmlns:xsd="http://www.w3.org/2001/XMLSchema" xmlns:xs="http://www.w3.org/2001/XMLSchema" xmlns:p="http://schemas.microsoft.com/office/2006/metadata/properties" xmlns:ns2="81d3432b-f73c-43f5-bca3-8774f07715f6" xmlns:ns3="348a9ede-80c4-49d0-946e-c86f9a1b4323" targetNamespace="http://schemas.microsoft.com/office/2006/metadata/properties" ma:root="true" ma:fieldsID="4892980a2befbee0754ba8e0b67c9615" ns2:_="" ns3:_="">
    <xsd:import namespace="81d3432b-f73c-43f5-bca3-8774f07715f6"/>
    <xsd:import namespace="348a9ede-80c4-49d0-946e-c86f9a1b43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SearchProperties" minOccurs="0"/>
                <xsd:element ref="ns2:Clientdirectorate" minOccurs="0"/>
                <xsd:element ref="ns2:Clientservice_x002f_team" minOccurs="0"/>
                <xsd:element ref="ns2:ProjectSponsor" minOccurs="0"/>
                <xsd:element ref="ns2:Projectrequester" minOccurs="0"/>
                <xsd:element ref="ns2:Analyticsteaminvolved" minOccurs="0"/>
                <xsd:element ref="ns2:Manageroverseeing" minOccurs="0"/>
                <xsd:element ref="ns2:Leadanalyst" minOccurs="0"/>
                <xsd:element ref="ns2:Supportinganalysts" minOccurs="0"/>
                <xsd:element ref="ns2:ProjectID" minOccurs="0"/>
                <xsd:element ref="ns2:Projectdescription" minOccurs="0"/>
                <xsd:element ref="ns2:Sensitivityflag" minOccurs="0"/>
                <xsd:element ref="ns2:Sharedexternally_x003f_"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3432b-f73c-43f5-bca3-8774f0771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Clientdirectorate" ma:index="22" nillable="true" ma:displayName="Client directorate" ma:description="Which directorate is the client for this project?" ma:format="Dropdown" ma:internalName="Clientdirectorate">
      <xsd:complexType>
        <xsd:complexContent>
          <xsd:extension base="dms:MultiChoice">
            <xsd:sequence>
              <xsd:element name="Value" maxOccurs="unbounded" minOccurs="0" nillable="true">
                <xsd:simpleType>
                  <xsd:restriction base="dms:Choice">
                    <xsd:enumeration value="Adult Social Care and Health"/>
                    <xsd:enumeration value="Children, Young People and Education"/>
                    <xsd:enumeration value="Growth, Environment and Transport"/>
                    <xsd:enumeration value="Chief Executive's Department"/>
                    <xsd:enumeration value="Deputy Chief Executive's Department"/>
                    <xsd:enumeration value="Other (Member or external organisation)"/>
                  </xsd:restriction>
                </xsd:simpleType>
              </xsd:element>
            </xsd:sequence>
          </xsd:extension>
        </xsd:complexContent>
      </xsd:complexType>
    </xsd:element>
    <xsd:element name="Clientservice_x002f_team" ma:index="23" nillable="true" ma:displayName="Client service/team" ma:description="Which service/team is the main client for the project?" ma:format="Dropdown" ma:internalName="Clientservice_x002f_team">
      <xsd:simpleType>
        <xsd:restriction base="dms:Text">
          <xsd:maxLength value="255"/>
        </xsd:restriction>
      </xsd:simpleType>
    </xsd:element>
    <xsd:element name="ProjectSponsor" ma:index="24" nillable="true" ma:displayName="Project Sponsor" ma:description="who is the project sponsor?" ma:format="Dropdown" ma:list="UserInfo" ma:SharePointGroup="0" ma:internalName="ProjectSpons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requester" ma:index="25" nillable="true" ma:displayName="Project requester" ma:description="Who requested this project?" ma:format="Dropdown" ma:list="UserInfo" ma:SharePointGroup="0" ma:internalName="Projectrequ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nalyticsteaminvolved" ma:index="26" nillable="true" ma:displayName="Analytics team involved" ma:description="Which parts of the analytics team are involved in this project? " ma:format="Dropdown" ma:internalName="Analyticsteaminvolved">
      <xsd:complexType>
        <xsd:complexContent>
          <xsd:extension base="dms:MultiChoice">
            <xsd:sequence>
              <xsd:element name="Value" maxOccurs="unbounded" minOccurs="0" nillable="true">
                <xsd:simpleType>
                  <xsd:restriction base="dms:Choice">
                    <xsd:enumeration value="Continuous Improvement"/>
                    <xsd:enumeration value="Corporate Performance"/>
                    <xsd:enumeration value="County Statistics"/>
                    <xsd:enumeration value="Domestic Abuse Research Programme"/>
                    <xsd:enumeration value="Evaluation"/>
                    <xsd:enumeration value="HR OD Performance"/>
                    <xsd:enumeration value="KPHO"/>
                    <xsd:enumeration value="Projects"/>
                    <xsd:enumeration value="Public Health Commissioned Services"/>
                    <xsd:enumeration value="Qualitative"/>
                    <xsd:enumeration value="SESLIP"/>
                  </xsd:restriction>
                </xsd:simpleType>
              </xsd:element>
            </xsd:sequence>
          </xsd:extension>
        </xsd:complexContent>
      </xsd:complexType>
    </xsd:element>
    <xsd:element name="Manageroverseeing" ma:index="27" nillable="true" ma:displayName="Manager overseeing" ma:description="Which manager within Kent analytics will be overseeing this project?" ma:format="Dropdown" ma:list="UserInfo" ma:SharePointGroup="0" ma:internalName="Manageroverseeing">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adanalyst" ma:index="28" nillable="true" ma:displayName="Lead analyst" ma:description="Who is the lead analyst for this project?" ma:format="Dropdown" ma:list="UserInfo" ma:SharePointGroup="0" ma:internalName="Leadanaly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pportinganalysts" ma:index="29" nillable="true" ma:displayName="Supporting analysts" ma:description="Who are the supporting analysts for this project?" ma:format="Dropdown" ma:list="UserInfo" ma:SharePointGroup="0" ma:internalName="Supportinganalys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ID" ma:index="30" nillable="true" ma:displayName="Project ID" ma:description="What is the project ID for this project? This should be from the work request tracker. " ma:format="Dropdown" ma:internalName="ProjectID">
      <xsd:simpleType>
        <xsd:restriction base="dms:Text">
          <xsd:maxLength value="255"/>
        </xsd:restriction>
      </xsd:simpleType>
    </xsd:element>
    <xsd:element name="Projectdescription" ma:index="31" nillable="true" ma:displayName="Project description" ma:description="Please provide a description of this project. This should be the same as the work request tracker. " ma:format="Dropdown" ma:internalName="Projectdescription">
      <xsd:simpleType>
        <xsd:restriction base="dms:Note"/>
      </xsd:simpleType>
    </xsd:element>
    <xsd:element name="Sensitivityflag" ma:index="32" nillable="true" ma:displayName="Sensitivity flag" ma:description="Please select whether this project includes sensitive data." ma:format="Dropdown" ma:internalName="Sensitivityflag">
      <xsd:simpleType>
        <xsd:restriction base="dms:Choice">
          <xsd:enumeration value="Sensitive data"/>
          <xsd:enumeration value="No sensitive data"/>
        </xsd:restriction>
      </xsd:simpleType>
    </xsd:element>
    <xsd:element name="Sharedexternally_x003f_" ma:index="34" nillable="true" ma:displayName="Shared externally?" ma:default="Not shared externally" ma:description="Will this folder be shared outside of the team?" ma:format="Dropdown" ma:internalName="Sharedexternally_x003f_">
      <xsd:simpleType>
        <xsd:restriction base="dms:Choice">
          <xsd:enumeration value="Shared externally (out of KCC)"/>
          <xsd:enumeration value="Shared externallly (out of Kent Analytics but within KCC)"/>
          <xsd:enumeration value="Not shared externally"/>
        </xsd:restriction>
      </xsd:simpleType>
    </xsd:element>
    <xsd:element name="MediaServiceBillingMetadata" ma:index="35" nillable="true" ma:displayName="MediaServiceBillingMetadata" ma:hidden="true" ma:internalName="MediaServiceBillingMetadata" ma:readOnly="true">
      <xsd:simpleType>
        <xsd:restriction base="dms:Note"/>
      </xsd:simpleType>
    </xsd:element>
    <xsd:element name="MediaServiceLocation" ma:index="3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a9ede-80c4-49d0-946e-c86f9a1b432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ed69bb-e290-4c57-a20b-229ca77b1e0b}" ma:internalName="TaxCatchAll" ma:showField="CatchAllData" ma:web="348a9ede-80c4-49d0-946e-c86f9a1b432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requester xmlns="81d3432b-f73c-43f5-bca3-8774f07715f6">
      <UserInfo>
        <DisplayName/>
        <AccountId xsi:nil="true"/>
        <AccountType/>
      </UserInfo>
    </Projectrequester>
    <Leadanalyst xmlns="81d3432b-f73c-43f5-bca3-8774f07715f6">
      <UserInfo>
        <DisplayName/>
        <AccountId xsi:nil="true"/>
        <AccountType/>
      </UserInfo>
    </Leadanalyst>
    <TaxCatchAll xmlns="348a9ede-80c4-49d0-946e-c86f9a1b4323" xsi:nil="true"/>
    <Sensitivityflag xmlns="81d3432b-f73c-43f5-bca3-8774f07715f6" xsi:nil="true"/>
    <Supportinganalysts xmlns="81d3432b-f73c-43f5-bca3-8774f07715f6">
      <UserInfo>
        <DisplayName/>
        <AccountId xsi:nil="true"/>
        <AccountType/>
      </UserInfo>
    </Supportinganalysts>
    <Sharedexternally_x003f_ xmlns="81d3432b-f73c-43f5-bca3-8774f07715f6">Not shared externally</Sharedexternally_x003f_>
    <lcf76f155ced4ddcb4097134ff3c332f xmlns="81d3432b-f73c-43f5-bca3-8774f07715f6">
      <Terms xmlns="http://schemas.microsoft.com/office/infopath/2007/PartnerControls"/>
    </lcf76f155ced4ddcb4097134ff3c332f>
    <ProjectSponsor xmlns="81d3432b-f73c-43f5-bca3-8774f07715f6">
      <UserInfo>
        <DisplayName/>
        <AccountId xsi:nil="true"/>
        <AccountType/>
      </UserInfo>
    </ProjectSponsor>
    <Analyticsteaminvolved xmlns="81d3432b-f73c-43f5-bca3-8774f07715f6" xsi:nil="true"/>
    <Projectdescription xmlns="81d3432b-f73c-43f5-bca3-8774f07715f6" xsi:nil="true"/>
    <Manageroverseeing xmlns="81d3432b-f73c-43f5-bca3-8774f07715f6">
      <UserInfo>
        <DisplayName/>
        <AccountId xsi:nil="true"/>
        <AccountType/>
      </UserInfo>
    </Manageroverseeing>
    <Clientdirectorate xmlns="81d3432b-f73c-43f5-bca3-8774f07715f6" xsi:nil="true"/>
    <Clientservice_x002f_team xmlns="81d3432b-f73c-43f5-bca3-8774f07715f6" xsi:nil="true"/>
    <ProjectID xmlns="81d3432b-f73c-43f5-bca3-8774f07715f6" xsi:nil="true"/>
  </documentManagement>
</p:properties>
</file>

<file path=customXml/itemProps1.xml><?xml version="1.0" encoding="utf-8"?>
<ds:datastoreItem xmlns:ds="http://schemas.openxmlformats.org/officeDocument/2006/customXml" ds:itemID="{0E17DBDF-2B04-426C-9064-50C9A0E797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3432b-f73c-43f5-bca3-8774f07715f6"/>
    <ds:schemaRef ds:uri="348a9ede-80c4-49d0-946e-c86f9a1b4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ECB187-6F25-4187-8635-E143D3F4D9B8}">
  <ds:schemaRefs>
    <ds:schemaRef ds:uri="http://schemas.microsoft.com/sharepoint/v3/contenttype/forms"/>
  </ds:schemaRefs>
</ds:datastoreItem>
</file>

<file path=customXml/itemProps3.xml><?xml version="1.0" encoding="utf-8"?>
<ds:datastoreItem xmlns:ds="http://schemas.openxmlformats.org/officeDocument/2006/customXml" ds:itemID="{94F792E5-2BDA-440F-A0ED-8292694E2293}">
  <ds:schemaRefs>
    <ds:schemaRef ds:uri="http://schemas.microsoft.com/office/2006/metadata/properties"/>
    <ds:schemaRef ds:uri="http://schemas.microsoft.com/office/infopath/2007/PartnerControls"/>
    <ds:schemaRef ds:uri="81d3432b-f73c-43f5-bca3-8774f07715f6"/>
    <ds:schemaRef ds:uri="348a9ede-80c4-49d0-946e-c86f9a1b4323"/>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Widescreen</PresentationFormat>
  <Paragraphs>94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Light</vt:lpstr>
      <vt:lpstr>Arial</vt:lpstr>
      <vt:lpstr>Calibri</vt:lpstr>
      <vt:lpstr>1_Office Theme</vt:lpstr>
      <vt:lpstr>East Kent Health Needs Assessment</vt:lpstr>
      <vt:lpstr>Preface and Purpose</vt:lpstr>
      <vt:lpstr>Population growth By 2035, the total population of East Kent is expected to be about 818,000.  </vt:lpstr>
      <vt:lpstr>Multimorbidity Older adults in East Kent see an increasing number of long term conditions.  By age 50 approximately 46% of people have at least 1 long term condition.  </vt:lpstr>
      <vt:lpstr>Geography The coastal regions are the most densely populated in East Kent  </vt:lpstr>
      <vt:lpstr>Looking to the future More people will be living with multiple long-term conditions in the future. We can act to reduce the rate of multimorbidity through a combination of interventions.   </vt:lpstr>
      <vt:lpstr>Obesity There is a general increasing trend in the prevalence of obesity in adults in East Kent.   </vt:lpstr>
      <vt:lpstr>Smoking There are high rates of smoking across East Kent. Smoking rates are particularly high in Thanet and Folkestone &amp; Hythe.   </vt:lpstr>
      <vt:lpstr>Sexual Health The STI testing rate is lower in Kent than the national average. Ashford and Dover see particularly low rates.   </vt:lpstr>
      <vt:lpstr>Deaths of Despair There is a rising trend in the mortality rate from suicide, alcoholic liver disease, and drug misuse.  </vt:lpstr>
      <vt:lpstr>Alcoholic Liver Disease Thanet and Folkestone &amp; Hythe see the highest rates of alcoholic liver disease </vt:lpstr>
      <vt:lpstr>Recommendations Improving access </vt:lpstr>
      <vt:lpstr>Recommendations Planning for the future </vt:lpstr>
      <vt:lpstr>Recommendations Health in all policies </vt:lpstr>
      <vt:lpstr>Recommendations Culturally competent services </vt:lpstr>
      <vt:lpstr>Recommendations Building analytical capabilities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Kent Health Needs Assessment</dc:title>
  <dc:creator>Joe Deegan</dc:creator>
  <cp:lastModifiedBy>Mark Chambers - CED SPRCA</cp:lastModifiedBy>
  <cp:revision>22</cp:revision>
  <dcterms:created xsi:type="dcterms:W3CDTF">2025-03-24T15:23:35Z</dcterms:created>
  <dcterms:modified xsi:type="dcterms:W3CDTF">2025-09-04T16:32:19Z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0x010100CFB6346BFB223B4199A316B0AC7C4C02</vt:lpwstr>
  </property>
  <property fmtid="{D5CDD505-2E9C-101B-9397-08002B2CF9AE}" pid="3" name="MediaServiceImageTags">
    <vt:lpwstr/>
  </property>
</Properties>
</file>