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Gravesend Alliance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Gravesend Alliance PCN. The total population of Gravesend Alliance PCN is 48,518. In Gravesend Alliance PCN, 21.5% of children are aged under 15 compared to 16.6% in England. In Gravesend Alliance PCN, 64.8% of people are aged 15 to 64 compared to 65.7% in England. In Gravesend Alliance PCN, 13.7%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Gravesend Alliance PCN in July 2019. There are 7 LSOAs in the 9.4 - 20.7 value range. There are 11 LSOAs in the 20.7 - 27.1 value range. There are 9 LSOAs in the 27.1 - 34.2 value range. There are 4 LSOAs in the 34.2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Gravesend Alliance PCN was 69, which is higher compared to England. The value for peer group was 60, which is higher compared to England. The value for Dartford, Gravesham and Swanley HCP was 68, which is high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Gravesend Alliance PCN in 2020. The value for England was 55.3. There are 2 LSOAs in the 4.1 - 36.2 value range. There are 6 LSOAs in the 36.2 - 52.2 value range. There are 6 LSOAs in the 52.2 - 66.2 value range. There are 13 LSOAs in the 66.2 - 83.7 value range. There are 5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8 years, up to 2020. In Gravesend Alliance PCN, the value was 70 in 2013 and 69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higher than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Gravesend Alliance PCN compared to Kent and Medway ICS. In Gravesend Alliance PCN, 80.9% of the population were from the White British ethnic group compared to 89.1% in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1% of the population were from the Asian ethnic group compared to 3.6% in Kent and Medway ICS. In Gravesend Alliance PCN, 3.1% of the population were from the Black ethnic group compared to 1.4%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Gravesend Alliance PCN compared to Kent and Medway ICS as reported in the 2011 Census. In Gravesend Alliance PCN, 93.3% of the population spoke English as their main language compared to 95.2% in Kent and Medway ICS. In Gravesend Alliance PCN, 2.4% of the population spoke Panjabi as their main language compared to 0.3% in Kent and Medway ICS. In Gravesend Alliance PCN, 0.8%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Gravesend Alliance PCN compared to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1% of the population were from the Asian ethnic group compared to 3.6% in Kent and Medway ICS. In Gravesend Alliance PCN, 3.1% of the population were from the Black ethnic group compared to 1.4%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Gravesend Alliance PCN compared to Kent and Medway ICS as reported in the 2011 Census. In Gravesend Alliance PCN, 2.4% of the population spoke Panjabi as their main language compared to 0.3% in Kent and Medway ICS. In Gravesend Alliance PCN, 0.8%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In Gravesend Alliance PCN, 0.1% of the population spoke Urdu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Gravesend Alliance PCN compared to Kent and Medway ICS. In Gravesend Alliance PCN, 58% of pupils were from the White British/Irish ethnic group compared to 76.3% in Kent and Medway ICS. In Gravesend Alliance PCN, 11.1% of pupils were from the White other ethnic group compared to 7.8% in Kent and Medway ICS. In Gravesend Alliance PCN, 7.8% of pupils were from the Mixed ethnic group compared to 6% in Kent and Medway ICS. In Gravesend Alliance PCN, 11.7% of pupils were from the Asian ethnic group compared to 4.4% in Kent and Medway ICS. In Gravesend Alliance PCN, 8.6% of pupils were from the Black ethnic group compared to 3.6% in Kent and Medway ICS. In Gravesend Alliance PCN, 2.1%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- 74.9% of pupils in Gravesend Alliance.
- 86.9% of pupils in Kent and Medway. 
Other than English as first language: 
- 24.9% of pupils in Gravesend Alliance.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Gravesend Alliance PCN. In Gravesend Alliance PCN, 6 (or 18.8%) of 32 LSOAs are in the most deprived 20% of areas nationally. These most deprived LSOAs can be found in the following wards: Coldharbour; Northfleet North; Singlewell; Whitehi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Gravesend Alliance</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4187221133"/>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Gravesend Alliance PCN, as well the 7 domains of deprivation which combine to create the IMD 2019. For overall deprivation (IMD 2019), 18.8% of LSOAs in Gravesend Alliance PCN are in the most deprived 20% in England. For the Income Domain, 18.8% of LSOAs in Gravesend Alliance PCN are in the most deprived 20% in England. For the Employment Domain, 18.8% of LSOAs in Gravesend Alliance PCN are in the most deprived 20% in England. For the Education, Skills and Training Domain, 31.2% of LSOAs in Gravesend Alliance PCN are in the most deprived 20% in England. For the Health Deprivation and Disability Domain, 3.1% of LSOAs in Gravesend Alliance PCN are in the most deprived 20% in England. For the Crime Domain, 62.5% of LSOAs in Gravesend Alliance PCN are in the most deprived 20% in England. For the Barriers to Housing and Services Domain, 3.1% of LSOAs in Gravesend Alliance PCN are in the most deprived 20% in England. For the Living Environment Domain, 3.1% of LSOAs in Gravesend Allianc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Gravesend Alliance PCN was 2.2, which is similar compared to England. The value for peer group was 2.8, which is higher compared to England. The value for Dartford, Gravesham and Swanley HCP was 2.0, which is low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Gravesend Alliance PCN in April 2022. The value for England was 2.6. There are 26 LSOAs in the 0.2 - 2.6 value range. There are 4 LSOAs in the 2.6 - 4.8 value range. There are 2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12 quarters, up to April 2022. In Gravesend Alliance PCN, the value was 5.7 in July 2019 and 2.2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Gravesend Alliance PCN was  9. The value for peer group was  9. The value for Dartford, Gravesham and Swanley HCP was  8.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Gravesend Alliance PCN in 2018. The value for England was 10.  The value for Coldharbour ward was 10. The value for Northfleet North ward was 10. The value for Northfleet South ward was 10. The value for Painters Ash ward was 7. The value for Riverview ward was 8. The value for Singlewell ward was 9. The value for Whitehill ward was 9. The value for Woodlands ward was 8.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Gravesend Alliance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Gravesend Alliance PCN in 2015 - 19. The value for England was 80.  The value for Coldharbour ward was 77, which is worse compared to England. The value for Northfleet North ward was 77, which is worse compared to England. The value for Northfleet South ward was 80, which is similar compared to England. The value for Painters Ash ward was 78, which is similar compared to England. The value for Riverview ward was 86, which is better compared to England. The value for Singlewell ward was 77, which is worse compared to England. The value for Whitehill ward was 83, which is better compared to England. The value for Woodlands ward was 83, which is bett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Gravesend Alliance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Gravesend Alliance PCN in 2015 - 19. The value for England was 83.  The value for Coldharbour ward was 82, which is similar compared to England. The value for Northfleet North ward was 83, which is similar compared to England. The value for Northfleet South ward was 83, which is similar compared to England. The value for Painters Ash ward was 80, which is worse compared to England. The value for Riverview ward was 86, which is better compared to England. The value for Singlewell ward was 85, which is similar compared to England. The value for Whitehill ward was 83, which is similar compared to England. The value for Woodlands ward was 83, which is similar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Gravesend Alliance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Gravesend Alliance PCN was 19, which is higher compared to England. The value for peer group was 17, which is higher compared to England. The value for Dartford, Gravesham and Swanley HCP was 16, which is simila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Gravesend Alliance PCN in 2020/21 compared to England. The value for England was 16. The value for Oakfield Health Centre, Practice 2 was 20, which is higher compared to England. The value for Springhead Health was 20, which is higher compared to England. The value for The Shrubbery Surgery was 16,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5 years, up to 2020/21. In Gravesend Alliance PCN, the value was 19 in 2016/17 and 19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higher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Gravesend Alliance PCN was 40, which is worse compared to England. The value for peer group was 34, which is similar compared to England. The value for Dartford, Gravesham and Swanley HCP was 38, which is worse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Gravesend Alliance PCN in 2017/18 - 19/20. The value for England was 35.  The value for Coldharbour ward was 42. The value for Northfleet North ward was 43. The value for Northfleet South ward was 39. The value for Painters Ash ward was 39. The value for Riverview ward was 30. The value for Singlewell ward was 45. The value for Whitehill ward was 38. The value for Woodlands ward was 35.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10 years, up to 2017/18 - 19/20. In Gravesend Alliance PCN, the value was 37 in 2008/09 - 10/11 and 40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worse than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Gravesend Alliance PCN was 382, which is better compared to England. The value for peer group was 427, which is better compared to England. The value for Dartford, Gravesham and Swanley HCP was 409,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Gravesend Alliance PCN in 2020/21. The value for England was 586.  The value for Coldharbour ward was 296, which is better compared to England. The value for Northfleet North ward was 564, which is similar compared to England. The value for Northfleet South ward was 422, which is similar compared to England. The value for Painters Ash ward was 265, which is better compared to England. The value for Riverview ward was 405, which is similar compared to England. The value for Singlewell ward was 385, which is better compared to England. The value for Whitehill ward was 287, which is better compared to England. The value for Woodlands ward was 664,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Gravesend Alliance PCN and England over the last 5 years, up to 2020/21. In Gravesend Alliance PCN, the value was 403 in 2016/17 and 382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Gravesend Alliance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Gravesend Alliance PCN was 0.26, which is higher compared to England. The value for peer group was 0.23, which is simila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Gravesend Alliance PCN in 2021 Q4 compared to England. The value for England was 0.23. The value for Oakfield Health Centre, Practice 2 was 0.26, which is higher compared to England. The value for Springhead Health was 0.15, which is lower compared to England. The value for The Shrubbery Surgery was 0.29,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5 quarters, up to 2021 Q4. In Gravesend Alliance PCN, the value was 0.20 in 2020 Q4 and 0.26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higher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Gravesend Alliance PCN was 68, which is better compared to England. The value for peer group was 61, which is similar compared to England. The value for Dartford, Gravesham and Swanley HCP was 60, which is worse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Gravesend Alliance PCN in 2020/21 compared to England. The value for England was 61. The value for Oakfield Health Centre, Practice 2 was 66, which is similar compared to England. The value for Springhead Health was 61, which is similar compared to England. The value for The Shrubbery Surgery was 76,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5 years, up to 2020/21. In Gravesend Alliance PCN, the value was 74 in 2016/17 and 68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Gravesend Alliance</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4231928659"/>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Gravesend Alliance PCN was 68, which is similar compared to England. The value for peer group was 71, which is better compared to England. The value for Dartford, Gravesham and Swanley HCP was 69, which is simila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Gravesend Alliance PCN in 2020/21 compared to England. The value for England was 69. The value for Oakfield Health Centre, Practice 2 was 71, which is similar compared to England. The value for Springhead Health was 64, which is worse compared to England. The value for The Shrubbery Surgery was 74,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5 years, up to 2020/21. In Gravesend Alliance PCN, the value was 74 in 2016/17 and 68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similar to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Gravesend Alliance PCN was 64, which is worse compared to England. The value for peer group was 68, which is better compared to England. The value for Dartford, Gravesham and Swanley HCP was 66, which is simila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Gravesend Alliance PCN in 2020/21 compared to England. The value for England was 67. The value for Oakfield Health Centre, Practice 2 was 63, which is similar compared to England. The value for Springhead Health was 60, which is worse compared to England. The value for The Shrubbery Surgery was 69,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Gravesend Alliance PCN and England over the last 5 years, up to 2020/21. In Gravesend Alliance PCN, the value was 57 in 2016/17 and 64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Gravesend Alliance PCN is worse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Gravesend Alliance PCN was 316, which is worse compared to England. The value for peer group was 311, which is worse compared to England. The value for Dartford, Gravesham and Swanley HCP was 317,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Gravesend Alliance PCN in 2020/21. The value for England was 274.  The value for Coldharbour ward was 304, which is similar compared to England. The value for Northfleet North ward was 340, which is worse compared to England. The value for Northfleet South ward was 321, which is worse compared to England. The value for Painters Ash ward was 278, which is similar compared to England. The value for Riverview ward was 201, which is better compared to England. The value for Singlewell ward was 309, which is similar compared to England. The value for Whitehill ward was 291, which is similar compared to England. The value for Woodlands ward was 342,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Gravesend Alliance PCN and England over the last 5 years, up to 2020/21. In Gravesend Alliance PCN, the value was 617 in 2016/17 and 316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Gravesend Alliance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Dartford, Gravesham and Swanley HCP in 2020/21 in descending order. The value for Gravesend 3 maternity team was 14.9. The value for Dartford 3 maternity team was 10.8. The value for Gravesend 1 maternity team was 10.6. The value for Dartford 1 maternity team was 9.7. The value for Gravesend 2 maternity team was 8. The value for Dartford 2 maternity team was 6.6.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Dartford, Gravesham and Swanley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Gravesend Alliance PCN was 107, which is similar compared to England. The value for peer group was 119, which is better compared to England. The value for Dartford, Gravesham and Swanley HCP was 115, which is bette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Gravesend Alliance PCN in 2018/19 - 20/21. The value for England was 138.  The value for Coldharbour ward was not compared to England. The value for Northfleet North ward was 122, which is similar compared to England. The value for Northfleet South ward was not compared to England. The value for Painters Ash ward was not compared to England. The value for Riverview ward was not compared to England. The value for Singlewell ward was 142, which is similar compared to England. The value for Whitehill ward was not compared to England. The value for Woodlands ward was 387,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Gravesend Alliance PCN and England over the last 5 years, up to 2018/19 - 20/21. In Gravesend Alliance PCN, the value was 111 in 2014/15 - 16/17 and 107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Gravesend Alliance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Gravesend Alliance PCN was 352, which is similar compared to England. The value for peer group was 521, which is worse compared to England. The value for Dartford, Gravesham and Swanley HCP was 410, which is similar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Gravesend Alliance PCN in 2020/21. The value for England was 422.  The value for Coldharbour ward was not compared to England. The value for Northfleet North ward was not compared to England. The value for Northfleet South ward was not compared to England. The value for Painters Ash ward was not compared to England. The value for Riverview ward was not compared to England. The value for Singlewell ward was not compared to England. The value for Whitehill ward was not compared to England. The value for Woodlands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Gravesend Alliance PCN and England over the last 5 years, up to 2020/21. In Gravesend Alliance PCN, the value was 297 in 2016/17 and 352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Gravesend Alliance PCN is similar to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Gravesend Alliance PCN for several indicators. Indicator 1. CHD (all ages). In 2020/21, the value for Gravesend Alliance PCN was 2.0 and the value for England was 3.0. The value for Oakfield Health Centre, Practice 2 was 2.2, which is lower compared to England. The value for Springhead Health was 1.7, which is lower compared to England. The value for The Shrubbery Surgery was 2.4, which is lower compared to England.   Indicator 2. Stroke (all ages). In 2020/21, the value for Gravesend Alliance PCN was 1.3 and the value for England was 1.8. The value for Oakfield Health Centre, Practice 2 was 1.8, which is similar compared to England. The value for Springhead Health was 1.1, which is lower compared to England. The value for The Shrubbery Surgery was 1.3, which is lower compared to England.   Indicator 3. PAD (all ages). In 2020/21, the value for Gravesend Alliance PCN was 0.3 and the value for England was 0.6. The value for Oakfield Health Centre, Practice 2 was 0.3, which is similar compared to England. The value for Springhead Health was 0.3, which is lower compared to England. The value for The Shrubbery Surgery was 0.3, which is lower compared to England.   Indicator 4. Heart failure (all ages). In 2020/21, the value for Gravesend Alliance PCN was 0.4 and the value for England was 0.9. The value for Oakfield Health Centre, Practice 2 was 0.4, which is lower compared to England. The value for Springhead Health was 0.4, which is lower compared to England. The value for The Shrubbery Surgery was 0.4, which is lower compared to England.   Indicator 5. Atrial fibrillation (all ages). In 2020/21, the value for Gravesend Alliance PCN was 1.5 and the value for England was 2.0. The value for Oakfield Health Centre, Practice 2 was 1.5, which is lower compared to England. The value for Springhead Health was 1.2, which is lower compared to England. The value for The Shrubbery Surgery was 1.9, which is similar compared to England.   Indicator 6. Hypertension (all ages). In 2020/21, the value for Gravesend Alliance PCN was 11.5 and the value for England was 13.9. The value for Oakfield Health Centre, Practice 2 was 12.5, which is lower compared to England. The value for Springhead Health was 11.1, which is lower compared to England. The value for The Shrubbery Surgery was 11.7, which is lower compared to England.   Indicator 7. Smoking (15+). In 2020/21, the value for Gravesend Alliance PCN was 18.5 and the value for England was 15.9. The value for Oakfield Health Centre, Practice 2 was 19.9, which is higher compared to England. The value for Springhead Health was 20.1, which is higher compared to England. The value for The Shrubbery Surgery was 15.8,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Gravesend Alliance PCN for several indicators. Indicator 1. Cancer (all ages). In 20/21, the value for Gravesend Alliance PCN was 2.6 and the value for England was 3.2. The value for Oakfield Health Centre, Practice 2 was 2.4, which is lower compared to England. The value for Springhead Health was 2.2, which is lower compared to England. The value for The Shrubbery Surgery was 3.5, which is similar compared to England.   Indicator 2. Diabetes (17+). In 20/21, the value for Gravesend Alliance PCN was 7.1 and the value for England was 7.1. The value for Oakfield Health Centre, Practice 2 was 7.1, which is similar compared to England. The value for Springhead Health was 6.9, which is similar compared to England. The value for The Shrubbery Surgery was 7.3, which is similar compared to England.   Indicator 3. COPD (all ages). In 20/21, the value for Gravesend Alliance PCN was 1.7 and the value for England was 1.9. The value for Oakfield Health Centre, Practice 2 was 2.2, which is similar compared to England. The value for Springhead Health was 1.4, which is lower compared to England. The value for The Shrubbery Surgery was 1.8,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Gravesend Alliance PCN for several indicators. Indicator 1. Serious Mental Illness (all ages). In 20/21, the value for Gravesend Alliance PCN was 0.7 and the value for England was 0.9. The value for Oakfield Health Centre, Practice 2 was 0.7, which is similar compared to England. The value for Springhead Health was 0.7, which is lower compared to England. The value for The Shrubbery Surgery was 0.6, which is lower compared to England.   Indicator 2. Depression (aged 18+). In 20/21, the value for Gravesend Alliance PCN was 12.5 and the value for England was 12.3. The value for Oakfield Health Centre, Practice 2 was 10.7, which is lower compared to England. The value for Springhead Health was 12.7, which is similar compared to England. The value for The Shrubbery Surgery was 13.3, which is higher compared to England.   Indicator 3. Dementia (all ages). In 20/21, the value for Gravesend Alliance PCN was 0.5 and the value for England was 0.7. The value for Oakfield Health Centre, Practice 2 was 0.6, which is similar compared to England. The value for Springhead Health was 0.5, which is similar compared to England. The value for The Shrubbery Surgery was 0.4, which is low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Gravesend Alliance PCN was  99, which is similar compared to England. The value for peer group was 102, which is worse compared to England. The value for Dartford, Gravesham and Swanley HCP was  97, which is similar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Gravesend Alliance PCN in 2015 - 19. The value for England was 100.  The value for Coldharbour ward was 130. The value for Northfleet North ward was 106. The value for Northfleet South ward was 98. The value for Painters Ash ward was 121. The value for Riverview ward was 58. The value for Singlewell ward was 115. The value for Whitehill ward was 85. The value for Woodlands ward was 77.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Gravesend Alliance PCN is similar to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Gravesend Alliance PCN in 2015 - 19. The value for England was 100.  The value for Coldharbour ward was 139. The value for Northfleet North ward was 99. The value for Northfleet South ward was 94. The value for Painters Ash ward was 123. The value for Riverview ward was 62. The value for Singlewell ward was 132. The value for Whitehill ward was 112. The value for Woodlands ward was 106.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Gravesend Alliance PCN in 2015 - 19. The value for England was 100.  The value for Coldharbour ward was 139. The value for Northfleet North ward was 99. The value for Northfleet South ward was 94. The value for Painters Ash ward was 123. The value for Riverview ward was 62. The value for Singlewell ward was 132. The value for Whitehill ward was 112. The value for Woodlands ward was 106.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Gravesend Alliance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Gravesend Alliance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Gravesend Alliance PCN in 2020/21 compared to England. The value for England was 0.8. The value for Oakfield Health Centre, Practice 2 was 0.1, which is lower compared to England. The value for Springhead Health was 0.4, which is lower compared to England. The value for The Shrubbery Surgery was 0.6,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Gravesend Alliance PCN in 2015/16 - 19/20. The value for England was 100.  The value for Coldharbour ward was 153. The value for Northfleet North ward was 180. The value for Northfleet South ward was 66. The value for Painters Ash ward was 94. The value for Riverview ward was 123. The value for Singlewell ward was 102. The value for Whitehill ward was 132. The value for Woodlands ward was 117.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Gravesend Alliance PCN is lower than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Gravesend Alliance PCN is worse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Gravesend Alliance PCN is in Dartford, Gravesham and Swanley HCP. The PCN is in the local authority district of Gravesham. The PCN covers the following wards: Central, Coldharbour, Northfleet North, Northfleet South, Painters Ash, Riverview, Shorne, Cobham and Luddesdown, Singlewell, Westcourt, Whitehill, and Woodla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3 GP practices in Gravesend Alliance PCN: Oakfield Health Centre, Springhead Health, and The Shrubbe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3397</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Gravesend Alliance PCN</vt:lpstr>
      <vt:lpstr>Summary part 1: Gravesend Alliance</vt:lpstr>
      <vt:lpstr>Summary part 2: Gravesend Alliance</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2022-05-25T15:55:19Z</dcterms:modified>
</cp:coreProperties>
</file>