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64" r:id="rId3"/>
    <p:sldId id="263" r:id="rId4"/>
    <p:sldId id="260" r:id="rId5"/>
    <p:sldId id="266" r:id="rId6"/>
    <p:sldId id="261"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7C82"/>
    <a:srgbClr val="D04F30"/>
    <a:srgbClr val="A755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705" autoAdjust="0"/>
  </p:normalViewPr>
  <p:slideViewPr>
    <p:cSldViewPr>
      <p:cViewPr varScale="1">
        <p:scale>
          <a:sx n="136" d="100"/>
          <a:sy n="136" d="100"/>
        </p:scale>
        <p:origin x="1629"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2ABF89-73CB-46D3-8455-8E5074C0AF56}" type="datetimeFigureOut">
              <a:rPr lang="en-GB" smtClean="0"/>
              <a:t>07/10/2021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CC99BC-754E-4E20-A142-86D7E9D5AC60}" type="slidenum">
              <a:rPr lang="en-GB" smtClean="0"/>
              <a:t>‹#›</a:t>
            </a:fld>
            <a:endParaRPr lang="en-GB"/>
          </a:p>
        </p:txBody>
      </p:sp>
    </p:spTree>
    <p:extLst>
      <p:ext uri="{BB962C8B-B14F-4D97-AF65-F5344CB8AC3E}">
        <p14:creationId xmlns:p14="http://schemas.microsoft.com/office/powerpoint/2010/main" val="840565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mn-lt"/>
              </a:defRPr>
            </a:lvl1p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F236390-1BB2-498D-8421-DCF896308B79}" type="datetimeFigureOut">
              <a:rPr lang="en-GB" smtClean="0"/>
              <a:t>07/10/2021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6BF9DF-47AB-4B0B-AED5-F89AEC386184}" type="slidenum">
              <a:rPr lang="en-GB" smtClean="0"/>
              <a:t>‹#›</a:t>
            </a:fld>
            <a:endParaRPr lang="en-GB"/>
          </a:p>
        </p:txBody>
      </p:sp>
    </p:spTree>
    <p:extLst>
      <p:ext uri="{BB962C8B-B14F-4D97-AF65-F5344CB8AC3E}">
        <p14:creationId xmlns:p14="http://schemas.microsoft.com/office/powerpoint/2010/main" val="1500827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a:xfrm>
            <a:off x="408161" y="6338598"/>
            <a:ext cx="2895600" cy="365125"/>
          </a:xfrm>
        </p:spPr>
        <p:txBody>
          <a:bodyPr/>
          <a:lstStyle>
            <a:lvl1pPr algn="l">
              <a:defRPr>
                <a:latin typeface="+mn-lt"/>
                <a:cs typeface="Arial" panose="020B0604020202020204" pitchFamily="34" charset="0"/>
              </a:defRPr>
            </a:lvl1pPr>
          </a:lstStyle>
          <a:p>
            <a:r>
              <a:rPr lang="en-GB"/>
              <a:t>Presentation title, Month Year</a:t>
            </a:r>
            <a:endParaRPr lang="en-GB" dirty="0"/>
          </a:p>
        </p:txBody>
      </p:sp>
      <p:cxnSp>
        <p:nvCxnSpPr>
          <p:cNvPr id="7" name="Straight Connector 6"/>
          <p:cNvCxnSpPr/>
          <p:nvPr userDrawn="1"/>
        </p:nvCxnSpPr>
        <p:spPr>
          <a:xfrm>
            <a:off x="395536" y="6309320"/>
            <a:ext cx="7776864" cy="0"/>
          </a:xfrm>
          <a:prstGeom prst="line">
            <a:avLst/>
          </a:prstGeom>
          <a:ln w="25400">
            <a:solidFill>
              <a:srgbClr val="A75585"/>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a:xfrm>
            <a:off x="6588224" y="6165304"/>
            <a:ext cx="2133600" cy="365125"/>
          </a:xfrm>
        </p:spPr>
        <p:txBody>
          <a:bodyPr/>
          <a:lstStyle>
            <a:lvl1pPr>
              <a:defRPr>
                <a:solidFill>
                  <a:srgbClr val="2D7C82"/>
                </a:solidFill>
                <a:latin typeface="+mn-lt"/>
                <a:cs typeface="Arial" panose="020B0604020202020204" pitchFamily="34" charset="0"/>
              </a:defRPr>
            </a:lvl1pPr>
          </a:lstStyle>
          <a:p>
            <a:fld id="{083437FF-0BBE-490D-9C9F-587F734159E8}" type="slidenum">
              <a:rPr lang="en-GB" smtClean="0"/>
              <a:pPr/>
              <a:t>‹#›</a:t>
            </a:fld>
            <a:endParaRPr lang="en-GB" dirty="0"/>
          </a:p>
        </p:txBody>
      </p:sp>
    </p:spTree>
    <p:extLst>
      <p:ext uri="{BB962C8B-B14F-4D97-AF65-F5344CB8AC3E}">
        <p14:creationId xmlns:p14="http://schemas.microsoft.com/office/powerpoint/2010/main" val="914969071"/>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Footer Placeholder 4"/>
          <p:cNvSpPr>
            <a:spLocks noGrp="1"/>
          </p:cNvSpPr>
          <p:nvPr>
            <p:ph type="ftr" sz="quarter" idx="11"/>
          </p:nvPr>
        </p:nvSpPr>
        <p:spPr>
          <a:xfrm>
            <a:off x="408161" y="6338598"/>
            <a:ext cx="2895600" cy="365125"/>
          </a:xfrm>
        </p:spPr>
        <p:txBody>
          <a:bodyPr/>
          <a:lstStyle>
            <a:lvl1pPr algn="l">
              <a:defRPr>
                <a:latin typeface="+mn-lt"/>
                <a:cs typeface="Arial" panose="020B0604020202020204" pitchFamily="34" charset="0"/>
              </a:defRPr>
            </a:lvl1pPr>
          </a:lstStyle>
          <a:p>
            <a:r>
              <a:rPr lang="en-GB"/>
              <a:t>Presentation title, Month Year</a:t>
            </a:r>
            <a:endParaRPr lang="en-GB" dirty="0"/>
          </a:p>
        </p:txBody>
      </p:sp>
      <p:cxnSp>
        <p:nvCxnSpPr>
          <p:cNvPr id="12" name="Straight Connector 11"/>
          <p:cNvCxnSpPr/>
          <p:nvPr userDrawn="1"/>
        </p:nvCxnSpPr>
        <p:spPr>
          <a:xfrm>
            <a:off x="395536" y="6309320"/>
            <a:ext cx="7776864" cy="0"/>
          </a:xfrm>
          <a:prstGeom prst="line">
            <a:avLst/>
          </a:prstGeom>
          <a:ln w="25400">
            <a:solidFill>
              <a:srgbClr val="A75585"/>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6588224" y="6165304"/>
            <a:ext cx="2133600" cy="365125"/>
          </a:xfrm>
        </p:spPr>
        <p:txBody>
          <a:bodyPr/>
          <a:lstStyle>
            <a:lvl1pPr>
              <a:defRPr>
                <a:solidFill>
                  <a:srgbClr val="2D7C82"/>
                </a:solidFill>
                <a:latin typeface="+mn-lt"/>
                <a:cs typeface="Arial" panose="020B0604020202020204" pitchFamily="34" charset="0"/>
              </a:defRPr>
            </a:lvl1pPr>
          </a:lstStyle>
          <a:p>
            <a:fld id="{083437FF-0BBE-490D-9C9F-587F734159E8}" type="slidenum">
              <a:rPr lang="en-GB" smtClean="0"/>
              <a:pPr/>
              <a:t>‹#›</a:t>
            </a:fld>
            <a:endParaRPr lang="en-GB" dirty="0"/>
          </a:p>
        </p:txBody>
      </p:sp>
    </p:spTree>
    <p:extLst>
      <p:ext uri="{BB962C8B-B14F-4D97-AF65-F5344CB8AC3E}">
        <p14:creationId xmlns:p14="http://schemas.microsoft.com/office/powerpoint/2010/main" val="531548958"/>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Footer Placeholder 4"/>
          <p:cNvSpPr>
            <a:spLocks noGrp="1"/>
          </p:cNvSpPr>
          <p:nvPr>
            <p:ph type="ftr" sz="quarter" idx="11"/>
          </p:nvPr>
        </p:nvSpPr>
        <p:spPr>
          <a:xfrm>
            <a:off x="408161" y="6338598"/>
            <a:ext cx="2895600" cy="365125"/>
          </a:xfrm>
        </p:spPr>
        <p:txBody>
          <a:bodyPr/>
          <a:lstStyle>
            <a:lvl1pPr algn="l">
              <a:defRPr>
                <a:latin typeface="+mn-lt"/>
                <a:cs typeface="Arial" panose="020B0604020202020204" pitchFamily="34" charset="0"/>
              </a:defRPr>
            </a:lvl1pPr>
          </a:lstStyle>
          <a:p>
            <a:r>
              <a:rPr lang="en-GB"/>
              <a:t>Presentation title, Month Year</a:t>
            </a:r>
            <a:endParaRPr lang="en-GB" dirty="0"/>
          </a:p>
        </p:txBody>
      </p:sp>
      <p:cxnSp>
        <p:nvCxnSpPr>
          <p:cNvPr id="7" name="Straight Connector 6"/>
          <p:cNvCxnSpPr/>
          <p:nvPr userDrawn="1"/>
        </p:nvCxnSpPr>
        <p:spPr>
          <a:xfrm>
            <a:off x="395536" y="6309320"/>
            <a:ext cx="7776864" cy="0"/>
          </a:xfrm>
          <a:prstGeom prst="line">
            <a:avLst/>
          </a:prstGeom>
          <a:ln w="25400">
            <a:solidFill>
              <a:srgbClr val="A75585"/>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12"/>
          </p:nvPr>
        </p:nvSpPr>
        <p:spPr>
          <a:xfrm>
            <a:off x="6588224" y="6165304"/>
            <a:ext cx="2133600" cy="365125"/>
          </a:xfrm>
        </p:spPr>
        <p:txBody>
          <a:bodyPr/>
          <a:lstStyle>
            <a:lvl1pPr>
              <a:defRPr>
                <a:solidFill>
                  <a:srgbClr val="2D7C82"/>
                </a:solidFill>
                <a:latin typeface="+mn-lt"/>
                <a:cs typeface="Arial" panose="020B0604020202020204" pitchFamily="34" charset="0"/>
              </a:defRPr>
            </a:lvl1pPr>
          </a:lstStyle>
          <a:p>
            <a:fld id="{083437FF-0BBE-490D-9C9F-587F734159E8}" type="slidenum">
              <a:rPr lang="en-GB" smtClean="0"/>
              <a:pPr/>
              <a:t>‹#›</a:t>
            </a:fld>
            <a:endParaRPr lang="en-GB" dirty="0"/>
          </a:p>
        </p:txBody>
      </p:sp>
    </p:spTree>
    <p:extLst>
      <p:ext uri="{BB962C8B-B14F-4D97-AF65-F5344CB8AC3E}">
        <p14:creationId xmlns:p14="http://schemas.microsoft.com/office/powerpoint/2010/main" val="1878511971"/>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2709937" cy="1174452"/>
          </a:xfrm>
        </p:spPr>
        <p:txBody>
          <a:bodyPr anchor="b">
            <a:noAutofit/>
          </a:bodyPr>
          <a:lstStyle>
            <a:lvl1pPr algn="l">
              <a:defRPr sz="2800" b="1">
                <a:solidFill>
                  <a:schemeClr val="tx1"/>
                </a:solidFill>
              </a:defRPr>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628800"/>
            <a:ext cx="3008313" cy="4497363"/>
          </a:xfrm>
          <a:ln w="25400">
            <a:solidFill>
              <a:srgbClr val="2D7C82"/>
            </a:solidFill>
          </a:ln>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Footer Placeholder 4"/>
          <p:cNvSpPr>
            <a:spLocks noGrp="1"/>
          </p:cNvSpPr>
          <p:nvPr>
            <p:ph type="ftr" sz="quarter" idx="11"/>
          </p:nvPr>
        </p:nvSpPr>
        <p:spPr>
          <a:xfrm>
            <a:off x="408161" y="6338598"/>
            <a:ext cx="2895600" cy="365125"/>
          </a:xfrm>
        </p:spPr>
        <p:txBody>
          <a:bodyPr/>
          <a:lstStyle>
            <a:lvl1pPr algn="l">
              <a:defRPr>
                <a:latin typeface="Arial" panose="020B0604020202020204" pitchFamily="34" charset="0"/>
                <a:cs typeface="Arial" panose="020B0604020202020204" pitchFamily="34" charset="0"/>
              </a:defRPr>
            </a:lvl1pPr>
          </a:lstStyle>
          <a:p>
            <a:r>
              <a:rPr lang="en-GB"/>
              <a:t>Presentation title, Month Year</a:t>
            </a:r>
            <a:endParaRPr lang="en-GB" dirty="0"/>
          </a:p>
        </p:txBody>
      </p:sp>
      <p:cxnSp>
        <p:nvCxnSpPr>
          <p:cNvPr id="9" name="Straight Connector 8"/>
          <p:cNvCxnSpPr/>
          <p:nvPr userDrawn="1"/>
        </p:nvCxnSpPr>
        <p:spPr>
          <a:xfrm>
            <a:off x="395536" y="6309320"/>
            <a:ext cx="7776864" cy="0"/>
          </a:xfrm>
          <a:prstGeom prst="line">
            <a:avLst/>
          </a:prstGeom>
          <a:ln w="25400">
            <a:solidFill>
              <a:srgbClr val="A75585"/>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12"/>
          </p:nvPr>
        </p:nvSpPr>
        <p:spPr>
          <a:xfrm>
            <a:off x="6588224" y="6165304"/>
            <a:ext cx="2133600" cy="365125"/>
          </a:xfrm>
        </p:spPr>
        <p:txBody>
          <a:bodyPr/>
          <a:lstStyle>
            <a:lvl1pPr>
              <a:defRPr>
                <a:solidFill>
                  <a:srgbClr val="2D7C82"/>
                </a:solidFill>
                <a:latin typeface="Arial" panose="020B0604020202020204" pitchFamily="34" charset="0"/>
                <a:cs typeface="Arial" panose="020B0604020202020204" pitchFamily="34" charset="0"/>
              </a:defRPr>
            </a:lvl1pPr>
          </a:lstStyle>
          <a:p>
            <a:fld id="{083437FF-0BBE-490D-9C9F-587F734159E8}" type="slidenum">
              <a:rPr lang="en-GB" smtClean="0"/>
              <a:pPr/>
              <a:t>‹#›</a:t>
            </a:fld>
            <a:endParaRPr lang="en-GB" dirty="0"/>
          </a:p>
        </p:txBody>
      </p:sp>
    </p:spTree>
    <p:extLst>
      <p:ext uri="{BB962C8B-B14F-4D97-AF65-F5344CB8AC3E}">
        <p14:creationId xmlns:p14="http://schemas.microsoft.com/office/powerpoint/2010/main" val="177924920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1216" y="274638"/>
            <a:ext cx="7859216"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36390-1BB2-498D-8421-DCF896308B79}" type="datetimeFigureOut">
              <a:rPr lang="en-GB" smtClean="0"/>
              <a:t>07/10/2021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BF9DF-47AB-4B0B-AED5-F89AEC386184}" type="slidenum">
              <a:rPr lang="en-GB" smtClean="0"/>
              <a:t>‹#›</a:t>
            </a:fld>
            <a:endParaRPr lang="en-GB"/>
          </a:p>
        </p:txBody>
      </p:sp>
      <p:pic>
        <p:nvPicPr>
          <p:cNvPr id="7" name="Picture 6"/>
          <p:cNvPicPr/>
          <p:nvPr userDrawn="1"/>
        </p:nvPicPr>
        <p:blipFill>
          <a:blip r:embed="rId7">
            <a:extLst>
              <a:ext uri="{28A0092B-C50C-407E-A947-70E740481C1C}">
                <a14:useLocalDpi xmlns:a14="http://schemas.microsoft.com/office/drawing/2010/main" val="0"/>
              </a:ext>
            </a:extLst>
          </a:blip>
          <a:stretch>
            <a:fillRect/>
          </a:stretch>
        </p:blipFill>
        <p:spPr>
          <a:xfrm>
            <a:off x="7672913" y="159362"/>
            <a:ext cx="1337945" cy="320675"/>
          </a:xfrm>
          <a:prstGeom prst="rect">
            <a:avLst/>
          </a:prstGeom>
        </p:spPr>
      </p:pic>
      <p:cxnSp>
        <p:nvCxnSpPr>
          <p:cNvPr id="9" name="Straight Connector 8"/>
          <p:cNvCxnSpPr/>
          <p:nvPr userDrawn="1"/>
        </p:nvCxnSpPr>
        <p:spPr>
          <a:xfrm>
            <a:off x="539552" y="480037"/>
            <a:ext cx="0" cy="716715"/>
          </a:xfrm>
          <a:prstGeom prst="line">
            <a:avLst/>
          </a:prstGeom>
          <a:ln w="50800">
            <a:solidFill>
              <a:srgbClr val="2D7C8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6588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6" r:id="rId5"/>
  </p:sldLayoutIdLst>
  <p:txStyles>
    <p:titleStyle>
      <a:lvl1pPr algn="l" defTabSz="914400" rtl="0" eaLnBrk="1" latinLnBrk="0" hangingPunct="1">
        <a:spcBef>
          <a:spcPct val="0"/>
        </a:spcBef>
        <a:buNone/>
        <a:defRPr sz="4400" kern="1200">
          <a:solidFill>
            <a:schemeClr val="tx1"/>
          </a:solidFill>
          <a:latin typeface="+mn-lt"/>
          <a:ea typeface="+mj-ea"/>
          <a:cs typeface="Arial" panose="020B0604020202020204" pitchFamily="34" charset="0"/>
        </a:defRPr>
      </a:lvl1pPr>
    </p:titleStyle>
    <p:bodyStyle>
      <a:lvl1pPr marL="342900" indent="-342900" algn="l" defTabSz="914400" rtl="0" eaLnBrk="1" latinLnBrk="0" hangingPunct="1">
        <a:spcBef>
          <a:spcPct val="20000"/>
        </a:spcBef>
        <a:buFontTx/>
        <a:buBlip>
          <a:blip r:embed="rId8"/>
        </a:buBlip>
        <a:defRPr sz="3200" kern="1200">
          <a:solidFill>
            <a:srgbClr val="2D7C82"/>
          </a:solidFill>
          <a:latin typeface="+mn-lt"/>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www.kpho.org.uk/" TargetMode="External"/><Relationship Id="rId5" Type="http://schemas.openxmlformats.org/officeDocument/2006/relationships/image" Target="../media/image6.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8"/>
          <p:cNvPicPr/>
          <p:nvPr/>
        </p:nvPicPr>
        <p:blipFill>
          <a:blip r:embed="rId2" cstate="print">
            <a:extLst>
              <a:ext uri="{28A0092B-C50C-407E-A947-70E740481C1C}">
                <a14:useLocalDpi xmlns:a14="http://schemas.microsoft.com/office/drawing/2010/main" val="0"/>
              </a:ext>
            </a:extLst>
          </a:blip>
          <a:stretch>
            <a:fillRect/>
          </a:stretch>
        </p:blipFill>
        <p:spPr>
          <a:xfrm>
            <a:off x="288856" y="5445224"/>
            <a:ext cx="8855144" cy="1412776"/>
          </a:xfrm>
          <a:prstGeom prst="rect">
            <a:avLst/>
          </a:prstGeom>
        </p:spPr>
      </p:pic>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288856" y="486704"/>
            <a:ext cx="8603624" cy="3374344"/>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395536" y="192064"/>
            <a:ext cx="8496944" cy="1580752"/>
          </a:xfrm>
          <a:prstGeom prst="rect">
            <a:avLst/>
          </a:prstGeom>
        </p:spPr>
      </p:pic>
      <p:pic>
        <p:nvPicPr>
          <p:cNvPr id="7" name="Picture 6"/>
          <p:cNvPicPr/>
          <p:nvPr/>
        </p:nvPicPr>
        <p:blipFill>
          <a:blip r:embed="rId5" cstate="print">
            <a:extLst>
              <a:ext uri="{28A0092B-C50C-407E-A947-70E740481C1C}">
                <a14:useLocalDpi xmlns:a14="http://schemas.microsoft.com/office/drawing/2010/main" val="0"/>
              </a:ext>
            </a:extLst>
          </a:blip>
          <a:stretch>
            <a:fillRect/>
          </a:stretch>
        </p:blipFill>
        <p:spPr>
          <a:xfrm>
            <a:off x="7452320" y="390184"/>
            <a:ext cx="1313304" cy="878576"/>
          </a:xfrm>
          <a:prstGeom prst="rect">
            <a:avLst/>
          </a:prstGeom>
        </p:spPr>
      </p:pic>
      <p:pic>
        <p:nvPicPr>
          <p:cNvPr id="8" name="Picture 7">
            <a:hlinkClick r:id="rId6"/>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47780" y="412758"/>
            <a:ext cx="2816108" cy="675866"/>
          </a:xfrm>
          <a:prstGeom prst="rect">
            <a:avLst/>
          </a:prstGeom>
        </p:spPr>
      </p:pic>
      <p:sp>
        <p:nvSpPr>
          <p:cNvPr id="2" name="Title 1"/>
          <p:cNvSpPr>
            <a:spLocks noGrp="1"/>
          </p:cNvSpPr>
          <p:nvPr>
            <p:ph type="ctrTitle"/>
          </p:nvPr>
        </p:nvSpPr>
        <p:spPr>
          <a:xfrm>
            <a:off x="747780" y="3356992"/>
            <a:ext cx="7772400" cy="1470025"/>
          </a:xfrm>
        </p:spPr>
        <p:txBody>
          <a:bodyPr>
            <a:normAutofit/>
          </a:bodyPr>
          <a:lstStyle/>
          <a:p>
            <a:r>
              <a:rPr lang="en-GB" sz="3600" dirty="0">
                <a:solidFill>
                  <a:srgbClr val="2D7C82"/>
                </a:solidFill>
                <a:cs typeface="Arial" panose="020B0604020202020204" pitchFamily="34" charset="0"/>
              </a:rPr>
              <a:t>Estimates of the Prevalence of Cerebral Palsy in Kent</a:t>
            </a:r>
          </a:p>
        </p:txBody>
      </p:sp>
      <p:sp>
        <p:nvSpPr>
          <p:cNvPr id="3" name="Subtitle 2"/>
          <p:cNvSpPr>
            <a:spLocks noGrp="1"/>
          </p:cNvSpPr>
          <p:nvPr>
            <p:ph type="subTitle" idx="1"/>
          </p:nvPr>
        </p:nvSpPr>
        <p:spPr>
          <a:xfrm>
            <a:off x="1403648" y="4941168"/>
            <a:ext cx="6400800" cy="600472"/>
          </a:xfrm>
        </p:spPr>
        <p:txBody>
          <a:bodyPr/>
          <a:lstStyle/>
          <a:p>
            <a:r>
              <a:rPr lang="en-GB" dirty="0">
                <a:solidFill>
                  <a:srgbClr val="2D7C82"/>
                </a:solidFill>
                <a:cs typeface="Arial" panose="020B0604020202020204" pitchFamily="34" charset="0"/>
              </a:rPr>
              <a:t>0-25 year olds – 2015/16-2019/20</a:t>
            </a:r>
          </a:p>
        </p:txBody>
      </p:sp>
      <p:sp>
        <p:nvSpPr>
          <p:cNvPr id="10" name="TextBox 9"/>
          <p:cNvSpPr txBox="1"/>
          <p:nvPr/>
        </p:nvSpPr>
        <p:spPr>
          <a:xfrm>
            <a:off x="5976664" y="6290156"/>
            <a:ext cx="2987824" cy="461665"/>
          </a:xfrm>
          <a:prstGeom prst="rect">
            <a:avLst/>
          </a:prstGeom>
          <a:noFill/>
        </p:spPr>
        <p:txBody>
          <a:bodyPr wrap="square" rtlCol="0">
            <a:spAutoFit/>
          </a:bodyPr>
          <a:lstStyle/>
          <a:p>
            <a:pPr algn="r"/>
            <a:r>
              <a:rPr lang="en-GB" sz="1200" dirty="0">
                <a:solidFill>
                  <a:srgbClr val="2D7C82"/>
                </a:solidFill>
                <a:cs typeface="Arial" panose="020B0604020202020204" pitchFamily="34" charset="0"/>
              </a:rPr>
              <a:t>Version: 1.0</a:t>
            </a:r>
          </a:p>
          <a:p>
            <a:pPr algn="r"/>
            <a:r>
              <a:rPr lang="en-GB" sz="1200" dirty="0">
                <a:solidFill>
                  <a:srgbClr val="2D7C82"/>
                </a:solidFill>
                <a:cs typeface="Arial" panose="020B0604020202020204" pitchFamily="34" charset="0"/>
              </a:rPr>
              <a:t>Last updated: 18th January 2021</a:t>
            </a:r>
          </a:p>
        </p:txBody>
      </p:sp>
      <p:cxnSp>
        <p:nvCxnSpPr>
          <p:cNvPr id="12" name="Straight Connector 11"/>
          <p:cNvCxnSpPr/>
          <p:nvPr/>
        </p:nvCxnSpPr>
        <p:spPr>
          <a:xfrm>
            <a:off x="1568172" y="5949280"/>
            <a:ext cx="7180292" cy="0"/>
          </a:xfrm>
          <a:prstGeom prst="line">
            <a:avLst/>
          </a:prstGeom>
          <a:ln w="25400">
            <a:solidFill>
              <a:srgbClr val="A75585"/>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51520" y="5803625"/>
            <a:ext cx="1440160" cy="307777"/>
          </a:xfrm>
          <a:prstGeom prst="rect">
            <a:avLst/>
          </a:prstGeom>
          <a:noFill/>
        </p:spPr>
        <p:txBody>
          <a:bodyPr wrap="square" rtlCol="0">
            <a:spAutoFit/>
          </a:bodyPr>
          <a:lstStyle/>
          <a:p>
            <a:r>
              <a:rPr lang="en-GB" sz="1400" b="1" dirty="0">
                <a:solidFill>
                  <a:srgbClr val="2D7C82"/>
                </a:solidFill>
                <a:cs typeface="Arial" panose="020B0604020202020204" pitchFamily="34" charset="0"/>
              </a:rPr>
              <a:t>Produced by</a:t>
            </a:r>
          </a:p>
        </p:txBody>
      </p:sp>
      <p:sp>
        <p:nvSpPr>
          <p:cNvPr id="15" name="TextBox 14"/>
          <p:cNvSpPr txBox="1"/>
          <p:nvPr/>
        </p:nvSpPr>
        <p:spPr>
          <a:xfrm>
            <a:off x="251520" y="6050427"/>
            <a:ext cx="5112568" cy="830997"/>
          </a:xfrm>
          <a:prstGeom prst="rect">
            <a:avLst/>
          </a:prstGeom>
          <a:noFill/>
        </p:spPr>
        <p:txBody>
          <a:bodyPr wrap="square" rtlCol="0">
            <a:spAutoFit/>
          </a:bodyPr>
          <a:lstStyle/>
          <a:p>
            <a:r>
              <a:rPr lang="en-GB" sz="1200" dirty="0">
                <a:cs typeface="Arial" panose="020B0604020202020204" pitchFamily="34" charset="0"/>
              </a:rPr>
              <a:t>Gerrard Abi-Aad, Head of Public Health Intelligence</a:t>
            </a:r>
          </a:p>
          <a:p>
            <a:r>
              <a:rPr lang="en-GB" sz="1200" dirty="0">
                <a:cs typeface="Arial" panose="020B0604020202020204" pitchFamily="34" charset="0"/>
              </a:rPr>
              <a:t>Josh Stroud, Public Health Analyst</a:t>
            </a:r>
          </a:p>
          <a:p>
            <a:r>
              <a:rPr lang="en-GB" sz="1200" dirty="0">
                <a:cs typeface="Arial" panose="020B0604020202020204" pitchFamily="34" charset="0"/>
              </a:rPr>
              <a:t>Laura Hill, Information Officer</a:t>
            </a:r>
          </a:p>
          <a:p>
            <a:r>
              <a:rPr lang="en-GB" sz="1200" b="1" dirty="0">
                <a:cs typeface="Arial" panose="020B0604020202020204" pitchFamily="34" charset="0"/>
              </a:rPr>
              <a:t>All correspondence to Josh Stroud, Lead Analyst</a:t>
            </a:r>
          </a:p>
        </p:txBody>
      </p:sp>
    </p:spTree>
    <p:extLst>
      <p:ext uri="{BB962C8B-B14F-4D97-AF65-F5344CB8AC3E}">
        <p14:creationId xmlns:p14="http://schemas.microsoft.com/office/powerpoint/2010/main" val="2363463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a:xfrm>
            <a:off x="457200" y="1600199"/>
            <a:ext cx="8229600" cy="4738399"/>
          </a:xfrm>
        </p:spPr>
        <p:txBody>
          <a:bodyPr>
            <a:normAutofit fontScale="70000" lnSpcReduction="20000"/>
          </a:bodyPr>
          <a:lstStyle/>
          <a:p>
            <a:pPr marL="0" marR="0" lvl="0" indent="0" algn="l" defTabSz="914400" rtl="0" eaLnBrk="1" fontAlgn="auto" latinLnBrk="0" hangingPunct="1">
              <a:lnSpc>
                <a:spcPct val="120000"/>
              </a:lnSpc>
              <a:spcBef>
                <a:spcPts val="600"/>
              </a:spcBef>
              <a:spcAft>
                <a:spcPts val="600"/>
              </a:spcAft>
              <a:buClrTx/>
              <a:buSzTx/>
              <a:buFontTx/>
              <a:buNone/>
              <a:tabLst/>
              <a:defRPr/>
            </a:pPr>
            <a:r>
              <a:rPr lang="en-GB" sz="2400" dirty="0">
                <a:latin typeface="Calibri"/>
              </a:rPr>
              <a:t>Previous research</a:t>
            </a:r>
            <a:r>
              <a:rPr lang="en-GB" sz="2400" baseline="30000" dirty="0">
                <a:latin typeface="Calibri"/>
              </a:rPr>
              <a:t>1</a:t>
            </a:r>
            <a:r>
              <a:rPr lang="en-GB" sz="2400" dirty="0">
                <a:latin typeface="Calibri"/>
              </a:rPr>
              <a:t> suggests that the prevalence of cerebral palsy in 0-25 year olds in England is between 2.4 and 3.5 per 1,000.</a:t>
            </a:r>
          </a:p>
          <a:p>
            <a:pPr marL="0" marR="0" lvl="0" indent="0" algn="l" defTabSz="914400" rtl="0" eaLnBrk="1" fontAlgn="auto" latinLnBrk="0" hangingPunct="1">
              <a:lnSpc>
                <a:spcPct val="120000"/>
              </a:lnSpc>
              <a:spcBef>
                <a:spcPts val="600"/>
              </a:spcBef>
              <a:spcAft>
                <a:spcPts val="600"/>
              </a:spcAft>
              <a:buClrTx/>
              <a:buSzTx/>
              <a:buFontTx/>
              <a:buNone/>
              <a:tabLst/>
              <a:defRPr/>
            </a:pPr>
            <a:r>
              <a:rPr lang="en-GB" sz="2400" dirty="0">
                <a:latin typeface="Calibri"/>
              </a:rPr>
              <a:t>Reliable historic data that would allow an estimation of the prevalence of cerebral palsy in Kent is not available. Therefore, the purpose of this analysis is to determine the number of individuals with cerebral palsy that had contact with the healthcare system between April 2015 and March 2020.</a:t>
            </a:r>
          </a:p>
          <a:p>
            <a:pPr marL="0" marR="0" lvl="0" indent="0" algn="l" defTabSz="914400" rtl="0" eaLnBrk="1" fontAlgn="auto" latinLnBrk="0" hangingPunct="1">
              <a:lnSpc>
                <a:spcPct val="120000"/>
              </a:lnSpc>
              <a:spcBef>
                <a:spcPts val="600"/>
              </a:spcBef>
              <a:spcAft>
                <a:spcPts val="600"/>
              </a:spcAft>
              <a:buClrTx/>
              <a:buSzTx/>
              <a:buFontTx/>
              <a:buNone/>
              <a:tabLst/>
              <a:defRPr/>
            </a:pPr>
            <a:r>
              <a:rPr lang="en-GB" sz="2400" dirty="0">
                <a:latin typeface="Calibri"/>
              </a:rPr>
              <a:t>General practice data and hospital inpatient data have previously been used as suitable data sources for identifying cerebral palsy</a:t>
            </a:r>
            <a:r>
              <a:rPr lang="en-GB" sz="2400" baseline="30000" dirty="0">
                <a:latin typeface="Calibri"/>
              </a:rPr>
              <a:t>1</a:t>
            </a:r>
            <a:r>
              <a:rPr lang="en-GB" sz="2400" dirty="0">
                <a:latin typeface="Calibri"/>
              </a:rPr>
              <a:t>. Therefore, a dataset providing a record of events at general practice and a second dataset providing a record of hospital admissions are the data source for this analysis.</a:t>
            </a:r>
          </a:p>
          <a:p>
            <a:pPr marL="0" marR="0" lvl="0" indent="0" algn="l" defTabSz="914400" rtl="0" eaLnBrk="1" fontAlgn="auto" latinLnBrk="0" hangingPunct="1">
              <a:lnSpc>
                <a:spcPct val="100000"/>
              </a:lnSpc>
              <a:spcBef>
                <a:spcPts val="600"/>
              </a:spcBef>
              <a:spcAft>
                <a:spcPts val="600"/>
              </a:spcAft>
              <a:buClrTx/>
              <a:buSzTx/>
              <a:buFontTx/>
              <a:buNone/>
              <a:tabLst/>
              <a:defRPr/>
            </a:pPr>
            <a:endParaRPr lang="en-GB" sz="1700" dirty="0">
              <a:latin typeface="Calibri"/>
            </a:endParaRPr>
          </a:p>
          <a:p>
            <a:pPr marL="0" marR="0" lvl="0" indent="0" algn="l" defTabSz="914400" rtl="0" eaLnBrk="1" fontAlgn="auto" latinLnBrk="0" hangingPunct="1">
              <a:lnSpc>
                <a:spcPct val="100000"/>
              </a:lnSpc>
              <a:spcBef>
                <a:spcPts val="600"/>
              </a:spcBef>
              <a:spcAft>
                <a:spcPts val="600"/>
              </a:spcAft>
              <a:buClrTx/>
              <a:buSzTx/>
              <a:buFontTx/>
              <a:buNone/>
              <a:tabLst/>
              <a:defRPr/>
            </a:pPr>
            <a:endParaRPr lang="en-GB" sz="1700" dirty="0">
              <a:latin typeface="Calibri"/>
            </a:endParaRPr>
          </a:p>
          <a:p>
            <a:pPr marL="0" marR="0" lvl="0" indent="0" algn="l" defTabSz="914400" rtl="0" eaLnBrk="1" fontAlgn="auto" latinLnBrk="0" hangingPunct="1">
              <a:lnSpc>
                <a:spcPct val="100000"/>
              </a:lnSpc>
              <a:spcBef>
                <a:spcPts val="600"/>
              </a:spcBef>
              <a:spcAft>
                <a:spcPts val="600"/>
              </a:spcAft>
              <a:buClrTx/>
              <a:buSzTx/>
              <a:buFontTx/>
              <a:buNone/>
              <a:tabLst/>
              <a:defRPr/>
            </a:pPr>
            <a:endParaRPr lang="en-GB" sz="1700" dirty="0">
              <a:latin typeface="Calibri"/>
            </a:endParaRPr>
          </a:p>
          <a:p>
            <a:pPr marL="0" marR="0" lvl="0" indent="0" algn="l" defTabSz="914400" rtl="0" eaLnBrk="1" fontAlgn="auto" latinLnBrk="0" hangingPunct="1">
              <a:lnSpc>
                <a:spcPct val="100000"/>
              </a:lnSpc>
              <a:spcBef>
                <a:spcPts val="600"/>
              </a:spcBef>
              <a:spcAft>
                <a:spcPts val="600"/>
              </a:spcAft>
              <a:buClrTx/>
              <a:buSzTx/>
              <a:buFontTx/>
              <a:buNone/>
              <a:tabLst/>
              <a:defRPr/>
            </a:pPr>
            <a:endParaRPr lang="en-GB" sz="1700" dirty="0">
              <a:latin typeface="Calibri"/>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lang="en-GB" sz="1600" baseline="30000" dirty="0">
                <a:latin typeface="Calibri"/>
              </a:rPr>
              <a:t>1</a:t>
            </a:r>
            <a:r>
              <a:rPr lang="en-GB" sz="1600" dirty="0">
                <a:latin typeface="Calibri"/>
              </a:rPr>
              <a:t>Carter, B., Bennett, C. V., Bethel, J., Jones, H. M., Wang, T., &amp; Kemp, A. (2019). Identifying cerebral palsy from routinely-collected data in England and Wales. Clinical Epidemiology, 11, 457</a:t>
            </a:r>
          </a:p>
        </p:txBody>
      </p:sp>
      <p:sp>
        <p:nvSpPr>
          <p:cNvPr id="4" name="Footer Placeholder 3"/>
          <p:cNvSpPr>
            <a:spLocks noGrp="1"/>
          </p:cNvSpPr>
          <p:nvPr>
            <p:ph type="ftr" sz="quarter" idx="11"/>
          </p:nvPr>
        </p:nvSpPr>
        <p:spPr/>
        <p:txBody>
          <a:bodyPr/>
          <a:lstStyle/>
          <a:p>
            <a:r>
              <a:rPr lang="en-GB" dirty="0"/>
              <a:t>Cerebral Palsy, January 2021</a:t>
            </a:r>
          </a:p>
        </p:txBody>
      </p:sp>
      <p:sp>
        <p:nvSpPr>
          <p:cNvPr id="5" name="Slide Number Placeholder 4"/>
          <p:cNvSpPr>
            <a:spLocks noGrp="1"/>
          </p:cNvSpPr>
          <p:nvPr>
            <p:ph type="sldNum" sz="quarter" idx="12"/>
          </p:nvPr>
        </p:nvSpPr>
        <p:spPr/>
        <p:txBody>
          <a:bodyPr/>
          <a:lstStyle/>
          <a:p>
            <a:fld id="{083437FF-0BBE-490D-9C9F-587F734159E8}" type="slidenum">
              <a:rPr lang="en-GB" smtClean="0"/>
              <a:pPr/>
              <a:t>2</a:t>
            </a:fld>
            <a:endParaRPr lang="en-GB" dirty="0"/>
          </a:p>
        </p:txBody>
      </p:sp>
    </p:spTree>
    <p:extLst>
      <p:ext uri="{BB962C8B-B14F-4D97-AF65-F5344CB8AC3E}">
        <p14:creationId xmlns:p14="http://schemas.microsoft.com/office/powerpoint/2010/main" val="332823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Extraction</a:t>
            </a:r>
          </a:p>
        </p:txBody>
      </p:sp>
      <p:sp>
        <p:nvSpPr>
          <p:cNvPr id="3" name="Content Placeholder 2"/>
          <p:cNvSpPr>
            <a:spLocks noGrp="1"/>
          </p:cNvSpPr>
          <p:nvPr>
            <p:ph idx="1"/>
          </p:nvPr>
        </p:nvSpPr>
        <p:spPr>
          <a:xfrm>
            <a:off x="457200" y="5105320"/>
            <a:ext cx="8229600" cy="729383"/>
          </a:xfrm>
        </p:spPr>
        <p:txBody>
          <a:bodyPr>
            <a:normAutofit/>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GB" sz="1700" dirty="0">
                <a:latin typeface="Calibri"/>
              </a:rPr>
              <a:t>The literature identified 49 Read codes and 24 ICD-10 codes for cerebral palsy. In addition, 1 ICD-10 code was identified for the fitting and adjustment of an orthopaedic device</a:t>
            </a:r>
            <a:r>
              <a:rPr lang="en-GB" sz="1800" baseline="30000" dirty="0"/>
              <a:t>2</a:t>
            </a:r>
            <a:r>
              <a:rPr lang="en-GB" sz="1700" dirty="0">
                <a:latin typeface="Calibri"/>
              </a:rPr>
              <a:t>.</a:t>
            </a:r>
          </a:p>
        </p:txBody>
      </p:sp>
      <p:sp>
        <p:nvSpPr>
          <p:cNvPr id="4" name="Footer Placeholder 3"/>
          <p:cNvSpPr>
            <a:spLocks noGrp="1"/>
          </p:cNvSpPr>
          <p:nvPr>
            <p:ph type="ftr" sz="quarter" idx="11"/>
          </p:nvPr>
        </p:nvSpPr>
        <p:spPr/>
        <p:txBody>
          <a:bodyPr/>
          <a:lstStyle/>
          <a:p>
            <a:r>
              <a:rPr lang="en-GB" dirty="0"/>
              <a:t>Cerebral Palsy, January 2021</a:t>
            </a:r>
          </a:p>
        </p:txBody>
      </p:sp>
      <p:sp>
        <p:nvSpPr>
          <p:cNvPr id="5" name="Slide Number Placeholder 4"/>
          <p:cNvSpPr>
            <a:spLocks noGrp="1"/>
          </p:cNvSpPr>
          <p:nvPr>
            <p:ph type="sldNum" sz="quarter" idx="12"/>
          </p:nvPr>
        </p:nvSpPr>
        <p:spPr>
          <a:xfrm>
            <a:off x="6614188" y="6164872"/>
            <a:ext cx="2133600" cy="365125"/>
          </a:xfrm>
        </p:spPr>
        <p:txBody>
          <a:bodyPr/>
          <a:lstStyle/>
          <a:p>
            <a:fld id="{083437FF-0BBE-490D-9C9F-587F734159E8}" type="slidenum">
              <a:rPr lang="en-GB" smtClean="0"/>
              <a:pPr/>
              <a:t>3</a:t>
            </a:fld>
            <a:endParaRPr lang="en-GB" dirty="0"/>
          </a:p>
        </p:txBody>
      </p:sp>
      <p:graphicFrame>
        <p:nvGraphicFramePr>
          <p:cNvPr id="6" name="Content Placeholder 5">
            <a:extLst>
              <a:ext uri="{FF2B5EF4-FFF2-40B4-BE49-F238E27FC236}">
                <a16:creationId xmlns:a16="http://schemas.microsoft.com/office/drawing/2014/main" id="{3F78F530-ADEB-462B-B3EE-901257B78BC7}"/>
              </a:ext>
            </a:extLst>
          </p:cNvPr>
          <p:cNvGraphicFramePr>
            <a:graphicFrameLocks/>
          </p:cNvGraphicFramePr>
          <p:nvPr>
            <p:extLst>
              <p:ext uri="{D42A27DB-BD31-4B8C-83A1-F6EECF244321}">
                <p14:modId xmlns:p14="http://schemas.microsoft.com/office/powerpoint/2010/main" val="393007589"/>
              </p:ext>
            </p:extLst>
          </p:nvPr>
        </p:nvGraphicFramePr>
        <p:xfrm>
          <a:off x="899592" y="3140776"/>
          <a:ext cx="7344816" cy="1795802"/>
        </p:xfrm>
        <a:graphic>
          <a:graphicData uri="http://schemas.openxmlformats.org/drawingml/2006/table">
            <a:tbl>
              <a:tblPr firstRow="1" bandRow="1"/>
              <a:tblGrid>
                <a:gridCol w="2019202">
                  <a:extLst>
                    <a:ext uri="{9D8B030D-6E8A-4147-A177-3AD203B41FA5}">
                      <a16:colId xmlns:a16="http://schemas.microsoft.com/office/drawing/2014/main" val="20000"/>
                    </a:ext>
                  </a:extLst>
                </a:gridCol>
                <a:gridCol w="2675448">
                  <a:extLst>
                    <a:ext uri="{9D8B030D-6E8A-4147-A177-3AD203B41FA5}">
                      <a16:colId xmlns:a16="http://schemas.microsoft.com/office/drawing/2014/main" val="20001"/>
                    </a:ext>
                  </a:extLst>
                </a:gridCol>
                <a:gridCol w="2650166">
                  <a:extLst>
                    <a:ext uri="{9D8B030D-6E8A-4147-A177-3AD203B41FA5}">
                      <a16:colId xmlns:a16="http://schemas.microsoft.com/office/drawing/2014/main" val="20002"/>
                    </a:ext>
                  </a:extLst>
                </a:gridCol>
              </a:tblGrid>
              <a:tr h="363242">
                <a:tc>
                  <a:txBody>
                    <a:bodyPr/>
                    <a:lstStyle/>
                    <a:p>
                      <a:pPr>
                        <a:spcBef>
                          <a:spcPts val="600"/>
                        </a:spcBef>
                        <a:spcAft>
                          <a:spcPts val="600"/>
                        </a:spcAft>
                      </a:pPr>
                      <a:r>
                        <a:rPr lang="en-GB" sz="1400" b="1" dirty="0">
                          <a:latin typeface="+mn-lt"/>
                          <a:cs typeface="Arial" panose="020B0604020202020204" pitchFamily="34" charset="0"/>
                        </a:rPr>
                        <a:t>Parameter</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b="1" dirty="0">
                          <a:latin typeface="+mn-lt"/>
                          <a:cs typeface="Arial" panose="020B0604020202020204" pitchFamily="34" charset="0"/>
                        </a:rPr>
                        <a:t>General Practice</a:t>
                      </a: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b="1" dirty="0">
                          <a:latin typeface="+mn-lt"/>
                          <a:cs typeface="Arial" panose="020B0604020202020204" pitchFamily="34" charset="0"/>
                        </a:rPr>
                        <a:t>Hospital Admissions</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0">
                <a:tc>
                  <a:txBody>
                    <a:bodyPr/>
                    <a:lstStyle/>
                    <a:p>
                      <a:pPr>
                        <a:spcBef>
                          <a:spcPts val="600"/>
                        </a:spcBef>
                        <a:spcAft>
                          <a:spcPts val="600"/>
                        </a:spcAft>
                      </a:pPr>
                      <a:r>
                        <a:rPr lang="en-GB" sz="1400" dirty="0">
                          <a:latin typeface="+mn-lt"/>
                          <a:cs typeface="Arial" panose="020B0604020202020204" pitchFamily="34" charset="0"/>
                        </a:rPr>
                        <a:t>Clinical coding</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400" dirty="0">
                          <a:latin typeface="+mn-lt"/>
                          <a:cs typeface="Arial" panose="020B0604020202020204" pitchFamily="34" charset="0"/>
                        </a:rPr>
                        <a:t>Cerebral palsy Read code</a:t>
                      </a:r>
                    </a:p>
                  </a:txBody>
                  <a:tcPr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400" dirty="0">
                          <a:latin typeface="+mn-lt"/>
                          <a:cs typeface="Arial" panose="020B0604020202020204" pitchFamily="34" charset="0"/>
                        </a:rPr>
                        <a:t>Cerebral palsy ICD-10 code</a:t>
                      </a:r>
                    </a:p>
                  </a:txBody>
                  <a:tcPr anchor="ctr">
                    <a:lnL w="28575"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a:spcBef>
                          <a:spcPts val="600"/>
                        </a:spcBef>
                        <a:spcAft>
                          <a:spcPts val="600"/>
                        </a:spcAft>
                      </a:pPr>
                      <a:r>
                        <a:rPr lang="en-GB" sz="1400" dirty="0">
                          <a:latin typeface="+mn-lt"/>
                          <a:cs typeface="Arial" panose="020B0604020202020204" pitchFamily="34" charset="0"/>
                        </a:rPr>
                        <a:t>Age </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dirty="0">
                          <a:latin typeface="+mn-lt"/>
                          <a:cs typeface="Arial" panose="020B0604020202020204" pitchFamily="34" charset="0"/>
                        </a:rPr>
                        <a:t>0-25</a:t>
                      </a: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dirty="0">
                          <a:latin typeface="+mn-lt"/>
                          <a:cs typeface="Arial" panose="020B0604020202020204" pitchFamily="34" charset="0"/>
                        </a:rPr>
                        <a:t>0-25</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0">
                <a:tc>
                  <a:txBody>
                    <a:bodyPr/>
                    <a:lstStyle/>
                    <a:p>
                      <a:pPr>
                        <a:spcBef>
                          <a:spcPts val="600"/>
                        </a:spcBef>
                        <a:spcAft>
                          <a:spcPts val="600"/>
                        </a:spcAft>
                      </a:pPr>
                      <a:r>
                        <a:rPr lang="en-GB" sz="1400" dirty="0">
                          <a:latin typeface="+mn-lt"/>
                          <a:cs typeface="Arial" panose="020B0604020202020204" pitchFamily="34" charset="0"/>
                        </a:rPr>
                        <a:t>Resident status</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400" dirty="0">
                          <a:latin typeface="+mn-lt"/>
                          <a:cs typeface="Arial" panose="020B0604020202020204" pitchFamily="34" charset="0"/>
                        </a:rPr>
                        <a:t>Registered to Kent or Medway general practice</a:t>
                      </a: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400" dirty="0">
                          <a:latin typeface="+mn-lt"/>
                          <a:cs typeface="Arial" panose="020B0604020202020204" pitchFamily="34" charset="0"/>
                        </a:rPr>
                        <a:t>Registered to Kent or Medway general practice</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pPr>
                        <a:spcBef>
                          <a:spcPts val="600"/>
                        </a:spcBef>
                        <a:spcAft>
                          <a:spcPts val="600"/>
                        </a:spcAft>
                      </a:pPr>
                      <a:r>
                        <a:rPr lang="en-GB" sz="1400" dirty="0">
                          <a:latin typeface="+mn-lt"/>
                          <a:cs typeface="Arial" panose="020B0604020202020204" pitchFamily="34" charset="0"/>
                        </a:rPr>
                        <a:t>Time frame</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dirty="0">
                          <a:latin typeface="+mn-lt"/>
                          <a:cs typeface="Arial" panose="020B0604020202020204" pitchFamily="34" charset="0"/>
                        </a:rPr>
                        <a:t>April 2014 – March 2019</a:t>
                      </a: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dirty="0">
                          <a:latin typeface="+mn-lt"/>
                          <a:cs typeface="Arial" panose="020B0604020202020204" pitchFamily="34" charset="0"/>
                        </a:rPr>
                        <a:t>April 2014 – March 2019</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71872384"/>
                  </a:ext>
                </a:extLst>
              </a:tr>
            </a:tbl>
          </a:graphicData>
        </a:graphic>
      </p:graphicFrame>
      <p:sp>
        <p:nvSpPr>
          <p:cNvPr id="7" name="Content Placeholder 2">
            <a:extLst>
              <a:ext uri="{FF2B5EF4-FFF2-40B4-BE49-F238E27FC236}">
                <a16:creationId xmlns:a16="http://schemas.microsoft.com/office/drawing/2014/main" id="{61BA3DFA-80B0-4239-9315-87AB96A273D1}"/>
              </a:ext>
            </a:extLst>
          </p:cNvPr>
          <p:cNvSpPr txBox="1">
            <a:spLocks/>
          </p:cNvSpPr>
          <p:nvPr/>
        </p:nvSpPr>
        <p:spPr>
          <a:xfrm>
            <a:off x="457200" y="1436069"/>
            <a:ext cx="8229600" cy="133417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Tx/>
              <a:buBlip>
                <a:blip r:embed="rId2"/>
              </a:buBlip>
              <a:defRPr sz="3200" kern="1200">
                <a:solidFill>
                  <a:srgbClr val="2D7C82"/>
                </a:solidFill>
                <a:latin typeface="+mn-lt"/>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spcBef>
                <a:spcPts val="600"/>
              </a:spcBef>
              <a:spcAft>
                <a:spcPts val="600"/>
              </a:spcAft>
              <a:buFontTx/>
              <a:buNone/>
              <a:defRPr/>
            </a:pPr>
            <a:r>
              <a:rPr lang="en-GB" sz="1800" dirty="0">
                <a:latin typeface="Calibri"/>
              </a:rPr>
              <a:t>The Kent Integrated Dataset (KID) contains a reliable record of contact with general practice and hospital admissions from 2015/16-2019/20 for patients registered at practices in Kent and Medway.</a:t>
            </a:r>
          </a:p>
          <a:p>
            <a:pPr marL="0" indent="0">
              <a:lnSpc>
                <a:spcPct val="120000"/>
              </a:lnSpc>
              <a:spcBef>
                <a:spcPts val="600"/>
              </a:spcBef>
              <a:spcAft>
                <a:spcPts val="600"/>
              </a:spcAft>
              <a:buFontTx/>
              <a:buNone/>
              <a:defRPr/>
            </a:pPr>
            <a:r>
              <a:rPr lang="en-GB" sz="1800" dirty="0">
                <a:latin typeface="Calibri"/>
              </a:rPr>
              <a:t>The parameters for data extraction from the KID can be seen in Table 1.</a:t>
            </a:r>
          </a:p>
        </p:txBody>
      </p:sp>
      <p:sp>
        <p:nvSpPr>
          <p:cNvPr id="8" name="TextBox 7">
            <a:extLst>
              <a:ext uri="{FF2B5EF4-FFF2-40B4-BE49-F238E27FC236}">
                <a16:creationId xmlns:a16="http://schemas.microsoft.com/office/drawing/2014/main" id="{DCFB200F-9BC5-4A62-B758-57B776851354}"/>
              </a:ext>
            </a:extLst>
          </p:cNvPr>
          <p:cNvSpPr txBox="1"/>
          <p:nvPr/>
        </p:nvSpPr>
        <p:spPr>
          <a:xfrm>
            <a:off x="827584" y="2742907"/>
            <a:ext cx="4680520" cy="246221"/>
          </a:xfrm>
          <a:prstGeom prst="rect">
            <a:avLst/>
          </a:prstGeom>
          <a:solidFill>
            <a:schemeClr val="bg1"/>
          </a:solidFill>
          <a:ln w="25400">
            <a:noFill/>
          </a:ln>
        </p:spPr>
        <p:txBody>
          <a:bodyPr wrap="square" lIns="180000" tIns="0" rIns="180000" bIns="0" rtlCol="0">
            <a:spAutoFit/>
          </a:bodyPr>
          <a:lstStyle/>
          <a:p>
            <a:pPr>
              <a:spcBef>
                <a:spcPts val="600"/>
              </a:spcBef>
              <a:spcAft>
                <a:spcPts val="600"/>
              </a:spcAft>
            </a:pPr>
            <a:r>
              <a:rPr lang="en-GB" sz="1600" dirty="0">
                <a:cs typeface="Arial" panose="020B0604020202020204" pitchFamily="34" charset="0"/>
              </a:rPr>
              <a:t>Table 1. Data extraction parameters</a:t>
            </a:r>
          </a:p>
        </p:txBody>
      </p:sp>
      <p:sp>
        <p:nvSpPr>
          <p:cNvPr id="9" name="Content Placeholder 2">
            <a:extLst>
              <a:ext uri="{FF2B5EF4-FFF2-40B4-BE49-F238E27FC236}">
                <a16:creationId xmlns:a16="http://schemas.microsoft.com/office/drawing/2014/main" id="{C08C2CE2-0D82-48CD-A4F9-2E16B27EF13A}"/>
              </a:ext>
            </a:extLst>
          </p:cNvPr>
          <p:cNvSpPr txBox="1">
            <a:spLocks/>
          </p:cNvSpPr>
          <p:nvPr/>
        </p:nvSpPr>
        <p:spPr>
          <a:xfrm>
            <a:off x="457200" y="5721959"/>
            <a:ext cx="8229600" cy="72938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Tx/>
              <a:buBlip>
                <a:blip r:embed="rId2"/>
              </a:buBlip>
              <a:defRPr sz="3200" kern="1200">
                <a:solidFill>
                  <a:srgbClr val="2D7C82"/>
                </a:solidFill>
                <a:latin typeface="+mn-lt"/>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600"/>
              </a:spcBef>
              <a:spcAft>
                <a:spcPts val="600"/>
              </a:spcAft>
              <a:buFontTx/>
              <a:buNone/>
              <a:defRPr/>
            </a:pPr>
            <a:r>
              <a:rPr lang="en-GB" sz="1100" baseline="30000" dirty="0"/>
              <a:t>2</a:t>
            </a:r>
            <a:r>
              <a:rPr lang="en-GB" sz="1100" dirty="0"/>
              <a:t>NHS. (2019). Greater Manchester EUR Policy Statement on: Orthoses, Bespoke Orthoses &amp; 24-hour Posture Management (version 1.1) Available at: http://northwestcsu.nhs.uk/BrickwallResource/GetResource/0fa7e213-8a0a-466b-9f73-8dceed9cde99 (Accessed 17th December 2020)</a:t>
            </a:r>
            <a:endParaRPr lang="en-GB" sz="1700" dirty="0">
              <a:latin typeface="Calibri"/>
            </a:endParaRPr>
          </a:p>
        </p:txBody>
      </p:sp>
    </p:spTree>
    <p:extLst>
      <p:ext uri="{BB962C8B-B14F-4D97-AF65-F5344CB8AC3E}">
        <p14:creationId xmlns:p14="http://schemas.microsoft.com/office/powerpoint/2010/main" val="348833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Methods</a:t>
            </a:r>
          </a:p>
        </p:txBody>
      </p:sp>
      <p:sp>
        <p:nvSpPr>
          <p:cNvPr id="3" name="Content Placeholder 2"/>
          <p:cNvSpPr>
            <a:spLocks noGrp="1"/>
          </p:cNvSpPr>
          <p:nvPr>
            <p:ph idx="1"/>
          </p:nvPr>
        </p:nvSpPr>
        <p:spPr/>
        <p:txBody>
          <a:bodyPr>
            <a:normAutofit/>
          </a:bodyPr>
          <a:lstStyle/>
          <a:p>
            <a:pPr marL="0" marR="0" lvl="0" indent="0" algn="l" defTabSz="914400" rtl="0" eaLnBrk="1" fontAlgn="auto" latinLnBrk="0" hangingPunct="1">
              <a:spcBef>
                <a:spcPts val="600"/>
              </a:spcBef>
              <a:spcAft>
                <a:spcPts val="600"/>
              </a:spcAft>
              <a:buClrTx/>
              <a:buSzTx/>
              <a:buFontTx/>
              <a:buNone/>
              <a:tabLst/>
              <a:defRPr/>
            </a:pPr>
            <a:r>
              <a:rPr lang="en-GB" sz="1700" dirty="0">
                <a:latin typeface="Calibri"/>
              </a:rPr>
              <a:t>Two datasets were extracted from the KID:</a:t>
            </a:r>
          </a:p>
          <a:p>
            <a:pPr marR="0" lvl="0" algn="l" defTabSz="914400" rtl="0" eaLnBrk="1" fontAlgn="auto" latinLnBrk="0" hangingPunct="1">
              <a:spcBef>
                <a:spcPts val="600"/>
              </a:spcBef>
              <a:spcAft>
                <a:spcPts val="600"/>
              </a:spcAft>
              <a:buClrTx/>
              <a:buSzTx/>
              <a:buFont typeface="+mj-lt"/>
              <a:buAutoNum type="arabicPeriod"/>
              <a:tabLst/>
              <a:defRPr/>
            </a:pPr>
            <a:r>
              <a:rPr lang="en-GB" sz="1700" dirty="0">
                <a:latin typeface="Calibri"/>
              </a:rPr>
              <a:t>The number of 0-25 year olds registered to a Kent or Medway practice that have had contact with primary care (general practice) for which the record contains a cerebral palsy Read code.</a:t>
            </a:r>
          </a:p>
          <a:p>
            <a:pPr marR="0" lvl="0" algn="l" defTabSz="914400" rtl="0" eaLnBrk="1" fontAlgn="auto" latinLnBrk="0" hangingPunct="1">
              <a:spcBef>
                <a:spcPts val="600"/>
              </a:spcBef>
              <a:spcAft>
                <a:spcPts val="600"/>
              </a:spcAft>
              <a:buClrTx/>
              <a:buSzTx/>
              <a:buFont typeface="+mj-lt"/>
              <a:buAutoNum type="arabicPeriod"/>
              <a:tabLst/>
              <a:defRPr/>
            </a:pPr>
            <a:r>
              <a:rPr lang="en-GB" sz="1700" dirty="0">
                <a:latin typeface="Calibri"/>
              </a:rPr>
              <a:t>The number of 0-25 year olds registered to a Kent or Medway practice admitted to hospital with a primary or secondary diagnosis of cerebral palsy as identified by ICD-10 code.</a:t>
            </a:r>
          </a:p>
          <a:p>
            <a:pPr marL="0" indent="0">
              <a:spcBef>
                <a:spcPts val="600"/>
              </a:spcBef>
              <a:spcAft>
                <a:spcPts val="600"/>
              </a:spcAft>
              <a:buNone/>
              <a:defRPr/>
            </a:pPr>
            <a:r>
              <a:rPr lang="en-GB" sz="1700" dirty="0">
                <a:latin typeface="Calibri"/>
              </a:rPr>
              <a:t>The data was extracted year-by-year; a unique set of individuals with cerebral palsy identified in each year. </a:t>
            </a:r>
          </a:p>
          <a:p>
            <a:pPr marL="0" indent="0">
              <a:spcBef>
                <a:spcPts val="600"/>
              </a:spcBef>
              <a:spcAft>
                <a:spcPts val="600"/>
              </a:spcAft>
              <a:buNone/>
              <a:defRPr/>
            </a:pPr>
            <a:r>
              <a:rPr lang="en-GB" sz="1700" dirty="0">
                <a:latin typeface="Calibri"/>
              </a:rPr>
              <a:t>The number of individuals identified in each year was aggregated to give a total count of individuals with cerebral palsy over the five year period.</a:t>
            </a:r>
          </a:p>
          <a:p>
            <a:pPr marL="0" marR="0" lvl="0" indent="0" algn="l" defTabSz="914400" rtl="0" eaLnBrk="1" fontAlgn="auto" latinLnBrk="0" hangingPunct="1">
              <a:spcBef>
                <a:spcPts val="600"/>
              </a:spcBef>
              <a:spcAft>
                <a:spcPts val="600"/>
              </a:spcAft>
              <a:buClrTx/>
              <a:buSzTx/>
              <a:buNone/>
              <a:tabLst/>
              <a:defRPr/>
            </a:pPr>
            <a:r>
              <a:rPr lang="en-GB" sz="1700" dirty="0">
                <a:latin typeface="Calibri"/>
              </a:rPr>
              <a:t>The number of individuals from each dataset was summed to give a total number of 0-25 year olds with cerebral palsy that had contact with healthcare anytime between April 2015 and March 2020.</a:t>
            </a:r>
          </a:p>
        </p:txBody>
      </p:sp>
      <p:sp>
        <p:nvSpPr>
          <p:cNvPr id="4" name="Footer Placeholder 3"/>
          <p:cNvSpPr>
            <a:spLocks noGrp="1"/>
          </p:cNvSpPr>
          <p:nvPr>
            <p:ph type="ftr" sz="quarter" idx="11"/>
          </p:nvPr>
        </p:nvSpPr>
        <p:spPr/>
        <p:txBody>
          <a:bodyPr/>
          <a:lstStyle/>
          <a:p>
            <a:r>
              <a:rPr lang="en-GB" dirty="0"/>
              <a:t>Cerebral Palsy, January 2021</a:t>
            </a:r>
          </a:p>
        </p:txBody>
      </p:sp>
      <p:sp>
        <p:nvSpPr>
          <p:cNvPr id="5" name="Slide Number Placeholder 4"/>
          <p:cNvSpPr>
            <a:spLocks noGrp="1"/>
          </p:cNvSpPr>
          <p:nvPr>
            <p:ph type="sldNum" sz="quarter" idx="12"/>
          </p:nvPr>
        </p:nvSpPr>
        <p:spPr/>
        <p:txBody>
          <a:bodyPr/>
          <a:lstStyle/>
          <a:p>
            <a:fld id="{083437FF-0BBE-490D-9C9F-587F734159E8}" type="slidenum">
              <a:rPr lang="en-GB" smtClean="0"/>
              <a:pPr/>
              <a:t>4</a:t>
            </a:fld>
            <a:endParaRPr lang="en-GB" dirty="0"/>
          </a:p>
        </p:txBody>
      </p:sp>
    </p:spTree>
    <p:extLst>
      <p:ext uri="{BB962C8B-B14F-4D97-AF65-F5344CB8AC3E}">
        <p14:creationId xmlns:p14="http://schemas.microsoft.com/office/powerpoint/2010/main" val="4095522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Results</a:t>
            </a:r>
          </a:p>
        </p:txBody>
      </p:sp>
      <p:sp>
        <p:nvSpPr>
          <p:cNvPr id="4" name="Footer Placeholder 3"/>
          <p:cNvSpPr>
            <a:spLocks noGrp="1"/>
          </p:cNvSpPr>
          <p:nvPr>
            <p:ph type="ftr" sz="quarter" idx="11"/>
          </p:nvPr>
        </p:nvSpPr>
        <p:spPr/>
        <p:txBody>
          <a:bodyPr/>
          <a:lstStyle/>
          <a:p>
            <a:r>
              <a:rPr lang="en-GB" dirty="0"/>
              <a:t>Cerebral Palsy, January 2021</a:t>
            </a:r>
          </a:p>
        </p:txBody>
      </p:sp>
      <p:sp>
        <p:nvSpPr>
          <p:cNvPr id="6" name="Slide Number Placeholder 5"/>
          <p:cNvSpPr>
            <a:spLocks noGrp="1"/>
          </p:cNvSpPr>
          <p:nvPr>
            <p:ph type="sldNum" sz="quarter" idx="12"/>
          </p:nvPr>
        </p:nvSpPr>
        <p:spPr/>
        <p:txBody>
          <a:bodyPr/>
          <a:lstStyle/>
          <a:p>
            <a:fld id="{083437FF-0BBE-490D-9C9F-587F734159E8}" type="slidenum">
              <a:rPr lang="en-GB" smtClean="0"/>
              <a:pPr/>
              <a:t>5</a:t>
            </a:fld>
            <a:endParaRPr lang="en-GB" dirty="0"/>
          </a:p>
        </p:txBody>
      </p:sp>
      <p:graphicFrame>
        <p:nvGraphicFramePr>
          <p:cNvPr id="10" name="Content Placeholder 5">
            <a:extLst>
              <a:ext uri="{FF2B5EF4-FFF2-40B4-BE49-F238E27FC236}">
                <a16:creationId xmlns:a16="http://schemas.microsoft.com/office/drawing/2014/main" id="{4A1551DB-505B-4189-98B0-2FDC2315911C}"/>
              </a:ext>
            </a:extLst>
          </p:cNvPr>
          <p:cNvGraphicFramePr>
            <a:graphicFrameLocks/>
          </p:cNvGraphicFramePr>
          <p:nvPr>
            <p:extLst>
              <p:ext uri="{D42A27DB-BD31-4B8C-83A1-F6EECF244321}">
                <p14:modId xmlns:p14="http://schemas.microsoft.com/office/powerpoint/2010/main" val="191123097"/>
              </p:ext>
            </p:extLst>
          </p:nvPr>
        </p:nvGraphicFramePr>
        <p:xfrm>
          <a:off x="1007603" y="1897004"/>
          <a:ext cx="7128793" cy="2192042"/>
        </p:xfrm>
        <a:graphic>
          <a:graphicData uri="http://schemas.openxmlformats.org/drawingml/2006/table">
            <a:tbl>
              <a:tblPr firstRow="1" bandRow="1"/>
              <a:tblGrid>
                <a:gridCol w="976549">
                  <a:extLst>
                    <a:ext uri="{9D8B030D-6E8A-4147-A177-3AD203B41FA5}">
                      <a16:colId xmlns:a16="http://schemas.microsoft.com/office/drawing/2014/main" val="20000"/>
                    </a:ext>
                  </a:extLst>
                </a:gridCol>
                <a:gridCol w="878892">
                  <a:extLst>
                    <a:ext uri="{9D8B030D-6E8A-4147-A177-3AD203B41FA5}">
                      <a16:colId xmlns:a16="http://schemas.microsoft.com/office/drawing/2014/main" val="20001"/>
                    </a:ext>
                  </a:extLst>
                </a:gridCol>
                <a:gridCol w="878892">
                  <a:extLst>
                    <a:ext uri="{9D8B030D-6E8A-4147-A177-3AD203B41FA5}">
                      <a16:colId xmlns:a16="http://schemas.microsoft.com/office/drawing/2014/main" val="3123783295"/>
                    </a:ext>
                  </a:extLst>
                </a:gridCol>
                <a:gridCol w="878892">
                  <a:extLst>
                    <a:ext uri="{9D8B030D-6E8A-4147-A177-3AD203B41FA5}">
                      <a16:colId xmlns:a16="http://schemas.microsoft.com/office/drawing/2014/main" val="1009736502"/>
                    </a:ext>
                  </a:extLst>
                </a:gridCol>
                <a:gridCol w="878892">
                  <a:extLst>
                    <a:ext uri="{9D8B030D-6E8A-4147-A177-3AD203B41FA5}">
                      <a16:colId xmlns:a16="http://schemas.microsoft.com/office/drawing/2014/main" val="237036519"/>
                    </a:ext>
                  </a:extLst>
                </a:gridCol>
                <a:gridCol w="878892">
                  <a:extLst>
                    <a:ext uri="{9D8B030D-6E8A-4147-A177-3AD203B41FA5}">
                      <a16:colId xmlns:a16="http://schemas.microsoft.com/office/drawing/2014/main" val="2571327532"/>
                    </a:ext>
                  </a:extLst>
                </a:gridCol>
                <a:gridCol w="878892">
                  <a:extLst>
                    <a:ext uri="{9D8B030D-6E8A-4147-A177-3AD203B41FA5}">
                      <a16:colId xmlns:a16="http://schemas.microsoft.com/office/drawing/2014/main" val="638389465"/>
                    </a:ext>
                  </a:extLst>
                </a:gridCol>
                <a:gridCol w="878892">
                  <a:extLst>
                    <a:ext uri="{9D8B030D-6E8A-4147-A177-3AD203B41FA5}">
                      <a16:colId xmlns:a16="http://schemas.microsoft.com/office/drawing/2014/main" val="3862234472"/>
                    </a:ext>
                  </a:extLst>
                </a:gridCol>
              </a:tblGrid>
              <a:tr h="363242">
                <a:tc>
                  <a:txBody>
                    <a:bodyPr/>
                    <a:lstStyle/>
                    <a:p>
                      <a:pPr algn="l">
                        <a:spcBef>
                          <a:spcPts val="600"/>
                        </a:spcBef>
                        <a:spcAft>
                          <a:spcPts val="600"/>
                        </a:spcAft>
                      </a:pPr>
                      <a:r>
                        <a:rPr lang="en-GB" sz="1400" b="1" kern="1200" dirty="0">
                          <a:solidFill>
                            <a:schemeClr val="tx1"/>
                          </a:solidFill>
                          <a:latin typeface="+mn-lt"/>
                          <a:ea typeface="+mn-ea"/>
                          <a:cs typeface="Arial" panose="020B0604020202020204" pitchFamily="34" charset="0"/>
                        </a:rPr>
                        <a:t>Year</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0-4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5-9</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10-14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15-19</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20-24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25</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Total</a:t>
                      </a:r>
                    </a:p>
                  </a:txBody>
                  <a:tcPr marL="9525" marR="9525" marT="9525" marB="0"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0">
                <a:tc>
                  <a:txBody>
                    <a:bodyPr/>
                    <a:lstStyle/>
                    <a:p>
                      <a:pPr>
                        <a:spcBef>
                          <a:spcPts val="600"/>
                        </a:spcBef>
                        <a:spcAft>
                          <a:spcPts val="600"/>
                        </a:spcAft>
                      </a:pPr>
                      <a:r>
                        <a:rPr lang="en-GB" sz="1400" kern="1200" dirty="0">
                          <a:solidFill>
                            <a:schemeClr val="tx1"/>
                          </a:solidFill>
                          <a:latin typeface="+mn-lt"/>
                          <a:ea typeface="+mn-ea"/>
                          <a:cs typeface="Arial" panose="020B0604020202020204" pitchFamily="34" charset="0"/>
                        </a:rPr>
                        <a:t>2015/16</a:t>
                      </a:r>
                    </a:p>
                  </a:txBody>
                  <a:tcPr anchor="ctr">
                    <a:lnL w="28575" cap="flat" cmpd="sng" algn="ctr">
                      <a:solidFill>
                        <a:schemeClr val="bg1">
                          <a:lumMod val="95000"/>
                        </a:schemeClr>
                      </a:solid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32</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68</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65</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35</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a:solidFill>
                            <a:schemeClr val="tx1"/>
                          </a:solidFill>
                          <a:latin typeface="+mn-lt"/>
                          <a:ea typeface="+mn-ea"/>
                          <a:cs typeface="Arial" panose="020B0604020202020204" pitchFamily="34" charset="0"/>
                        </a:rPr>
                        <a:t>59</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a:solidFill>
                            <a:schemeClr val="tx1"/>
                          </a:solidFill>
                          <a:latin typeface="+mn-lt"/>
                          <a:ea typeface="+mn-ea"/>
                          <a:cs typeface="Arial" panose="020B0604020202020204" pitchFamily="34" charset="0"/>
                        </a:rPr>
                        <a:t>18</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400" b="1" dirty="0">
                          <a:latin typeface="+mn-lt"/>
                          <a:cs typeface="Arial" panose="020B0604020202020204" pitchFamily="34" charset="0"/>
                        </a:rPr>
                        <a:t>277</a:t>
                      </a:r>
                    </a:p>
                  </a:txBody>
                  <a:tcPr anchor="ctr">
                    <a:lnL w="28575"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a:spcBef>
                          <a:spcPts val="600"/>
                        </a:spcBef>
                        <a:spcAft>
                          <a:spcPts val="600"/>
                        </a:spcAft>
                      </a:pPr>
                      <a:r>
                        <a:rPr lang="en-GB" sz="1400" kern="1200" dirty="0">
                          <a:solidFill>
                            <a:schemeClr val="tx1"/>
                          </a:solidFill>
                          <a:latin typeface="+mn-lt"/>
                          <a:ea typeface="+mn-ea"/>
                          <a:cs typeface="Arial" panose="020B0604020202020204" pitchFamily="34" charset="0"/>
                        </a:rPr>
                        <a:t>2016/17</a:t>
                      </a:r>
                    </a:p>
                  </a:txBody>
                  <a:tcPr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34</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63</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68</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46</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49</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a:solidFill>
                            <a:schemeClr val="tx1"/>
                          </a:solidFill>
                          <a:latin typeface="+mn-lt"/>
                          <a:ea typeface="+mn-ea"/>
                          <a:cs typeface="Arial" panose="020B0604020202020204" pitchFamily="34" charset="0"/>
                        </a:rPr>
                        <a:t>12</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b="1" dirty="0">
                          <a:latin typeface="+mn-lt"/>
                          <a:cs typeface="Arial" panose="020B0604020202020204" pitchFamily="34" charset="0"/>
                        </a:rPr>
                        <a:t>272</a:t>
                      </a:r>
                    </a:p>
                  </a:txBody>
                  <a:tcPr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0">
                <a:tc>
                  <a:txBody>
                    <a:bodyPr/>
                    <a:lstStyle/>
                    <a:p>
                      <a:pPr>
                        <a:spcBef>
                          <a:spcPts val="600"/>
                        </a:spcBef>
                        <a:spcAft>
                          <a:spcPts val="600"/>
                        </a:spcAft>
                      </a:pPr>
                      <a:r>
                        <a:rPr lang="en-GB" sz="1400" kern="1200" dirty="0">
                          <a:solidFill>
                            <a:schemeClr val="tx1"/>
                          </a:solidFill>
                          <a:latin typeface="+mn-lt"/>
                          <a:ea typeface="+mn-ea"/>
                          <a:cs typeface="Arial" panose="020B0604020202020204" pitchFamily="34" charset="0"/>
                        </a:rPr>
                        <a:t>2017/18</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a:solidFill>
                            <a:schemeClr val="tx1"/>
                          </a:solidFill>
                          <a:latin typeface="+mn-lt"/>
                          <a:ea typeface="+mn-ea"/>
                          <a:cs typeface="Arial" panose="020B0604020202020204" pitchFamily="34" charset="0"/>
                        </a:rPr>
                        <a:t>36</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55</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52</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49</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58</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15</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400" b="1" dirty="0">
                          <a:latin typeface="+mn-lt"/>
                          <a:cs typeface="Arial" panose="020B0604020202020204" pitchFamily="34" charset="0"/>
                        </a:rPr>
                        <a:t>265</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pPr>
                        <a:spcBef>
                          <a:spcPts val="600"/>
                        </a:spcBef>
                        <a:spcAft>
                          <a:spcPts val="600"/>
                        </a:spcAft>
                      </a:pPr>
                      <a:r>
                        <a:rPr lang="en-GB" sz="1400" kern="1200" dirty="0">
                          <a:solidFill>
                            <a:schemeClr val="tx1"/>
                          </a:solidFill>
                          <a:latin typeface="+mn-lt"/>
                          <a:ea typeface="+mn-ea"/>
                          <a:cs typeface="Arial" panose="020B0604020202020204" pitchFamily="34" charset="0"/>
                        </a:rPr>
                        <a:t>2018/19</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a:solidFill>
                            <a:schemeClr val="tx1"/>
                          </a:solidFill>
                          <a:latin typeface="+mn-lt"/>
                          <a:ea typeface="+mn-ea"/>
                          <a:cs typeface="Arial" panose="020B0604020202020204" pitchFamily="34" charset="0"/>
                        </a:rPr>
                        <a:t>41</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a:solidFill>
                            <a:schemeClr val="tx1"/>
                          </a:solidFill>
                          <a:latin typeface="+mn-lt"/>
                          <a:ea typeface="+mn-ea"/>
                          <a:cs typeface="Arial" panose="020B0604020202020204" pitchFamily="34" charset="0"/>
                        </a:rPr>
                        <a:t>57</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49</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52</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51</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12</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b="1" dirty="0">
                          <a:latin typeface="+mn-lt"/>
                          <a:cs typeface="Arial" panose="020B0604020202020204" pitchFamily="34" charset="0"/>
                        </a:rPr>
                        <a:t>262</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71872384"/>
                  </a:ext>
                </a:extLst>
              </a:tr>
              <a:tr h="0">
                <a:tc>
                  <a:txBody>
                    <a:bodyPr/>
                    <a:lstStyle/>
                    <a:p>
                      <a:pPr>
                        <a:spcBef>
                          <a:spcPts val="600"/>
                        </a:spcBef>
                        <a:spcAft>
                          <a:spcPts val="600"/>
                        </a:spcAft>
                      </a:pPr>
                      <a:r>
                        <a:rPr lang="en-GB" sz="1400" kern="1200" dirty="0">
                          <a:solidFill>
                            <a:schemeClr val="tx1"/>
                          </a:solidFill>
                          <a:latin typeface="+mn-lt"/>
                          <a:ea typeface="+mn-ea"/>
                          <a:cs typeface="Arial" panose="020B0604020202020204" pitchFamily="34" charset="0"/>
                        </a:rPr>
                        <a:t>2019/20</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1400" kern="1200" dirty="0">
                          <a:solidFill>
                            <a:schemeClr val="tx1"/>
                          </a:solidFill>
                          <a:latin typeface="+mn-lt"/>
                          <a:ea typeface="+mn-ea"/>
                          <a:cs typeface="Arial" panose="020B0604020202020204" pitchFamily="34" charset="0"/>
                        </a:rPr>
                        <a:t>63</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1400" kern="1200" dirty="0">
                          <a:solidFill>
                            <a:schemeClr val="tx1"/>
                          </a:solidFill>
                          <a:latin typeface="+mn-lt"/>
                          <a:ea typeface="+mn-ea"/>
                          <a:cs typeface="Arial" panose="020B0604020202020204" pitchFamily="34" charset="0"/>
                        </a:rPr>
                        <a:t>63</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1400" kern="1200" dirty="0">
                          <a:solidFill>
                            <a:schemeClr val="tx1"/>
                          </a:solidFill>
                          <a:latin typeface="+mn-lt"/>
                          <a:ea typeface="+mn-ea"/>
                          <a:cs typeface="Arial" panose="020B0604020202020204" pitchFamily="34" charset="0"/>
                        </a:rPr>
                        <a:t>57</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1400" kern="1200" dirty="0">
                          <a:solidFill>
                            <a:schemeClr val="tx1"/>
                          </a:solidFill>
                          <a:latin typeface="+mn-lt"/>
                          <a:ea typeface="+mn-ea"/>
                          <a:cs typeface="Arial" panose="020B0604020202020204" pitchFamily="34" charset="0"/>
                        </a:rPr>
                        <a:t>52</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1400" kern="1200" dirty="0">
                          <a:solidFill>
                            <a:schemeClr val="tx1"/>
                          </a:solidFill>
                          <a:latin typeface="+mn-lt"/>
                          <a:ea typeface="+mn-ea"/>
                          <a:cs typeface="Arial" panose="020B0604020202020204" pitchFamily="34" charset="0"/>
                        </a:rPr>
                        <a:t>44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1400" kern="1200" dirty="0">
                          <a:solidFill>
                            <a:schemeClr val="tx1"/>
                          </a:solidFill>
                          <a:latin typeface="+mn-lt"/>
                          <a:ea typeface="+mn-ea"/>
                          <a:cs typeface="Arial" panose="020B0604020202020204" pitchFamily="34" charset="0"/>
                        </a:rPr>
                        <a:t>7</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600"/>
                        </a:spcBef>
                        <a:spcAft>
                          <a:spcPts val="600"/>
                        </a:spcAft>
                      </a:pPr>
                      <a:r>
                        <a:rPr lang="en-GB" sz="1400" b="1" dirty="0">
                          <a:latin typeface="+mn-lt"/>
                          <a:cs typeface="Arial" panose="020B0604020202020204" pitchFamily="34" charset="0"/>
                        </a:rPr>
                        <a:t>286</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15392682"/>
                  </a:ext>
                </a:extLst>
              </a:tr>
              <a:tr h="0">
                <a:tc>
                  <a:txBody>
                    <a:bodyPr/>
                    <a:lstStyle/>
                    <a:p>
                      <a:pPr>
                        <a:spcBef>
                          <a:spcPts val="600"/>
                        </a:spcBef>
                        <a:spcAft>
                          <a:spcPts val="600"/>
                        </a:spcAft>
                      </a:pPr>
                      <a:r>
                        <a:rPr lang="en-GB" sz="1400" b="1" i="1" dirty="0">
                          <a:latin typeface="+mn-lt"/>
                          <a:cs typeface="Arial" panose="020B0604020202020204" pitchFamily="34" charset="0"/>
                        </a:rPr>
                        <a:t>Total</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206</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306</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291</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234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261</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64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b="1" i="1" dirty="0">
                          <a:latin typeface="+mn-lt"/>
                          <a:cs typeface="Arial" panose="020B0604020202020204" pitchFamily="34" charset="0"/>
                        </a:rPr>
                        <a:t>1362</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43654793"/>
                  </a:ext>
                </a:extLst>
              </a:tr>
            </a:tbl>
          </a:graphicData>
        </a:graphic>
      </p:graphicFrame>
      <p:sp>
        <p:nvSpPr>
          <p:cNvPr id="16" name="TextBox 15">
            <a:extLst>
              <a:ext uri="{FF2B5EF4-FFF2-40B4-BE49-F238E27FC236}">
                <a16:creationId xmlns:a16="http://schemas.microsoft.com/office/drawing/2014/main" id="{84188E4F-3515-4F0F-8854-74A53DA9522D}"/>
              </a:ext>
            </a:extLst>
          </p:cNvPr>
          <p:cNvSpPr txBox="1"/>
          <p:nvPr/>
        </p:nvSpPr>
        <p:spPr>
          <a:xfrm>
            <a:off x="870705" y="1309509"/>
            <a:ext cx="7224515" cy="430887"/>
          </a:xfrm>
          <a:prstGeom prst="rect">
            <a:avLst/>
          </a:prstGeom>
          <a:solidFill>
            <a:schemeClr val="bg1"/>
          </a:solidFill>
          <a:ln w="25400">
            <a:noFill/>
          </a:ln>
        </p:spPr>
        <p:txBody>
          <a:bodyPr wrap="square" lIns="180000" tIns="0" rIns="180000" bIns="0" rtlCol="0">
            <a:spAutoFit/>
          </a:bodyPr>
          <a:lstStyle/>
          <a:p>
            <a:pPr>
              <a:spcBef>
                <a:spcPts val="600"/>
              </a:spcBef>
              <a:spcAft>
                <a:spcPts val="600"/>
              </a:spcAft>
            </a:pPr>
            <a:r>
              <a:rPr lang="en-GB" sz="1400" dirty="0">
                <a:cs typeface="Arial" panose="020B0604020202020204" pitchFamily="34" charset="0"/>
              </a:rPr>
              <a:t>Table 2. Count of individuals aged 0-25 with primary or secondary care record of cerebral palsy: by financial year and quinary age band</a:t>
            </a:r>
          </a:p>
        </p:txBody>
      </p:sp>
      <p:graphicFrame>
        <p:nvGraphicFramePr>
          <p:cNvPr id="12" name="Content Placeholder 5">
            <a:extLst>
              <a:ext uri="{FF2B5EF4-FFF2-40B4-BE49-F238E27FC236}">
                <a16:creationId xmlns:a16="http://schemas.microsoft.com/office/drawing/2014/main" id="{9FCD0604-27EF-44BD-B66E-9A286E01B8A8}"/>
              </a:ext>
            </a:extLst>
          </p:cNvPr>
          <p:cNvGraphicFramePr>
            <a:graphicFrameLocks/>
          </p:cNvGraphicFramePr>
          <p:nvPr>
            <p:extLst>
              <p:ext uri="{D42A27DB-BD31-4B8C-83A1-F6EECF244321}">
                <p14:modId xmlns:p14="http://schemas.microsoft.com/office/powerpoint/2010/main" val="2152803963"/>
              </p:ext>
            </p:extLst>
          </p:nvPr>
        </p:nvGraphicFramePr>
        <p:xfrm>
          <a:off x="1007603" y="4780448"/>
          <a:ext cx="7128793" cy="1277642"/>
        </p:xfrm>
        <a:graphic>
          <a:graphicData uri="http://schemas.openxmlformats.org/drawingml/2006/table">
            <a:tbl>
              <a:tblPr firstRow="1" bandRow="1"/>
              <a:tblGrid>
                <a:gridCol w="976549">
                  <a:extLst>
                    <a:ext uri="{9D8B030D-6E8A-4147-A177-3AD203B41FA5}">
                      <a16:colId xmlns:a16="http://schemas.microsoft.com/office/drawing/2014/main" val="20000"/>
                    </a:ext>
                  </a:extLst>
                </a:gridCol>
                <a:gridCol w="878892">
                  <a:extLst>
                    <a:ext uri="{9D8B030D-6E8A-4147-A177-3AD203B41FA5}">
                      <a16:colId xmlns:a16="http://schemas.microsoft.com/office/drawing/2014/main" val="20001"/>
                    </a:ext>
                  </a:extLst>
                </a:gridCol>
                <a:gridCol w="878892">
                  <a:extLst>
                    <a:ext uri="{9D8B030D-6E8A-4147-A177-3AD203B41FA5}">
                      <a16:colId xmlns:a16="http://schemas.microsoft.com/office/drawing/2014/main" val="3123783295"/>
                    </a:ext>
                  </a:extLst>
                </a:gridCol>
                <a:gridCol w="878892">
                  <a:extLst>
                    <a:ext uri="{9D8B030D-6E8A-4147-A177-3AD203B41FA5}">
                      <a16:colId xmlns:a16="http://schemas.microsoft.com/office/drawing/2014/main" val="1009736502"/>
                    </a:ext>
                  </a:extLst>
                </a:gridCol>
                <a:gridCol w="878892">
                  <a:extLst>
                    <a:ext uri="{9D8B030D-6E8A-4147-A177-3AD203B41FA5}">
                      <a16:colId xmlns:a16="http://schemas.microsoft.com/office/drawing/2014/main" val="237036519"/>
                    </a:ext>
                  </a:extLst>
                </a:gridCol>
                <a:gridCol w="878892">
                  <a:extLst>
                    <a:ext uri="{9D8B030D-6E8A-4147-A177-3AD203B41FA5}">
                      <a16:colId xmlns:a16="http://schemas.microsoft.com/office/drawing/2014/main" val="2571327532"/>
                    </a:ext>
                  </a:extLst>
                </a:gridCol>
                <a:gridCol w="878892">
                  <a:extLst>
                    <a:ext uri="{9D8B030D-6E8A-4147-A177-3AD203B41FA5}">
                      <a16:colId xmlns:a16="http://schemas.microsoft.com/office/drawing/2014/main" val="638389465"/>
                    </a:ext>
                  </a:extLst>
                </a:gridCol>
                <a:gridCol w="878892">
                  <a:extLst>
                    <a:ext uri="{9D8B030D-6E8A-4147-A177-3AD203B41FA5}">
                      <a16:colId xmlns:a16="http://schemas.microsoft.com/office/drawing/2014/main" val="3862234472"/>
                    </a:ext>
                  </a:extLst>
                </a:gridCol>
              </a:tblGrid>
              <a:tr h="363242">
                <a:tc>
                  <a:txBody>
                    <a:bodyPr/>
                    <a:lstStyle/>
                    <a:p>
                      <a:pPr algn="l">
                        <a:spcBef>
                          <a:spcPts val="600"/>
                        </a:spcBef>
                        <a:spcAft>
                          <a:spcPts val="600"/>
                        </a:spcAft>
                      </a:pPr>
                      <a:r>
                        <a:rPr lang="en-GB" sz="1400" b="1" kern="1200" dirty="0">
                          <a:solidFill>
                            <a:schemeClr val="tx1"/>
                          </a:solidFill>
                          <a:latin typeface="+mn-lt"/>
                          <a:ea typeface="+mn-ea"/>
                          <a:cs typeface="Arial" panose="020B0604020202020204" pitchFamily="34" charset="0"/>
                        </a:rPr>
                        <a:t>Year</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0-4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5-9</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10-14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15-19</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20-24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25</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Total</a:t>
                      </a:r>
                    </a:p>
                  </a:txBody>
                  <a:tcPr marL="9525" marR="9525" marT="9525" marB="0"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0">
                <a:tc>
                  <a:txBody>
                    <a:bodyPr/>
                    <a:lstStyle/>
                    <a:p>
                      <a:pPr>
                        <a:spcBef>
                          <a:spcPts val="600"/>
                        </a:spcBef>
                        <a:spcAft>
                          <a:spcPts val="600"/>
                        </a:spcAft>
                      </a:pPr>
                      <a:r>
                        <a:rPr lang="en-GB" sz="1400" kern="1200" dirty="0">
                          <a:solidFill>
                            <a:schemeClr val="tx1"/>
                          </a:solidFill>
                          <a:latin typeface="+mn-lt"/>
                          <a:ea typeface="+mn-ea"/>
                          <a:cs typeface="Arial" panose="020B0604020202020204" pitchFamily="34" charset="0"/>
                        </a:rPr>
                        <a:t>Male</a:t>
                      </a:r>
                    </a:p>
                  </a:txBody>
                  <a:tcPr anchor="ctr">
                    <a:lnL w="28575" cap="flat" cmpd="sng" algn="ctr">
                      <a:solidFill>
                        <a:schemeClr val="bg1">
                          <a:lumMod val="95000"/>
                        </a:schemeClr>
                      </a:solid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128</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175</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174</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139</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146</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34</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b="1" i="0" kern="1200" dirty="0">
                          <a:solidFill>
                            <a:schemeClr val="tx1"/>
                          </a:solidFill>
                          <a:latin typeface="+mn-lt"/>
                          <a:ea typeface="+mn-ea"/>
                          <a:cs typeface="Arial" panose="020B0604020202020204" pitchFamily="34" charset="0"/>
                        </a:rPr>
                        <a:t>796</a:t>
                      </a:r>
                    </a:p>
                  </a:txBody>
                  <a:tcPr marL="9525" marR="9525" marT="9525" marB="0" anchor="ctr">
                    <a:lnL w="28575"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a:spcBef>
                          <a:spcPts val="600"/>
                        </a:spcBef>
                        <a:spcAft>
                          <a:spcPts val="600"/>
                        </a:spcAft>
                      </a:pPr>
                      <a:r>
                        <a:rPr lang="en-GB" sz="1400" kern="1200" dirty="0">
                          <a:solidFill>
                            <a:schemeClr val="tx1"/>
                          </a:solidFill>
                          <a:latin typeface="+mn-lt"/>
                          <a:ea typeface="+mn-ea"/>
                          <a:cs typeface="Arial" panose="020B0604020202020204" pitchFamily="34" charset="0"/>
                        </a:rPr>
                        <a:t>Female</a:t>
                      </a:r>
                    </a:p>
                  </a:txBody>
                  <a:tcPr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78</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l" defTabSz="914400" rtl="0" eaLnBrk="1" fontAlgn="b" latinLnBrk="0" hangingPunct="1"/>
                      <a:r>
                        <a:rPr lang="en-GB" sz="1400" kern="1200">
                          <a:solidFill>
                            <a:schemeClr val="tx1"/>
                          </a:solidFill>
                          <a:latin typeface="+mn-lt"/>
                          <a:ea typeface="+mn-ea"/>
                          <a:cs typeface="Arial" panose="020B0604020202020204" pitchFamily="34" charset="0"/>
                        </a:rPr>
                        <a:t>131</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117</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95</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114</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l" defTabSz="914400" rtl="0" eaLnBrk="1" fontAlgn="b" latinLnBrk="0" hangingPunct="1"/>
                      <a:r>
                        <a:rPr lang="en-GB" sz="1400" kern="1200" dirty="0">
                          <a:solidFill>
                            <a:schemeClr val="tx1"/>
                          </a:solidFill>
                          <a:latin typeface="+mn-lt"/>
                          <a:ea typeface="+mn-ea"/>
                          <a:cs typeface="Arial" panose="020B0604020202020204" pitchFamily="34" charset="0"/>
                        </a:rPr>
                        <a:t>30</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0" kern="1200" dirty="0">
                          <a:solidFill>
                            <a:schemeClr val="tx1"/>
                          </a:solidFill>
                          <a:latin typeface="+mn-lt"/>
                          <a:ea typeface="+mn-ea"/>
                          <a:cs typeface="Arial" panose="020B0604020202020204" pitchFamily="34" charset="0"/>
                        </a:rPr>
                        <a:t>565</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0">
                <a:tc>
                  <a:txBody>
                    <a:bodyPr/>
                    <a:lstStyle/>
                    <a:p>
                      <a:pPr>
                        <a:spcBef>
                          <a:spcPts val="600"/>
                        </a:spcBef>
                        <a:spcAft>
                          <a:spcPts val="600"/>
                        </a:spcAft>
                      </a:pPr>
                      <a:r>
                        <a:rPr lang="en-GB" sz="1400" b="1" i="1" dirty="0">
                          <a:latin typeface="+mn-lt"/>
                          <a:cs typeface="Arial" panose="020B0604020202020204" pitchFamily="34" charset="0"/>
                        </a:rPr>
                        <a:t>Total</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206</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306</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291</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234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260</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64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b="1" i="1" kern="1200" dirty="0">
                          <a:solidFill>
                            <a:schemeClr val="tx1"/>
                          </a:solidFill>
                          <a:latin typeface="+mn-lt"/>
                          <a:ea typeface="+mn-ea"/>
                          <a:cs typeface="Arial" panose="020B0604020202020204" pitchFamily="34" charset="0"/>
                        </a:rPr>
                        <a:t>1361</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43654793"/>
                  </a:ext>
                </a:extLst>
              </a:tr>
            </a:tbl>
          </a:graphicData>
        </a:graphic>
      </p:graphicFrame>
      <p:sp>
        <p:nvSpPr>
          <p:cNvPr id="13" name="TextBox 12">
            <a:extLst>
              <a:ext uri="{FF2B5EF4-FFF2-40B4-BE49-F238E27FC236}">
                <a16:creationId xmlns:a16="http://schemas.microsoft.com/office/drawing/2014/main" id="{03A4401E-A77D-451D-B5B8-A6782E9BB6ED}"/>
              </a:ext>
            </a:extLst>
          </p:cNvPr>
          <p:cNvSpPr txBox="1"/>
          <p:nvPr/>
        </p:nvSpPr>
        <p:spPr>
          <a:xfrm>
            <a:off x="870705" y="4197311"/>
            <a:ext cx="7224514" cy="430887"/>
          </a:xfrm>
          <a:prstGeom prst="rect">
            <a:avLst/>
          </a:prstGeom>
          <a:solidFill>
            <a:schemeClr val="bg1"/>
          </a:solidFill>
          <a:ln w="25400">
            <a:noFill/>
          </a:ln>
        </p:spPr>
        <p:txBody>
          <a:bodyPr wrap="square" lIns="180000" tIns="0" rIns="180000" bIns="0" rtlCol="0">
            <a:spAutoFit/>
          </a:bodyPr>
          <a:lstStyle/>
          <a:p>
            <a:pPr>
              <a:spcBef>
                <a:spcPts val="600"/>
              </a:spcBef>
              <a:spcAft>
                <a:spcPts val="600"/>
              </a:spcAft>
            </a:pPr>
            <a:r>
              <a:rPr lang="en-GB" sz="1400" dirty="0">
                <a:cs typeface="Arial" panose="020B0604020202020204" pitchFamily="34" charset="0"/>
              </a:rPr>
              <a:t>Table 2a. Count of individuals aged 0-25 with primary or secondary care record of cerebral palsy: by gender and quinary age band</a:t>
            </a:r>
          </a:p>
        </p:txBody>
      </p:sp>
    </p:spTree>
    <p:extLst>
      <p:ext uri="{BB962C8B-B14F-4D97-AF65-F5344CB8AC3E}">
        <p14:creationId xmlns:p14="http://schemas.microsoft.com/office/powerpoint/2010/main" val="3147795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Results</a:t>
            </a:r>
          </a:p>
        </p:txBody>
      </p:sp>
      <p:sp>
        <p:nvSpPr>
          <p:cNvPr id="4" name="Footer Placeholder 3"/>
          <p:cNvSpPr>
            <a:spLocks noGrp="1"/>
          </p:cNvSpPr>
          <p:nvPr>
            <p:ph type="ftr" sz="quarter" idx="11"/>
          </p:nvPr>
        </p:nvSpPr>
        <p:spPr/>
        <p:txBody>
          <a:bodyPr/>
          <a:lstStyle/>
          <a:p>
            <a:r>
              <a:rPr lang="en-GB" dirty="0"/>
              <a:t>Cerebral Palsy, January 2021</a:t>
            </a:r>
          </a:p>
        </p:txBody>
      </p:sp>
      <p:sp>
        <p:nvSpPr>
          <p:cNvPr id="6" name="Slide Number Placeholder 5"/>
          <p:cNvSpPr>
            <a:spLocks noGrp="1"/>
          </p:cNvSpPr>
          <p:nvPr>
            <p:ph type="sldNum" sz="quarter" idx="12"/>
          </p:nvPr>
        </p:nvSpPr>
        <p:spPr/>
        <p:txBody>
          <a:bodyPr/>
          <a:lstStyle/>
          <a:p>
            <a:fld id="{083437FF-0BBE-490D-9C9F-587F734159E8}" type="slidenum">
              <a:rPr lang="en-GB" smtClean="0"/>
              <a:pPr/>
              <a:t>6</a:t>
            </a:fld>
            <a:endParaRPr lang="en-GB" dirty="0"/>
          </a:p>
        </p:txBody>
      </p:sp>
      <p:graphicFrame>
        <p:nvGraphicFramePr>
          <p:cNvPr id="11" name="Content Placeholder 5">
            <a:extLst>
              <a:ext uri="{FF2B5EF4-FFF2-40B4-BE49-F238E27FC236}">
                <a16:creationId xmlns:a16="http://schemas.microsoft.com/office/drawing/2014/main" id="{D45261BC-C989-4199-B32D-1E1C97173DDD}"/>
              </a:ext>
            </a:extLst>
          </p:cNvPr>
          <p:cNvGraphicFramePr>
            <a:graphicFrameLocks/>
          </p:cNvGraphicFramePr>
          <p:nvPr>
            <p:extLst>
              <p:ext uri="{D42A27DB-BD31-4B8C-83A1-F6EECF244321}">
                <p14:modId xmlns:p14="http://schemas.microsoft.com/office/powerpoint/2010/main" val="1561614635"/>
              </p:ext>
            </p:extLst>
          </p:nvPr>
        </p:nvGraphicFramePr>
        <p:xfrm>
          <a:off x="986619" y="4274085"/>
          <a:ext cx="5313574" cy="972842"/>
        </p:xfrm>
        <a:graphic>
          <a:graphicData uri="http://schemas.openxmlformats.org/drawingml/2006/table">
            <a:tbl>
              <a:tblPr firstRow="1" bandRow="1"/>
              <a:tblGrid>
                <a:gridCol w="2656785">
                  <a:extLst>
                    <a:ext uri="{9D8B030D-6E8A-4147-A177-3AD203B41FA5}">
                      <a16:colId xmlns:a16="http://schemas.microsoft.com/office/drawing/2014/main" val="20000"/>
                    </a:ext>
                  </a:extLst>
                </a:gridCol>
                <a:gridCol w="1328392">
                  <a:extLst>
                    <a:ext uri="{9D8B030D-6E8A-4147-A177-3AD203B41FA5}">
                      <a16:colId xmlns:a16="http://schemas.microsoft.com/office/drawing/2014/main" val="20001"/>
                    </a:ext>
                  </a:extLst>
                </a:gridCol>
                <a:gridCol w="1328397">
                  <a:extLst>
                    <a:ext uri="{9D8B030D-6E8A-4147-A177-3AD203B41FA5}">
                      <a16:colId xmlns:a16="http://schemas.microsoft.com/office/drawing/2014/main" val="786622402"/>
                    </a:ext>
                  </a:extLst>
                </a:gridCol>
              </a:tblGrid>
              <a:tr h="363242">
                <a:tc>
                  <a:txBody>
                    <a:bodyPr/>
                    <a:lstStyle/>
                    <a:p>
                      <a:pPr>
                        <a:spcBef>
                          <a:spcPts val="600"/>
                        </a:spcBef>
                        <a:spcAft>
                          <a:spcPts val="600"/>
                        </a:spcAft>
                      </a:pPr>
                      <a:endParaRPr lang="en-GB" sz="1400" b="1" dirty="0">
                        <a:latin typeface="+mn-lt"/>
                        <a:cs typeface="Arial" panose="020B0604020202020204" pitchFamily="34" charset="0"/>
                      </a:endParaRP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b="1" dirty="0">
                          <a:latin typeface="+mn-lt"/>
                          <a:cs typeface="Arial" panose="020B0604020202020204" pitchFamily="34" charset="0"/>
                        </a:rPr>
                        <a:t>Age 8-12</a:t>
                      </a: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b="1" dirty="0">
                          <a:latin typeface="+mn-lt"/>
                          <a:cs typeface="Arial" panose="020B0604020202020204" pitchFamily="34" charset="0"/>
                        </a:rPr>
                        <a:t>Age 0-25</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0">
                <a:tc>
                  <a:txBody>
                    <a:bodyPr/>
                    <a:lstStyle/>
                    <a:p>
                      <a:pPr>
                        <a:spcBef>
                          <a:spcPts val="600"/>
                        </a:spcBef>
                        <a:spcAft>
                          <a:spcPts val="600"/>
                        </a:spcAft>
                      </a:pPr>
                      <a:r>
                        <a:rPr lang="en-GB" sz="1400" dirty="0">
                          <a:latin typeface="+mn-lt"/>
                          <a:cs typeface="Arial" panose="020B0604020202020204" pitchFamily="34" charset="0"/>
                        </a:rPr>
                        <a:t>Spastic diplegic cerebral palsy</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400" dirty="0">
                          <a:latin typeface="+mn-lt"/>
                          <a:cs typeface="Arial" panose="020B0604020202020204" pitchFamily="34" charset="0"/>
                        </a:rPr>
                        <a:t>49</a:t>
                      </a:r>
                    </a:p>
                  </a:txBody>
                  <a:tcPr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600"/>
                        </a:spcBef>
                        <a:spcAft>
                          <a:spcPts val="600"/>
                        </a:spcAft>
                      </a:pPr>
                      <a:r>
                        <a:rPr lang="en-GB" sz="1400" dirty="0">
                          <a:latin typeface="+mn-lt"/>
                          <a:cs typeface="Arial" panose="020B0604020202020204" pitchFamily="34" charset="0"/>
                        </a:rPr>
                        <a:t>180</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a:spcBef>
                          <a:spcPts val="600"/>
                        </a:spcBef>
                        <a:spcAft>
                          <a:spcPts val="600"/>
                        </a:spcAft>
                      </a:pPr>
                      <a:r>
                        <a:rPr lang="en-GB" sz="1400" dirty="0">
                          <a:latin typeface="+mn-lt"/>
                          <a:cs typeface="Arial" panose="020B0604020202020204" pitchFamily="34" charset="0"/>
                        </a:rPr>
                        <a:t>All cerebral palsy</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dirty="0">
                          <a:latin typeface="+mn-lt"/>
                          <a:cs typeface="Arial" panose="020B0604020202020204" pitchFamily="34" charset="0"/>
                        </a:rPr>
                        <a:t>308</a:t>
                      </a: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600"/>
                        </a:spcBef>
                        <a:spcAft>
                          <a:spcPts val="600"/>
                        </a:spcAft>
                      </a:pPr>
                      <a:r>
                        <a:rPr lang="en-GB" sz="1400" dirty="0">
                          <a:latin typeface="+mn-lt"/>
                          <a:cs typeface="Arial" panose="020B0604020202020204" pitchFamily="34" charset="0"/>
                        </a:rPr>
                        <a:t>1362</a:t>
                      </a:r>
                    </a:p>
                  </a:txBody>
                  <a:tcPr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
        <p:nvSpPr>
          <p:cNvPr id="16" name="TextBox 15">
            <a:extLst>
              <a:ext uri="{FF2B5EF4-FFF2-40B4-BE49-F238E27FC236}">
                <a16:creationId xmlns:a16="http://schemas.microsoft.com/office/drawing/2014/main" id="{84188E4F-3515-4F0F-8854-74A53DA9522D}"/>
              </a:ext>
            </a:extLst>
          </p:cNvPr>
          <p:cNvSpPr txBox="1"/>
          <p:nvPr/>
        </p:nvSpPr>
        <p:spPr>
          <a:xfrm>
            <a:off x="911956" y="1338911"/>
            <a:ext cx="6324564" cy="492443"/>
          </a:xfrm>
          <a:prstGeom prst="rect">
            <a:avLst/>
          </a:prstGeom>
          <a:solidFill>
            <a:schemeClr val="bg1"/>
          </a:solidFill>
          <a:ln w="25400">
            <a:noFill/>
          </a:ln>
        </p:spPr>
        <p:txBody>
          <a:bodyPr wrap="square" lIns="180000" tIns="0" rIns="180000" bIns="0" rtlCol="0">
            <a:spAutoFit/>
          </a:bodyPr>
          <a:lstStyle/>
          <a:p>
            <a:pPr>
              <a:spcBef>
                <a:spcPts val="600"/>
              </a:spcBef>
              <a:spcAft>
                <a:spcPts val="600"/>
              </a:spcAft>
            </a:pPr>
            <a:r>
              <a:rPr lang="en-GB" sz="1600" dirty="0">
                <a:cs typeface="Arial" panose="020B0604020202020204" pitchFamily="34" charset="0"/>
              </a:rPr>
              <a:t>Table 3. Count of individuals aged 8-12 with primary or secondary care record of cerebral palsy</a:t>
            </a:r>
          </a:p>
        </p:txBody>
      </p:sp>
      <p:sp>
        <p:nvSpPr>
          <p:cNvPr id="18" name="TextBox 17">
            <a:extLst>
              <a:ext uri="{FF2B5EF4-FFF2-40B4-BE49-F238E27FC236}">
                <a16:creationId xmlns:a16="http://schemas.microsoft.com/office/drawing/2014/main" id="{1306B799-9E2D-4025-A414-DAB646A6112D}"/>
              </a:ext>
            </a:extLst>
          </p:cNvPr>
          <p:cNvSpPr txBox="1"/>
          <p:nvPr/>
        </p:nvSpPr>
        <p:spPr>
          <a:xfrm>
            <a:off x="949287" y="3591435"/>
            <a:ext cx="6324564" cy="492443"/>
          </a:xfrm>
          <a:prstGeom prst="rect">
            <a:avLst/>
          </a:prstGeom>
          <a:solidFill>
            <a:schemeClr val="bg1"/>
          </a:solidFill>
          <a:ln w="25400">
            <a:noFill/>
          </a:ln>
        </p:spPr>
        <p:txBody>
          <a:bodyPr wrap="square" lIns="180000" tIns="0" rIns="180000" bIns="0" rtlCol="0">
            <a:spAutoFit/>
          </a:bodyPr>
          <a:lstStyle/>
          <a:p>
            <a:pPr>
              <a:spcBef>
                <a:spcPts val="600"/>
              </a:spcBef>
              <a:spcAft>
                <a:spcPts val="600"/>
              </a:spcAft>
            </a:pPr>
            <a:r>
              <a:rPr lang="en-GB" sz="1600" dirty="0">
                <a:cs typeface="Arial" panose="020B0604020202020204" pitchFamily="34" charset="0"/>
              </a:rPr>
              <a:t>Table 4. Count of individuals aged 8-12 with primary or secondary care record of s</a:t>
            </a:r>
            <a:r>
              <a:rPr lang="en-GB" sz="1600" dirty="0">
                <a:latin typeface="+mn-lt"/>
                <a:cs typeface="Arial" panose="020B0604020202020204" pitchFamily="34" charset="0"/>
              </a:rPr>
              <a:t>pastic diplegic cerebral palsy</a:t>
            </a:r>
          </a:p>
        </p:txBody>
      </p:sp>
      <p:sp>
        <p:nvSpPr>
          <p:cNvPr id="5" name="TextBox 4">
            <a:extLst>
              <a:ext uri="{FF2B5EF4-FFF2-40B4-BE49-F238E27FC236}">
                <a16:creationId xmlns:a16="http://schemas.microsoft.com/office/drawing/2014/main" id="{21BB256D-4CDA-4AAF-8244-45FD90D7FC7E}"/>
              </a:ext>
            </a:extLst>
          </p:cNvPr>
          <p:cNvSpPr txBox="1"/>
          <p:nvPr/>
        </p:nvSpPr>
        <p:spPr>
          <a:xfrm>
            <a:off x="986619" y="5519089"/>
            <a:ext cx="5472608" cy="576293"/>
          </a:xfrm>
          <a:prstGeom prst="rect">
            <a:avLst/>
          </a:prstGeom>
          <a:solidFill>
            <a:schemeClr val="bg1"/>
          </a:solidFill>
          <a:ln w="25400">
            <a:solidFill>
              <a:srgbClr val="2D7C82"/>
            </a:solidFill>
          </a:ln>
        </p:spPr>
        <p:txBody>
          <a:bodyPr wrap="square" lIns="180000" tIns="72000" rIns="180000" bIns="72000" rtlCol="0">
            <a:spAutoFit/>
          </a:bodyPr>
          <a:lstStyle/>
          <a:p>
            <a:pPr>
              <a:spcBef>
                <a:spcPts val="600"/>
              </a:spcBef>
              <a:spcAft>
                <a:spcPts val="600"/>
              </a:spcAft>
            </a:pPr>
            <a:r>
              <a:rPr lang="en-GB" sz="1400" dirty="0">
                <a:solidFill>
                  <a:srgbClr val="2D7C82"/>
                </a:solidFill>
                <a:cs typeface="Arial" panose="020B0604020202020204" pitchFamily="34" charset="0"/>
              </a:rPr>
              <a:t>3 individuals in the datasets were identified as having an orthopaedic device fitted, however none of these had a record of cerebral palsy</a:t>
            </a:r>
          </a:p>
        </p:txBody>
      </p:sp>
      <p:graphicFrame>
        <p:nvGraphicFramePr>
          <p:cNvPr id="12" name="Content Placeholder 5">
            <a:extLst>
              <a:ext uri="{FF2B5EF4-FFF2-40B4-BE49-F238E27FC236}">
                <a16:creationId xmlns:a16="http://schemas.microsoft.com/office/drawing/2014/main" id="{ABE08A97-778C-475E-8BA0-E219DA9FCBAA}"/>
              </a:ext>
            </a:extLst>
          </p:cNvPr>
          <p:cNvGraphicFramePr>
            <a:graphicFrameLocks/>
          </p:cNvGraphicFramePr>
          <p:nvPr>
            <p:extLst>
              <p:ext uri="{D42A27DB-BD31-4B8C-83A1-F6EECF244321}">
                <p14:modId xmlns:p14="http://schemas.microsoft.com/office/powerpoint/2010/main" val="3038796551"/>
              </p:ext>
            </p:extLst>
          </p:nvPr>
        </p:nvGraphicFramePr>
        <p:xfrm>
          <a:off x="986619" y="2017240"/>
          <a:ext cx="6249901" cy="1277642"/>
        </p:xfrm>
        <a:graphic>
          <a:graphicData uri="http://schemas.openxmlformats.org/drawingml/2006/table">
            <a:tbl>
              <a:tblPr firstRow="1" bandRow="1"/>
              <a:tblGrid>
                <a:gridCol w="976549">
                  <a:extLst>
                    <a:ext uri="{9D8B030D-6E8A-4147-A177-3AD203B41FA5}">
                      <a16:colId xmlns:a16="http://schemas.microsoft.com/office/drawing/2014/main" val="20000"/>
                    </a:ext>
                  </a:extLst>
                </a:gridCol>
                <a:gridCol w="878892">
                  <a:extLst>
                    <a:ext uri="{9D8B030D-6E8A-4147-A177-3AD203B41FA5}">
                      <a16:colId xmlns:a16="http://schemas.microsoft.com/office/drawing/2014/main" val="20001"/>
                    </a:ext>
                  </a:extLst>
                </a:gridCol>
                <a:gridCol w="878892">
                  <a:extLst>
                    <a:ext uri="{9D8B030D-6E8A-4147-A177-3AD203B41FA5}">
                      <a16:colId xmlns:a16="http://schemas.microsoft.com/office/drawing/2014/main" val="3123783295"/>
                    </a:ext>
                  </a:extLst>
                </a:gridCol>
                <a:gridCol w="878892">
                  <a:extLst>
                    <a:ext uri="{9D8B030D-6E8A-4147-A177-3AD203B41FA5}">
                      <a16:colId xmlns:a16="http://schemas.microsoft.com/office/drawing/2014/main" val="1009736502"/>
                    </a:ext>
                  </a:extLst>
                </a:gridCol>
                <a:gridCol w="878892">
                  <a:extLst>
                    <a:ext uri="{9D8B030D-6E8A-4147-A177-3AD203B41FA5}">
                      <a16:colId xmlns:a16="http://schemas.microsoft.com/office/drawing/2014/main" val="237036519"/>
                    </a:ext>
                  </a:extLst>
                </a:gridCol>
                <a:gridCol w="878892">
                  <a:extLst>
                    <a:ext uri="{9D8B030D-6E8A-4147-A177-3AD203B41FA5}">
                      <a16:colId xmlns:a16="http://schemas.microsoft.com/office/drawing/2014/main" val="2571327532"/>
                    </a:ext>
                  </a:extLst>
                </a:gridCol>
                <a:gridCol w="878892">
                  <a:extLst>
                    <a:ext uri="{9D8B030D-6E8A-4147-A177-3AD203B41FA5}">
                      <a16:colId xmlns:a16="http://schemas.microsoft.com/office/drawing/2014/main" val="3862234472"/>
                    </a:ext>
                  </a:extLst>
                </a:gridCol>
              </a:tblGrid>
              <a:tr h="363242">
                <a:tc>
                  <a:txBody>
                    <a:bodyPr/>
                    <a:lstStyle/>
                    <a:p>
                      <a:pPr algn="l">
                        <a:spcBef>
                          <a:spcPts val="600"/>
                        </a:spcBef>
                        <a:spcAft>
                          <a:spcPts val="600"/>
                        </a:spcAft>
                      </a:pPr>
                      <a:r>
                        <a:rPr lang="en-GB" sz="1400" b="1" kern="1200" dirty="0">
                          <a:solidFill>
                            <a:schemeClr val="tx1"/>
                          </a:solidFill>
                          <a:latin typeface="+mn-lt"/>
                          <a:ea typeface="+mn-ea"/>
                          <a:cs typeface="Arial" panose="020B0604020202020204" pitchFamily="34" charset="0"/>
                        </a:rPr>
                        <a:t>Gender</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8</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9</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10</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11</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12</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Total</a:t>
                      </a:r>
                    </a:p>
                  </a:txBody>
                  <a:tcPr marL="9525" marR="9525" marT="9525" marB="0"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0">
                <a:tc>
                  <a:txBody>
                    <a:bodyPr/>
                    <a:lstStyle/>
                    <a:p>
                      <a:pPr>
                        <a:spcBef>
                          <a:spcPts val="600"/>
                        </a:spcBef>
                        <a:spcAft>
                          <a:spcPts val="600"/>
                        </a:spcAft>
                      </a:pPr>
                      <a:r>
                        <a:rPr lang="en-GB" sz="1400" kern="1200" dirty="0">
                          <a:solidFill>
                            <a:schemeClr val="tx1"/>
                          </a:solidFill>
                          <a:latin typeface="+mn-lt"/>
                          <a:ea typeface="+mn-ea"/>
                          <a:cs typeface="Arial" panose="020B0604020202020204" pitchFamily="34" charset="0"/>
                        </a:rPr>
                        <a:t>Male</a:t>
                      </a:r>
                    </a:p>
                  </a:txBody>
                  <a:tcPr anchor="ctr">
                    <a:lnL w="28575" cap="flat" cmpd="sng" algn="ctr">
                      <a:solidFill>
                        <a:schemeClr val="bg1">
                          <a:lumMod val="95000"/>
                        </a:schemeClr>
                      </a:solid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29</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24</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18</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31</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kern="1200" dirty="0">
                          <a:solidFill>
                            <a:schemeClr val="tx1"/>
                          </a:solidFill>
                          <a:latin typeface="+mn-lt"/>
                          <a:ea typeface="+mn-ea"/>
                          <a:cs typeface="Arial" panose="020B0604020202020204" pitchFamily="34" charset="0"/>
                        </a:rPr>
                        <a:t>24</a:t>
                      </a:r>
                    </a:p>
                  </a:txBody>
                  <a:tcPr marL="9525"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b="1" kern="1200" dirty="0">
                          <a:solidFill>
                            <a:schemeClr val="tx1"/>
                          </a:solidFill>
                          <a:latin typeface="+mn-lt"/>
                          <a:ea typeface="+mn-ea"/>
                          <a:cs typeface="Arial" panose="020B0604020202020204" pitchFamily="34" charset="0"/>
                        </a:rPr>
                        <a:t>126</a:t>
                      </a:r>
                    </a:p>
                  </a:txBody>
                  <a:tcPr marL="9525" marR="9525" marT="9525" marB="0" anchor="ctr">
                    <a:lnL w="28575"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a:spcBef>
                          <a:spcPts val="600"/>
                        </a:spcBef>
                        <a:spcAft>
                          <a:spcPts val="600"/>
                        </a:spcAft>
                      </a:pPr>
                      <a:r>
                        <a:rPr lang="en-GB" sz="1400" kern="1200" dirty="0">
                          <a:solidFill>
                            <a:schemeClr val="tx1"/>
                          </a:solidFill>
                          <a:latin typeface="+mn-lt"/>
                          <a:ea typeface="+mn-ea"/>
                          <a:cs typeface="Arial" panose="020B0604020202020204" pitchFamily="34" charset="0"/>
                        </a:rPr>
                        <a:t>Female</a:t>
                      </a:r>
                    </a:p>
                  </a:txBody>
                  <a:tcPr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38</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41</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46</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30</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kern="1200" dirty="0">
                          <a:solidFill>
                            <a:schemeClr val="tx1"/>
                          </a:solidFill>
                          <a:latin typeface="+mn-lt"/>
                          <a:ea typeface="+mn-ea"/>
                          <a:cs typeface="Arial" panose="020B0604020202020204" pitchFamily="34" charset="0"/>
                        </a:rPr>
                        <a:t>27</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kern="1200" dirty="0">
                          <a:solidFill>
                            <a:schemeClr val="tx1"/>
                          </a:solidFill>
                          <a:latin typeface="+mn-lt"/>
                          <a:ea typeface="+mn-ea"/>
                          <a:cs typeface="Arial" panose="020B0604020202020204" pitchFamily="34" charset="0"/>
                        </a:rPr>
                        <a:t>182</a:t>
                      </a:r>
                    </a:p>
                  </a:txBody>
                  <a:tcPr marL="9525" marR="9525" marT="9525" marB="0"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0">
                <a:tc>
                  <a:txBody>
                    <a:bodyPr/>
                    <a:lstStyle/>
                    <a:p>
                      <a:pPr>
                        <a:spcBef>
                          <a:spcPts val="600"/>
                        </a:spcBef>
                        <a:spcAft>
                          <a:spcPts val="600"/>
                        </a:spcAft>
                      </a:pPr>
                      <a:r>
                        <a:rPr lang="en-GB" sz="1400" b="1" i="1" dirty="0">
                          <a:latin typeface="+mn-lt"/>
                          <a:cs typeface="Arial" panose="020B0604020202020204" pitchFamily="34" charset="0"/>
                        </a:rPr>
                        <a:t>Total</a:t>
                      </a:r>
                    </a:p>
                  </a:txBody>
                  <a:tcPr anchor="ctr">
                    <a:lnL w="28575" cap="flat" cmpd="sng" algn="ctr">
                      <a:solidFill>
                        <a:schemeClr val="bg1">
                          <a:lumMod val="95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67</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65</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64</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61</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51</a:t>
                      </a:r>
                    </a:p>
                  </a:txBody>
                  <a:tcPr marL="9525" marR="9525" marT="9525"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b"/>
                      <a:r>
                        <a:rPr lang="en-GB" sz="1400" b="1" i="1" kern="1200" dirty="0">
                          <a:solidFill>
                            <a:schemeClr val="tx1"/>
                          </a:solidFill>
                          <a:latin typeface="+mn-lt"/>
                          <a:ea typeface="+mn-ea"/>
                          <a:cs typeface="Arial" panose="020B0604020202020204" pitchFamily="34" charset="0"/>
                        </a:rPr>
                        <a:t>308</a:t>
                      </a:r>
                    </a:p>
                  </a:txBody>
                  <a:tcPr marL="9525" marR="9525" marT="9525" marB="0" anchor="ctr">
                    <a:lnL w="19050" cap="flat" cmpd="sng" algn="ctr">
                      <a:no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43654793"/>
                  </a:ext>
                </a:extLst>
              </a:tr>
            </a:tbl>
          </a:graphicData>
        </a:graphic>
      </p:graphicFrame>
    </p:spTree>
    <p:extLst>
      <p:ext uri="{BB962C8B-B14F-4D97-AF65-F5344CB8AC3E}">
        <p14:creationId xmlns:p14="http://schemas.microsoft.com/office/powerpoint/2010/main" val="3974201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1988840"/>
            <a:ext cx="4572000" cy="1097280"/>
          </a:xfrm>
          <a:prstGeom prst="rect">
            <a:avLst/>
          </a:prstGeom>
        </p:spPr>
      </p:pic>
      <p:sp>
        <p:nvSpPr>
          <p:cNvPr id="4" name="Footer Placeholder 3"/>
          <p:cNvSpPr>
            <a:spLocks noGrp="1"/>
          </p:cNvSpPr>
          <p:nvPr>
            <p:ph type="ftr" sz="quarter" idx="11"/>
          </p:nvPr>
        </p:nvSpPr>
        <p:spPr/>
        <p:txBody>
          <a:bodyPr/>
          <a:lstStyle/>
          <a:p>
            <a:r>
              <a:rPr lang="en-GB" dirty="0"/>
              <a:t>Cerebral Palsy, January 2021</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3437FF-0BBE-490D-9C9F-587F734159E8}" type="slidenum">
              <a:rPr kumimoji="0" lang="en-GB" sz="1200" b="0" i="0" u="none" strike="noStrike" kern="1200" cap="none" spc="0" normalizeH="0" baseline="0" noProof="0" smtClean="0">
                <a:ln>
                  <a:noFill/>
                </a:ln>
                <a:solidFill>
                  <a:srgbClr val="2D7C82"/>
                </a:solidFill>
                <a:effectLst/>
                <a:uLnTx/>
                <a:uFillTx/>
                <a:latin typeface="Calibri"/>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srgbClr val="2D7C82"/>
              </a:solidFill>
              <a:effectLst/>
              <a:uLnTx/>
              <a:uFillTx/>
              <a:latin typeface="Calibri"/>
              <a:ea typeface="+mn-ea"/>
              <a:cs typeface="Arial" panose="020B0604020202020204" pitchFamily="34" charset="0"/>
            </a:endParaRPr>
          </a:p>
        </p:txBody>
      </p:sp>
      <p:pic>
        <p:nvPicPr>
          <p:cNvPr id="10" name="Picture 9">
            <a:extLst>
              <a:ext uri="{FF2B5EF4-FFF2-40B4-BE49-F238E27FC236}">
                <a16:creationId xmlns:a16="http://schemas.microsoft.com/office/drawing/2014/main" id="{37D6B161-10D1-4442-938D-29A4326F4C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9632" y="3751936"/>
            <a:ext cx="7303066" cy="1040934"/>
          </a:xfrm>
          <a:prstGeom prst="rect">
            <a:avLst/>
          </a:prstGeom>
        </p:spPr>
      </p:pic>
    </p:spTree>
    <p:extLst>
      <p:ext uri="{BB962C8B-B14F-4D97-AF65-F5344CB8AC3E}">
        <p14:creationId xmlns:p14="http://schemas.microsoft.com/office/powerpoint/2010/main" val="3189518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D7C82"/>
        </a:solidFill>
        <a:ln>
          <a:solidFill>
            <a:srgbClr val="2D7C82"/>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800" dirty="0" err="1" smtClean="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rgbClr val="2D7C82"/>
          </a:solidFill>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ln w="25400">
          <a:solidFill>
            <a:srgbClr val="2D7C82"/>
          </a:solidFill>
        </a:ln>
      </a:spPr>
      <a:bodyPr wrap="square" lIns="180000" tIns="180000" rIns="180000" bIns="180000" rtlCol="0">
        <a:spAutoFit/>
      </a:bodyPr>
      <a:lstStyle>
        <a:defPPr>
          <a:spcBef>
            <a:spcPts val="600"/>
          </a:spcBef>
          <a:spcAft>
            <a:spcPts val="600"/>
          </a:spcAft>
          <a:defRPr dirty="0" smtClean="0">
            <a:solidFill>
              <a:srgbClr val="2D7C82"/>
            </a:solidFill>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KPHO presentation template</Template>
  <TotalTime>1312</TotalTime>
  <Words>836</Words>
  <Application>Microsoft Office PowerPoint</Application>
  <PresentationFormat>On-screen Show (4:3)</PresentationFormat>
  <Paragraphs>189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Estimates of the Prevalence of Cerebral Palsy in Kent</vt:lpstr>
      <vt:lpstr>Introduction</vt:lpstr>
      <vt:lpstr>Data Extraction</vt:lpstr>
      <vt:lpstr>Methods</vt:lpstr>
      <vt:lpstr>Results</vt:lpstr>
      <vt:lpstr>Results</vt:lpstr>
      <vt:lpstr>PowerPoint Presentation</vt:lpstr>
    </vt:vector>
  </TitlesOfParts>
  <Company>Kent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Stroud - ST SC</dc:creator>
  <cp:lastModifiedBy>Matthew Pateman - ST SC</cp:lastModifiedBy>
  <cp:revision>27</cp:revision>
  <dcterms:created xsi:type="dcterms:W3CDTF">2021-01-08T10:24:43Z</dcterms:created>
  <dcterms:modified xsi:type="dcterms:W3CDTF">2021-10-07T14:15:05Z</dcterms:modified>
</cp:coreProperties>
</file>