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56" r:id="rId6"/>
    <p:sldId id="258" r:id="rId7"/>
    <p:sldId id="276" r:id="rId8"/>
    <p:sldId id="257" r:id="rId9"/>
    <p:sldId id="305" r:id="rId10"/>
    <p:sldId id="309" r:id="rId11"/>
    <p:sldId id="264" r:id="rId12"/>
    <p:sldId id="296" r:id="rId13"/>
    <p:sldId id="297" r:id="rId14"/>
    <p:sldId id="313" r:id="rId15"/>
    <p:sldId id="278" r:id="rId16"/>
    <p:sldId id="314" r:id="rId17"/>
    <p:sldId id="310" r:id="rId18"/>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69598" autoAdjust="0"/>
  </p:normalViewPr>
  <p:slideViewPr>
    <p:cSldViewPr>
      <p:cViewPr varScale="1">
        <p:scale>
          <a:sx n="46" d="100"/>
          <a:sy n="46" d="100"/>
        </p:scale>
        <p:origin x="1404"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Jeffreys - CED SC" userId="5d7aec6f-7380-4845-94f8-482b907405fc" providerId="ADAL" clId="{FB2B76E6-9392-48B6-B0E3-9D0A9DEA815B}"/>
    <pc:docChg chg="modSld">
      <pc:chgData name="Wendy Jeffreys - CED SC" userId="5d7aec6f-7380-4845-94f8-482b907405fc" providerId="ADAL" clId="{FB2B76E6-9392-48B6-B0E3-9D0A9DEA815B}" dt="2023-09-28T08:18:29.900" v="10" actId="113"/>
      <pc:docMkLst>
        <pc:docMk/>
      </pc:docMkLst>
      <pc:sldChg chg="modSp mod">
        <pc:chgData name="Wendy Jeffreys - CED SC" userId="5d7aec6f-7380-4845-94f8-482b907405fc" providerId="ADAL" clId="{FB2B76E6-9392-48B6-B0E3-9D0A9DEA815B}" dt="2023-09-28T08:14:42.921" v="8" actId="20577"/>
        <pc:sldMkLst>
          <pc:docMk/>
          <pc:sldMk cId="0" sldId="256"/>
        </pc:sldMkLst>
        <pc:spChg chg="mod">
          <ac:chgData name="Wendy Jeffreys - CED SC" userId="5d7aec6f-7380-4845-94f8-482b907405fc" providerId="ADAL" clId="{FB2B76E6-9392-48B6-B0E3-9D0A9DEA815B}" dt="2023-09-28T08:14:42.921" v="8" actId="20577"/>
          <ac:spMkLst>
            <pc:docMk/>
            <pc:sldMk cId="0" sldId="256"/>
            <ac:spMk id="3" creationId="{8E16B7E4-E793-0E3D-DEFE-2E2D0881DA16}"/>
          </ac:spMkLst>
        </pc:spChg>
      </pc:sldChg>
      <pc:sldChg chg="modSp mod">
        <pc:chgData name="Wendy Jeffreys - CED SC" userId="5d7aec6f-7380-4845-94f8-482b907405fc" providerId="ADAL" clId="{FB2B76E6-9392-48B6-B0E3-9D0A9DEA815B}" dt="2023-09-28T08:18:29.900" v="10" actId="113"/>
        <pc:sldMkLst>
          <pc:docMk/>
          <pc:sldMk cId="1742934162" sldId="264"/>
        </pc:sldMkLst>
        <pc:spChg chg="mod">
          <ac:chgData name="Wendy Jeffreys - CED SC" userId="5d7aec6f-7380-4845-94f8-482b907405fc" providerId="ADAL" clId="{FB2B76E6-9392-48B6-B0E3-9D0A9DEA815B}" dt="2023-09-28T08:18:29.900" v="10" actId="113"/>
          <ac:spMkLst>
            <pc:docMk/>
            <pc:sldMk cId="1742934162" sldId="264"/>
            <ac:spMk id="3" creationId="{32266E20-A3F0-CDFA-96FC-15CF290775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is a measure used to asses the level of deprivation an area sits at. </a:t>
            </a:r>
          </a:p>
          <a:p>
            <a:r>
              <a:rPr lang="en-GB" dirty="0"/>
              <a:t>Dartford ranks 145 out of 317 overall.  (1 is worst, 317 is best)</a:t>
            </a:r>
          </a:p>
          <a:p>
            <a:r>
              <a:rPr lang="en-GB" dirty="0"/>
              <a:t>This is calculated from these seven sub-domains seen here. </a:t>
            </a:r>
          </a:p>
          <a:p>
            <a:r>
              <a:rPr lang="en-GB" dirty="0"/>
              <a:t>This graph shows how Dartford ranks against all 317 other local authority districts in England (marked by the dark blue line)</a:t>
            </a:r>
          </a:p>
          <a:p>
            <a:r>
              <a:rPr lang="en-GB" b="1" dirty="0"/>
              <a:t>Dartford has lower income and employment deprivation, as well as Health deprivation and Education but higher in crime, barriers to housing and living environment</a:t>
            </a:r>
            <a:r>
              <a:rPr lang="en-GB" dirty="0"/>
              <a:t>. </a:t>
            </a:r>
          </a:p>
          <a:p>
            <a:endParaRPr lang="en-GB" dirty="0"/>
          </a:p>
          <a:p>
            <a:r>
              <a:rPr lang="en-GB" dirty="0"/>
              <a:t>The rankings are provided below for reference (1 is most deprived, 317 is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198</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210</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152</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174</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23</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76</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75</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pPr marL="0" indent="0">
              <a:buNone/>
            </a:pPr>
            <a:r>
              <a:rPr lang="en-GB" sz="1200" dirty="0">
                <a:solidFill>
                  <a:schemeClr val="tx2"/>
                </a:solidFill>
              </a:rPr>
              <a:t>In Kent, mortality is 85% higher in the most deprived fifth of the population compared to the least deprived</a:t>
            </a:r>
          </a:p>
          <a:p>
            <a:endParaRPr lang="en-GB" sz="1200" dirty="0">
              <a:solidFill>
                <a:schemeClr val="tx2"/>
              </a:solidFill>
            </a:endParaRPr>
          </a:p>
          <a:p>
            <a:pPr marL="0" indent="0">
              <a:buNone/>
            </a:pPr>
            <a:r>
              <a:rPr lang="en-GB" sz="1200" dirty="0">
                <a:solidFill>
                  <a:schemeClr val="tx2"/>
                </a:solidFill>
              </a:rPr>
              <a:t>Nationally, all Asian and Black ethnic groups have higher cumulative mortality rate than White. Pakistani and Bangladeshi group is 2.5 times higher. ‘Other Black’ group is over 3.5 times higher.</a:t>
            </a:r>
          </a:p>
          <a:p>
            <a:endParaRPr lang="en-GB" b="0" i="0" dirty="0">
              <a:solidFill>
                <a:srgbClr val="212529"/>
              </a:solidFill>
              <a:effectLst/>
              <a:latin typeface="Arial" panose="020B0604020202020204" pitchFamily="34" charset="0"/>
            </a:endParaRP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B0C0C"/>
                </a:solidFill>
                <a:effectLst/>
                <a:latin typeface="Arial Nova" panose="020B0504020202020204" pitchFamily="34" charset="0"/>
              </a:rPr>
              <a:t>Garden City PCN 100.2, Dartford model PCN 92.2, Dartford central PCN 89.5, Gravesham alliance PCN 86.3 and Gravesham central PCN 83.2    </a:t>
            </a:r>
            <a:endParaRPr lang="en-GB" sz="1800" b="0" i="0" dirty="0">
              <a:solidFill>
                <a:srgbClr val="000000"/>
              </a:solidFill>
              <a:effectLst/>
              <a:latin typeface="Arial Nova" panose="020B0504020202020204" pitchFamily="34" charset="0"/>
            </a:endParaRPr>
          </a:p>
          <a:p>
            <a:r>
              <a:rPr lang="en-GB" sz="1800" b="0" i="0" dirty="0">
                <a:solidFill>
                  <a:srgbClr val="000000"/>
                </a:solidFill>
                <a:effectLst/>
                <a:latin typeface="Arial Nova" panose="020B0504020202020204" pitchFamily="34" charset="0"/>
              </a:rPr>
              <a:t>Differences in populations living in Kent by ethnic group and/or living in higher levels of deprivation with outcomes impacted by cultural practices or expectations, language differences or barriers.  </a:t>
            </a:r>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6</a:t>
            </a:fld>
            <a:endParaRPr lang="en-GB"/>
          </a:p>
        </p:txBody>
      </p:sp>
    </p:spTree>
    <p:extLst>
      <p:ext uri="{BB962C8B-B14F-4D97-AF65-F5344CB8AC3E}">
        <p14:creationId xmlns:p14="http://schemas.microsoft.com/office/powerpoint/2010/main" val="225980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529"/>
                </a:solidFill>
                <a:effectLst/>
                <a:latin typeface="Arial" panose="020B0604020202020204" pitchFamily="34" charset="0"/>
              </a:rPr>
              <a:t>To ensure that large enough numbers were available for analysis, an additional year of NCMP data is included instead of 2020/21; data for 2017/18-21/22 uses 2016/17 data instead of 2020/21. </a:t>
            </a:r>
            <a:endParaRPr lang="en-GB" sz="12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ndParaRP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rial Nova" panose="020B0504020202020204" pitchFamily="34" charset="0"/>
              </a:rPr>
              <a:t>In 2022 the proportion of aged 2 ½ Kent children that met all the developmental metrics used in the ages and stages questionnaire was 78% in Kent for 2021 and in Dartford district (71%)</a:t>
            </a:r>
            <a:endParaRPr lang="en-GB" sz="1200" dirty="0">
              <a:latin typeface="Arial Nova" panose="020B0504020202020204" pitchFamily="34" charset="0"/>
            </a:endParaRPr>
          </a:p>
          <a:p>
            <a:endParaRPr lang="en-GB" b="0" i="0" dirty="0">
              <a:solidFill>
                <a:srgbClr val="0B0C0C"/>
              </a:solidFill>
              <a:effectLst/>
              <a:latin typeface="GDS Transport"/>
            </a:endParaRPr>
          </a:p>
          <a:p>
            <a:endParaRPr lang="en-GB" b="0" i="0" dirty="0">
              <a:solidFill>
                <a:srgbClr val="0B0C0C"/>
              </a:solidFill>
              <a:effectLst/>
              <a:latin typeface="GDS Transport"/>
            </a:endParaRPr>
          </a:p>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0" i="0" dirty="0">
              <a:solidFill>
                <a:srgbClr val="0B0C11"/>
              </a:solidFill>
              <a:effectLst/>
              <a:latin typeface="Inter"/>
            </a:endParaRPr>
          </a:p>
          <a:p>
            <a:r>
              <a:rPr lang="en-GB" b="0" i="0" dirty="0">
                <a:solidFill>
                  <a:srgbClr val="0B0C11"/>
                </a:solidFill>
                <a:effectLst/>
                <a:latin typeface="Inter"/>
              </a:rPr>
              <a:t>Updated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8</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7.9% of households in Dartford have fewer rooms than required. This rises to 12.3% in Princes and 14.5% in Temple Hill electoral wards. All other wards had proportions below 11%.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6.05% of households in Dartford qualify as overcrowded, rising to 8.4% in Swanscombe, 8.8% in Burnham, and 10.2% in Temple Hill. The remainder of wards were less than 8% overcrowded.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9</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15.2% fuel poor in Swanscombe ward LSOA 004B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2017/18	14.6%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2018/19	14.2%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2019/20	12.6%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2020/21	16.8% (CI 14.7, 18.8)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2021/22	11.7% (CI 9.8, 13.7)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PID is a clinical syndrome referring to infection and inflammation of the upper female genital tract which may lead to serious complications such as ectopic pregnancy, tubal factor infertility and chronic pelvic pain. Both PID and ectopic pregnancy have a multi-factorial aetiology although chlamydial infection and other sexually transmitted infections are considered to be major causes of both conditions. </a:t>
            </a:r>
          </a:p>
          <a:p>
            <a:r>
              <a:rPr lang="en-GB" b="0" i="0" dirty="0">
                <a:solidFill>
                  <a:srgbClr val="212529"/>
                </a:solidFill>
                <a:effectLst/>
                <a:latin typeface="Arial" panose="020B0604020202020204" pitchFamily="34" charset="0"/>
              </a:rPr>
              <a:t>In 2022 STI testing rate [ex under 25 years chlamydia] in Dartford was 4012.2 compared to England average 3856.1 per 100,000 15-64 year olds. </a:t>
            </a:r>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848158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28/09/2023</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28/09/2023</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28/09/2023</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28/09/2023</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28/09/2023</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28/09/2023</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28/09/2023</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28/09/2023</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28/09/2023</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28/09/2023</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28/09/2023</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28/09/2023</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Dartford District</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normAutofit/>
          </a:bodyPr>
          <a:lstStyle/>
          <a:p>
            <a:pPr eaLnBrk="1" fontAlgn="auto" hangingPunct="1">
              <a:spcAft>
                <a:spcPts val="0"/>
              </a:spcAft>
              <a:defRPr/>
            </a:pPr>
            <a:r>
              <a:rPr lang="en-GB" sz="2800" dirty="0">
                <a:latin typeface="Arial Nova" panose="020B0504020202020204" pitchFamily="34" charset="0"/>
              </a:rPr>
              <a:t>September 28</a:t>
            </a:r>
            <a:r>
              <a:rPr lang="en-GB" sz="2800" baseline="30000" dirty="0">
                <a:latin typeface="Arial Nova" panose="020B0504020202020204" pitchFamily="34" charset="0"/>
              </a:rPr>
              <a:t>th</a:t>
            </a:r>
            <a:r>
              <a:rPr lang="en-GB" sz="2800" dirty="0">
                <a:latin typeface="Arial Nova" panose="020B0504020202020204" pitchFamily="34" charset="0"/>
              </a:rPr>
              <a:t>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fograhic showing individuals more susceptible than others, including children, the elderly, individuals with existing cardiovascular or respiratory diseases, pregnant women, communities in areas of higher pollution, low-income communities.">
            <a:extLst>
              <a:ext uri="{FF2B5EF4-FFF2-40B4-BE49-F238E27FC236}">
                <a16:creationId xmlns:a16="http://schemas.microsoft.com/office/drawing/2014/main" id="{F5DF86A0-3F87-285E-4FB2-402B6C2FC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430392" cy="628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8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400" dirty="0">
                <a:latin typeface="Arial Nova" panose="020B0504020202020204" pitchFamily="34" charset="0"/>
              </a:rPr>
              <a:t>Fuel Poverty </a:t>
            </a:r>
          </a:p>
          <a:p>
            <a:r>
              <a:rPr lang="en-GB" sz="2400" dirty="0">
                <a:latin typeface="Arial Nova" panose="020B0504020202020204" pitchFamily="34" charset="0"/>
              </a:rPr>
              <a:t>7.6% of households in Dartford were fuel poor in 2021</a:t>
            </a:r>
          </a:p>
          <a:p>
            <a:pPr lvl="1"/>
            <a:r>
              <a:rPr lang="en-GB" dirty="0">
                <a:latin typeface="Arial Nova" panose="020B0504020202020204" pitchFamily="34" charset="0"/>
              </a:rPr>
              <a:t>As high as 15.2% in some areas</a:t>
            </a:r>
          </a:p>
          <a:p>
            <a:pPr lvl="1"/>
            <a:r>
              <a:rPr lang="en-GB" dirty="0">
                <a:latin typeface="Arial Nova" panose="020B0504020202020204" pitchFamily="34" charset="0"/>
              </a:rPr>
              <a:t>9.8% in Kent and 13.2% nationally</a:t>
            </a:r>
          </a:p>
          <a:p>
            <a:pPr marL="400050"/>
            <a:r>
              <a:rPr lang="en-GB" sz="2400" dirty="0">
                <a:latin typeface="Arial Nova" panose="020B0504020202020204" pitchFamily="34" charset="0"/>
              </a:rPr>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160658" y="5036812"/>
            <a:ext cx="3754825" cy="707886"/>
          </a:xfrm>
          <a:prstGeom prst="rect">
            <a:avLst/>
          </a:prstGeom>
          <a:noFill/>
        </p:spPr>
        <p:txBody>
          <a:bodyPr wrap="square" rtlCol="0">
            <a:spAutoFit/>
          </a:bodyPr>
          <a:lstStyle/>
          <a:p>
            <a:pPr algn="r"/>
            <a:r>
              <a:rPr lang="en-GB" sz="2000" dirty="0">
                <a:solidFill>
                  <a:schemeClr val="tx2"/>
                </a:solidFill>
                <a:latin typeface="Arial Nova" panose="020B0504020202020204" pitchFamily="34" charset="0"/>
              </a:rPr>
              <a:t>Smoking prevalence in </a:t>
            </a:r>
            <a:r>
              <a:rPr lang="en-GB" sz="2000" b="1" dirty="0">
                <a:solidFill>
                  <a:schemeClr val="tx2"/>
                </a:solidFill>
                <a:latin typeface="Arial Nova" panose="020B0504020202020204" pitchFamily="34" charset="0"/>
              </a:rPr>
              <a:t>Dartford district</a:t>
            </a:r>
            <a:endParaRPr lang="en-GB" sz="2000" dirty="0">
              <a:solidFill>
                <a:schemeClr val="tx2"/>
              </a:solidFill>
              <a:latin typeface="Arial Nova" panose="020B0504020202020204" pitchFamily="34" charset="0"/>
            </a:endParaRPr>
          </a:p>
        </p:txBody>
      </p:sp>
      <p:grpSp>
        <p:nvGrpSpPr>
          <p:cNvPr id="6" name="Group 5" descr="A cigarette containing an arrow pointing downwards, and 11.7% written above to represent increasing prevalence of smoking.">
            <a:extLst>
              <a:ext uri="{FF2B5EF4-FFF2-40B4-BE49-F238E27FC236}">
                <a16:creationId xmlns:a16="http://schemas.microsoft.com/office/drawing/2014/main" id="{873FBA6E-9B05-4042-D05B-187BAF17917C}"/>
              </a:ext>
            </a:extLst>
          </p:cNvPr>
          <p:cNvGrpSpPr/>
          <p:nvPr/>
        </p:nvGrpSpPr>
        <p:grpSpPr>
          <a:xfrm rot="2421737">
            <a:off x="4708853" y="4840821"/>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47061"/>
              <a:ext cx="1166843" cy="461665"/>
            </a:xfrm>
            <a:prstGeom prst="rect">
              <a:avLst/>
            </a:prstGeom>
            <a:noFill/>
          </p:spPr>
          <p:txBody>
            <a:bodyPr wrap="square" rtlCol="0">
              <a:spAutoFit/>
            </a:bodyPr>
            <a:lstStyle/>
            <a:p>
              <a:r>
                <a:rPr lang="en-GB" sz="2400" dirty="0">
                  <a:solidFill>
                    <a:schemeClr val="accent1"/>
                  </a:solidFill>
                  <a:latin typeface="Arial Nova" panose="020B0504020202020204" pitchFamily="34" charset="0"/>
                </a:rPr>
                <a:t>11.7%</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379112" y="1656179"/>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latin typeface="Arial Nova" panose="020B0504020202020204" pitchFamily="34" charset="0"/>
              </a:rPr>
              <a:t>People living in the 20% most deprived areas in </a:t>
            </a:r>
            <a:r>
              <a:rPr lang="en-GB" sz="2000" b="1" dirty="0">
                <a:solidFill>
                  <a:schemeClr val="tx2"/>
                </a:solidFill>
                <a:latin typeface="Arial Nova" panose="020B0504020202020204" pitchFamily="34" charset="0"/>
              </a:rPr>
              <a:t>Kent</a:t>
            </a:r>
            <a:r>
              <a:rPr lang="en-GB" sz="2000" dirty="0">
                <a:solidFill>
                  <a:schemeClr val="tx2"/>
                </a:solidFill>
                <a:latin typeface="Arial Nova" panose="020B0504020202020204" pitchFamily="34" charset="0"/>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5952988" y="3639490"/>
            <a:ext cx="6264694" cy="830997"/>
          </a:xfrm>
          <a:prstGeom prst="rect">
            <a:avLst/>
          </a:prstGeom>
          <a:noFill/>
        </p:spPr>
        <p:txBody>
          <a:bodyPr wrap="square" rtlCol="0">
            <a:spAutoFit/>
          </a:bodyPr>
          <a:lstStyle/>
          <a:p>
            <a:r>
              <a:rPr lang="en-GB" sz="2400" dirty="0">
                <a:solidFill>
                  <a:schemeClr val="accent1">
                    <a:lumMod val="50000"/>
                  </a:schemeClr>
                </a:solidFill>
              </a:rPr>
              <a:t>Stark inequality in </a:t>
            </a:r>
            <a:r>
              <a:rPr lang="en-GB" sz="2400" b="1" dirty="0">
                <a:solidFill>
                  <a:schemeClr val="accent1">
                    <a:lumMod val="50000"/>
                  </a:schemeClr>
                </a:solidFill>
              </a:rPr>
              <a:t>Kent</a:t>
            </a:r>
            <a:r>
              <a:rPr lang="en-GB" sz="24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49C0440A-2F5F-0742-EE8D-E96C9CB4167B}"/>
              </a:ext>
            </a:extLst>
          </p:cNvPr>
          <p:cNvGrpSpPr/>
          <p:nvPr/>
        </p:nvGrpSpPr>
        <p:grpSpPr>
          <a:xfrm>
            <a:off x="6875854" y="4470487"/>
            <a:ext cx="4550434" cy="1739113"/>
            <a:chOff x="6942962" y="4106187"/>
            <a:chExt cx="4550434" cy="1739113"/>
          </a:xfrm>
        </p:grpSpPr>
        <p:sp>
          <p:nvSpPr>
            <p:cNvPr id="13" name="TextBox 12">
              <a:extLst>
                <a:ext uri="{FF2B5EF4-FFF2-40B4-BE49-F238E27FC236}">
                  <a16:creationId xmlns:a16="http://schemas.microsoft.com/office/drawing/2014/main" id="{631AEC59-C704-C07F-DA21-AD8F18F16F0E}"/>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AC776509-D06C-9627-5920-ED5818E953FA}"/>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8414E573-95FA-402E-6AF9-6019B0EDEA19}"/>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3403842-2129-4DBC-28BA-761B9033C441}"/>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23DB6267-E191-EFFA-E626-697702B96797}"/>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E7F8-B080-44AA-3C77-27659F93A8E9}"/>
              </a:ext>
            </a:extLst>
          </p:cNvPr>
          <p:cNvSpPr>
            <a:spLocks noGrp="1"/>
          </p:cNvSpPr>
          <p:nvPr>
            <p:ph type="title"/>
          </p:nvPr>
        </p:nvSpPr>
        <p:spPr/>
        <p:txBody>
          <a:bodyPr/>
          <a:lstStyle/>
          <a:p>
            <a:r>
              <a:rPr lang="en-GB" dirty="0"/>
              <a:t>Adult weight</a:t>
            </a:r>
          </a:p>
        </p:txBody>
      </p:sp>
      <p:sp>
        <p:nvSpPr>
          <p:cNvPr id="3" name="Content Placeholder 2">
            <a:extLst>
              <a:ext uri="{FF2B5EF4-FFF2-40B4-BE49-F238E27FC236}">
                <a16:creationId xmlns:a16="http://schemas.microsoft.com/office/drawing/2014/main" id="{40FC65D7-0D24-C40D-CFF8-CFD253023EA1}"/>
              </a:ext>
            </a:extLst>
          </p:cNvPr>
          <p:cNvSpPr>
            <a:spLocks noGrp="1"/>
          </p:cNvSpPr>
          <p:nvPr>
            <p:ph idx="1"/>
          </p:nvPr>
        </p:nvSpPr>
        <p:spPr/>
        <p:txBody>
          <a:bodyPr/>
          <a:lstStyle/>
          <a:p>
            <a:r>
              <a:rPr lang="en-GB" b="0" i="0" dirty="0">
                <a:solidFill>
                  <a:srgbClr val="0B0C0C"/>
                </a:solidFill>
                <a:effectLst/>
                <a:latin typeface="Arial" panose="020B0604020202020204" pitchFamily="34" charset="0"/>
              </a:rPr>
              <a:t>In 2021/22 the percentage of adults (aged 18 plus) classified as overweight or obese was 64.5% compared to the England average 63.8% </a:t>
            </a:r>
          </a:p>
          <a:p>
            <a:endParaRPr lang="en-GB" dirty="0">
              <a:solidFill>
                <a:srgbClr val="0B0C0C"/>
              </a:solidFill>
            </a:endParaRPr>
          </a:p>
          <a:p>
            <a:r>
              <a:rPr lang="en-GB" b="0" i="0" dirty="0">
                <a:solidFill>
                  <a:srgbClr val="0B0C0C"/>
                </a:solidFill>
                <a:effectLst/>
                <a:latin typeface="Arial" panose="020B0604020202020204" pitchFamily="34" charset="0"/>
              </a:rPr>
              <a:t>In 2021/22 the percentage of adults (aged 18+) classified as obese was 23.9% in Dartford district lower </a:t>
            </a:r>
            <a:r>
              <a:rPr lang="en-GB" b="0" i="0" dirty="0" err="1">
                <a:solidFill>
                  <a:srgbClr val="0B0C0C"/>
                </a:solidFill>
                <a:effectLst/>
                <a:latin typeface="Arial" panose="020B0604020202020204" pitchFamily="34" charset="0"/>
              </a:rPr>
              <a:t>thena</a:t>
            </a:r>
            <a:r>
              <a:rPr lang="en-GB" b="0" i="0" dirty="0">
                <a:solidFill>
                  <a:srgbClr val="0B0C0C"/>
                </a:solidFill>
                <a:effectLst/>
                <a:latin typeface="Arial" panose="020B0604020202020204" pitchFamily="34" charset="0"/>
              </a:rPr>
              <a:t> the England average 25.9% </a:t>
            </a:r>
            <a:endParaRPr lang="en-GB" dirty="0"/>
          </a:p>
        </p:txBody>
      </p:sp>
    </p:spTree>
    <p:extLst>
      <p:ext uri="{BB962C8B-B14F-4D97-AF65-F5344CB8AC3E}">
        <p14:creationId xmlns:p14="http://schemas.microsoft.com/office/powerpoint/2010/main" val="208694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A9B7-C8D2-B23A-D82C-D051BA2EA0FA}"/>
              </a:ext>
            </a:extLst>
          </p:cNvPr>
          <p:cNvSpPr>
            <a:spLocks noGrp="1"/>
          </p:cNvSpPr>
          <p:nvPr>
            <p:ph type="title"/>
          </p:nvPr>
        </p:nvSpPr>
        <p:spPr/>
        <p:txBody>
          <a:bodyPr/>
          <a:lstStyle/>
          <a:p>
            <a:r>
              <a:rPr lang="en-GB" dirty="0"/>
              <a:t>Impacts of poor sexual health </a:t>
            </a:r>
          </a:p>
        </p:txBody>
      </p:sp>
      <p:sp>
        <p:nvSpPr>
          <p:cNvPr id="3" name="Content Placeholder 2">
            <a:extLst>
              <a:ext uri="{FF2B5EF4-FFF2-40B4-BE49-F238E27FC236}">
                <a16:creationId xmlns:a16="http://schemas.microsoft.com/office/drawing/2014/main" id="{2F3631E2-C440-FFD1-458F-443C4E88DDAB}"/>
              </a:ext>
            </a:extLst>
          </p:cNvPr>
          <p:cNvSpPr>
            <a:spLocks noGrp="1"/>
          </p:cNvSpPr>
          <p:nvPr>
            <p:ph idx="1"/>
          </p:nvPr>
        </p:nvSpPr>
        <p:spPr/>
        <p:txBody>
          <a:bodyPr/>
          <a:lstStyle/>
          <a:p>
            <a:r>
              <a:rPr lang="en-GB" sz="2800" b="0" i="0" dirty="0">
                <a:solidFill>
                  <a:srgbClr val="212529"/>
                </a:solidFill>
                <a:effectLst/>
                <a:latin typeface="Arial Nova" panose="020B0504020202020204" pitchFamily="34" charset="0"/>
              </a:rPr>
              <a:t>In 2021/22 the crude rate of pelvic inflammatory disease (PID) admissions in women in Dartford district was</a:t>
            </a:r>
            <a:r>
              <a:rPr lang="en-GB" sz="2800" b="1" i="0" dirty="0">
                <a:solidFill>
                  <a:srgbClr val="212529"/>
                </a:solidFill>
                <a:effectLst/>
                <a:latin typeface="Arial Nova" panose="020B0504020202020204" pitchFamily="34" charset="0"/>
              </a:rPr>
              <a:t> 322.4 per 100,000 female population aged 15-44 years</a:t>
            </a:r>
            <a:r>
              <a:rPr lang="en-GB" sz="2800" b="0" i="0" dirty="0">
                <a:solidFill>
                  <a:srgbClr val="212529"/>
                </a:solidFill>
                <a:effectLst/>
                <a:latin typeface="Arial Nova" panose="020B0504020202020204" pitchFamily="34" charset="0"/>
              </a:rPr>
              <a:t> statistically higher than England average 224.4</a:t>
            </a:r>
          </a:p>
          <a:p>
            <a:endParaRPr lang="en-GB" sz="2800" dirty="0">
              <a:solidFill>
                <a:srgbClr val="212529"/>
              </a:solidFill>
              <a:latin typeface="Arial Nova" panose="020B0504020202020204" pitchFamily="34" charset="0"/>
            </a:endParaRPr>
          </a:p>
          <a:p>
            <a:r>
              <a:rPr lang="en-GB" sz="2800" b="0" i="0" dirty="0">
                <a:solidFill>
                  <a:srgbClr val="212529"/>
                </a:solidFill>
                <a:effectLst/>
                <a:latin typeface="Arial Nova" panose="020B0504020202020204" pitchFamily="34" charset="0"/>
              </a:rPr>
              <a:t>In 2021/22 the crude rate of ectopic pregnancy admissions to hospital in women in women in Dartford district was </a:t>
            </a:r>
            <a:r>
              <a:rPr lang="en-GB" sz="2800" b="1" i="0" dirty="0">
                <a:solidFill>
                  <a:srgbClr val="212529"/>
                </a:solidFill>
                <a:effectLst/>
                <a:latin typeface="Arial Nova" panose="020B0504020202020204" pitchFamily="34" charset="0"/>
              </a:rPr>
              <a:t>161.2 per 100,000 female population aged 15-44 </a:t>
            </a:r>
            <a:r>
              <a:rPr lang="en-GB" sz="2800" b="0" i="0" dirty="0">
                <a:solidFill>
                  <a:srgbClr val="212529"/>
                </a:solidFill>
                <a:effectLst/>
                <a:latin typeface="Arial Nova" panose="020B0504020202020204" pitchFamily="34" charset="0"/>
              </a:rPr>
              <a:t>years statistically higher than the England average 90.6</a:t>
            </a:r>
            <a:endParaRPr lang="en-GB" sz="2800" dirty="0">
              <a:latin typeface="Arial Nova" panose="020B0504020202020204" pitchFamily="34" charset="0"/>
            </a:endParaRPr>
          </a:p>
        </p:txBody>
      </p:sp>
    </p:spTree>
    <p:extLst>
      <p:ext uri="{BB962C8B-B14F-4D97-AF65-F5344CB8AC3E}">
        <p14:creationId xmlns:p14="http://schemas.microsoft.com/office/powerpoint/2010/main" val="325616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7,600 additional people aged 65+</a:t>
            </a:r>
          </a:p>
          <a:p>
            <a:pPr lvl="1"/>
            <a:r>
              <a:rPr lang="en-GB" dirty="0"/>
              <a:t>15,900 in 2020</a:t>
            </a:r>
          </a:p>
          <a:p>
            <a:endParaRPr lang="en-GB" sz="2400" dirty="0"/>
          </a:p>
          <a:p>
            <a:r>
              <a:rPr lang="en-GB" sz="2400" dirty="0"/>
              <a:t>1,100 additional people aged 85+</a:t>
            </a:r>
          </a:p>
          <a:p>
            <a:pPr lvl="1"/>
            <a:r>
              <a:rPr lang="en-GB" dirty="0"/>
              <a:t>2,300 in 2020</a:t>
            </a:r>
          </a:p>
          <a:p>
            <a:endParaRPr lang="en-GB" sz="2400" dirty="0"/>
          </a:p>
          <a:p>
            <a:r>
              <a:rPr lang="en-GB" sz="2400" dirty="0"/>
              <a:t>People aged 0-64 will grow by 23.2%, equating to ~22,700 people</a:t>
            </a:r>
          </a:p>
        </p:txBody>
      </p:sp>
      <p:pic>
        <p:nvPicPr>
          <p:cNvPr id="5" name="Picture 4" descr="Line chart showing the projected percentage change in the 65+ and 85+ populations in Dartford between 2020 and 2040. Both groups increase by approx 50%. ">
            <a:extLst>
              <a:ext uri="{FF2B5EF4-FFF2-40B4-BE49-F238E27FC236}">
                <a16:creationId xmlns:a16="http://schemas.microsoft.com/office/drawing/2014/main" id="{340A7BCB-69E9-9BE4-CC08-20611E77BEAF}"/>
              </a:ext>
            </a:extLst>
          </p:cNvPr>
          <p:cNvPicPr>
            <a:picLocks noChangeAspect="1"/>
          </p:cNvPicPr>
          <p:nvPr/>
        </p:nvPicPr>
        <p:blipFill>
          <a:blip r:embed="rId3"/>
          <a:stretch>
            <a:fillRect/>
          </a:stretch>
        </p:blipFill>
        <p:spPr>
          <a:xfrm>
            <a:off x="5679078" y="1556792"/>
            <a:ext cx="6370189" cy="4296173"/>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609600" y="1448893"/>
            <a:ext cx="10742984" cy="4525963"/>
          </a:xfrm>
        </p:spPr>
        <p:txBody>
          <a:bodyPr/>
          <a:lstStyle/>
          <a:p>
            <a:pPr marL="0" indent="0" algn="ctr">
              <a:buNone/>
            </a:pPr>
            <a:r>
              <a:rPr lang="en-GB" sz="2000" dirty="0"/>
              <a:t>Dartford ranks 145 out of 317 local authorities overall across these seven sub-domains</a:t>
            </a:r>
          </a:p>
        </p:txBody>
      </p:sp>
      <p:pic>
        <p:nvPicPr>
          <p:cNvPr id="4" name="Picture 3" descr="Chart showing the IMD (2019) subdomain rankings for Dartford. Lower number indicates higher in the rank of local authorities (more deprived):&#10;Income Deprivation 198&#10;Employment Deprivation 210&#10;Education, Skills and Training Deprivation 152&#10;Health Deprivation and Disability 174&#10;Crime 23&#10;Barriers to Housing and Services 76&#10;Living Environment  75&#10;">
            <a:extLst>
              <a:ext uri="{FF2B5EF4-FFF2-40B4-BE49-F238E27FC236}">
                <a16:creationId xmlns:a16="http://schemas.microsoft.com/office/drawing/2014/main" id="{A6C5C604-BBB5-8FC0-9EB4-564738F671F4}"/>
              </a:ext>
            </a:extLst>
          </p:cNvPr>
          <p:cNvPicPr>
            <a:picLocks noChangeAspect="1"/>
          </p:cNvPicPr>
          <p:nvPr/>
        </p:nvPicPr>
        <p:blipFill>
          <a:blip r:embed="rId3"/>
          <a:stretch>
            <a:fillRect/>
          </a:stretch>
        </p:blipFill>
        <p:spPr>
          <a:xfrm>
            <a:off x="1319808" y="1916832"/>
            <a:ext cx="9552384" cy="4183578"/>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512360" y="1416136"/>
            <a:ext cx="6586630" cy="787225"/>
          </a:xfrm>
        </p:spPr>
        <p:txBody>
          <a:bodyPr/>
          <a:lstStyle/>
          <a:p>
            <a:pPr marL="0" indent="0">
              <a:buNone/>
            </a:pPr>
            <a:r>
              <a:rPr lang="en-GB" sz="2000" dirty="0"/>
              <a:t>Life expectancy has plateaued, or even fallen in most recent years. </a:t>
            </a:r>
          </a:p>
          <a:p>
            <a:endParaRPr lang="en-GB" dirty="0"/>
          </a:p>
        </p:txBody>
      </p:sp>
      <p:pic>
        <p:nvPicPr>
          <p:cNvPr id="15" name="Picture 14" descr="A line chart showing life expectancy in males and females in England and Dartford from 2001/03 to 2018/20. The lines for all increase up to about 2010/12 and then level off,  with a noticeable drop for males in the most recent year. Life expectancy is consistently higher for females.">
            <a:extLst>
              <a:ext uri="{FF2B5EF4-FFF2-40B4-BE49-F238E27FC236}">
                <a16:creationId xmlns:a16="http://schemas.microsoft.com/office/drawing/2014/main" id="{18549109-0938-F592-B414-E938D579DB1F}"/>
              </a:ext>
            </a:extLst>
          </p:cNvPr>
          <p:cNvPicPr>
            <a:picLocks noChangeAspect="1"/>
          </p:cNvPicPr>
          <p:nvPr/>
        </p:nvPicPr>
        <p:blipFill>
          <a:blip r:embed="rId3"/>
          <a:stretch>
            <a:fillRect/>
          </a:stretch>
        </p:blipFill>
        <p:spPr>
          <a:xfrm>
            <a:off x="-57019" y="2069631"/>
            <a:ext cx="7551434" cy="4090771"/>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098990" y="1507710"/>
            <a:ext cx="4941540" cy="707886"/>
          </a:xfrm>
          <a:prstGeom prst="rect">
            <a:avLst/>
          </a:prstGeom>
          <a:noFill/>
        </p:spPr>
        <p:txBody>
          <a:bodyPr wrap="square" rtlCol="0">
            <a:spAutoFit/>
          </a:bodyPr>
          <a:lstStyle/>
          <a:p>
            <a:r>
              <a:rPr lang="en-GB" sz="2000" dirty="0">
                <a:solidFill>
                  <a:schemeClr val="accent1">
                    <a:lumMod val="50000"/>
                  </a:schemeClr>
                </a:solidFill>
              </a:rPr>
              <a:t>Inequality in life expectancy is decreasing for both sexes</a:t>
            </a:r>
          </a:p>
        </p:txBody>
      </p:sp>
      <p:grpSp>
        <p:nvGrpSpPr>
          <p:cNvPr id="36" name="Group 35" descr="Diagram showing difference in life expectancy based on deprivation. In 2010/12 the gap between males was 7.5 and has decreased to 7 in 2018/20. For females it has decreased from 6 to 5.4 years.">
            <a:extLst>
              <a:ext uri="{FF2B5EF4-FFF2-40B4-BE49-F238E27FC236}">
                <a16:creationId xmlns:a16="http://schemas.microsoft.com/office/drawing/2014/main" id="{BEF4EABD-AC37-9706-4A7E-93F4865DE6A9}"/>
              </a:ext>
            </a:extLst>
          </p:cNvPr>
          <p:cNvGrpSpPr/>
          <p:nvPr/>
        </p:nvGrpSpPr>
        <p:grpSpPr>
          <a:xfrm>
            <a:off x="7735448" y="2203361"/>
            <a:ext cx="3806019" cy="1574916"/>
            <a:chOff x="7735448" y="2203361"/>
            <a:chExt cx="3806019" cy="1574916"/>
          </a:xfrm>
        </p:grpSpPr>
        <p:sp>
          <p:nvSpPr>
            <p:cNvPr id="7" name="TextBox 6">
              <a:extLst>
                <a:ext uri="{FF2B5EF4-FFF2-40B4-BE49-F238E27FC236}">
                  <a16:creationId xmlns:a16="http://schemas.microsoft.com/office/drawing/2014/main" id="{DFD62037-CBAF-B362-0CED-9C6511FB8F0F}"/>
                </a:ext>
              </a:extLst>
            </p:cNvPr>
            <p:cNvSpPr txBox="1"/>
            <p:nvPr/>
          </p:nvSpPr>
          <p:spPr>
            <a:xfrm>
              <a:off x="7735448" y="3432556"/>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498142" y="3433976"/>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54132" y="2203361"/>
              <a:ext cx="3787335" cy="1130407"/>
              <a:chOff x="527981" y="4179642"/>
              <a:chExt cx="3787335" cy="1130407"/>
            </a:xfrm>
          </p:grpSpPr>
          <p:cxnSp>
            <p:nvCxnSpPr>
              <p:cNvPr id="11" name="Straight Arrow Connector 10">
                <a:extLst>
                  <a:ext uri="{FF2B5EF4-FFF2-40B4-BE49-F238E27FC236}">
                    <a16:creationId xmlns:a16="http://schemas.microsoft.com/office/drawing/2014/main" id="{4E4EC9F9-C7CA-6636-5647-DBF024D9D428}"/>
                  </a:ext>
                </a:extLst>
              </p:cNvPr>
              <p:cNvCxnSpPr>
                <a:cxnSpLocks/>
                <a:stCxn id="14" idx="3"/>
                <a:endCxn id="18" idx="1"/>
              </p:cNvCxnSpPr>
              <p:nvPr/>
            </p:nvCxnSpPr>
            <p:spPr>
              <a:xfrm>
                <a:off x="1437619" y="4318142"/>
                <a:ext cx="1954445" cy="251347"/>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a:off x="1464557" y="4971286"/>
                <a:ext cx="1941121" cy="18012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371543">
                <a:off x="2143398" y="4836120"/>
                <a:ext cx="807924"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403624">
                <a:off x="2021277" y="4191111"/>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27981" y="4179642"/>
                <a:ext cx="909638" cy="276999"/>
              </a:xfrm>
              <a:prstGeom prst="rect">
                <a:avLst/>
              </a:prstGeom>
              <a:noFill/>
            </p:spPr>
            <p:txBody>
              <a:bodyPr wrap="square" rtlCol="0">
                <a:spAutoFit/>
              </a:bodyPr>
              <a:lstStyle/>
              <a:p>
                <a:r>
                  <a:rPr lang="en-GB" sz="1200" dirty="0"/>
                  <a:t>6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54919" y="4832786"/>
                <a:ext cx="909638" cy="276999"/>
              </a:xfrm>
              <a:prstGeom prst="rect">
                <a:avLst/>
              </a:prstGeom>
              <a:noFill/>
            </p:spPr>
            <p:txBody>
              <a:bodyPr wrap="square" rtlCol="0">
                <a:spAutoFit/>
              </a:bodyPr>
              <a:lstStyle/>
              <a:p>
                <a:r>
                  <a:rPr lang="en-GB" sz="1200" dirty="0"/>
                  <a:t>7.5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392064" y="4430989"/>
                <a:ext cx="909638" cy="276999"/>
              </a:xfrm>
              <a:prstGeom prst="rect">
                <a:avLst/>
              </a:prstGeom>
              <a:noFill/>
            </p:spPr>
            <p:txBody>
              <a:bodyPr wrap="square" rtlCol="0">
                <a:spAutoFit/>
              </a:bodyPr>
              <a:lstStyle/>
              <a:p>
                <a:r>
                  <a:rPr lang="en-GB" sz="1200" dirty="0"/>
                  <a:t>5.4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5033050"/>
                <a:ext cx="909638" cy="276999"/>
              </a:xfrm>
              <a:prstGeom prst="rect">
                <a:avLst/>
              </a:prstGeom>
              <a:noFill/>
            </p:spPr>
            <p:txBody>
              <a:bodyPr wrap="square" rtlCol="0">
                <a:spAutoFit/>
              </a:bodyPr>
              <a:lstStyle/>
              <a:p>
                <a:r>
                  <a:rPr lang="en-GB" sz="1200" dirty="0"/>
                  <a:t>7 years</a:t>
                </a:r>
              </a:p>
            </p:txBody>
          </p:sp>
        </p:grpSp>
        <p:sp>
          <p:nvSpPr>
            <p:cNvPr id="21" name="TextBox 20">
              <a:extLst>
                <a:ext uri="{FF2B5EF4-FFF2-40B4-BE49-F238E27FC236}">
                  <a16:creationId xmlns:a16="http://schemas.microsoft.com/office/drawing/2014/main" id="{A829BE13-B500-1313-84DF-9475118752C5}"/>
                </a:ext>
              </a:extLst>
            </p:cNvPr>
            <p:cNvSpPr txBox="1"/>
            <p:nvPr/>
          </p:nvSpPr>
          <p:spPr>
            <a:xfrm>
              <a:off x="9030359" y="3439723"/>
              <a:ext cx="1226749" cy="338554"/>
            </a:xfrm>
            <a:prstGeom prst="rect">
              <a:avLst/>
            </a:prstGeom>
            <a:noFill/>
          </p:spPr>
          <p:txBody>
            <a:bodyPr wrap="square" rtlCol="0">
              <a:spAutoFit/>
            </a:bodyPr>
            <a:lstStyle/>
            <a:p>
              <a:r>
                <a:rPr lang="en-GB" sz="1600" dirty="0"/>
                <a:t>Dartford</a:t>
              </a:r>
            </a:p>
          </p:txBody>
        </p:sp>
      </p:grpSp>
      <p:grpSp>
        <p:nvGrpSpPr>
          <p:cNvPr id="9" name="Group 8"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DBFE8229-DF5F-6A6D-2386-4F17C90B2574}"/>
              </a:ext>
            </a:extLst>
          </p:cNvPr>
          <p:cNvGrpSpPr/>
          <p:nvPr/>
        </p:nvGrpSpPr>
        <p:grpSpPr>
          <a:xfrm>
            <a:off x="7098990" y="3842989"/>
            <a:ext cx="5095490" cy="1978034"/>
            <a:chOff x="7098990" y="3842989"/>
            <a:chExt cx="5095490" cy="1978034"/>
          </a:xfrm>
        </p:grpSpPr>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3C183E8F-1CAE-4986-C4AC-864F68DC9148}"/>
                </a:ext>
              </a:extLst>
            </p:cNvPr>
            <p:cNvGrpSpPr/>
            <p:nvPr/>
          </p:nvGrpSpPr>
          <p:grpSpPr>
            <a:xfrm>
              <a:off x="7098990" y="3842989"/>
              <a:ext cx="5095490" cy="1978034"/>
              <a:chOff x="7098990" y="3842989"/>
              <a:chExt cx="5095490" cy="1978034"/>
            </a:xfrm>
          </p:grpSpPr>
          <p:sp>
            <p:nvSpPr>
              <p:cNvPr id="23" name="Rectangle: Rounded Corners 22">
                <a:extLst>
                  <a:ext uri="{FF2B5EF4-FFF2-40B4-BE49-F238E27FC236}">
                    <a16:creationId xmlns:a16="http://schemas.microsoft.com/office/drawing/2014/main" id="{0096B8A6-583B-830E-C37D-94064FBC02AA}"/>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4AABEE69-C519-8DEA-C2E4-3F072876FB15}"/>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1" name="TextBox 30">
                <a:extLst>
                  <a:ext uri="{FF2B5EF4-FFF2-40B4-BE49-F238E27FC236}">
                    <a16:creationId xmlns:a16="http://schemas.microsoft.com/office/drawing/2014/main" id="{266F90E8-0412-693F-A984-7E5A11A5AEBD}"/>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2" name="TextBox 31">
                <a:extLst>
                  <a:ext uri="{FF2B5EF4-FFF2-40B4-BE49-F238E27FC236}">
                    <a16:creationId xmlns:a16="http://schemas.microsoft.com/office/drawing/2014/main" id="{9A8586DA-0DB3-4F7A-92C2-A9A6DB7BA403}"/>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3" name="TextBox 32">
                <a:extLst>
                  <a:ext uri="{FF2B5EF4-FFF2-40B4-BE49-F238E27FC236}">
                    <a16:creationId xmlns:a16="http://schemas.microsoft.com/office/drawing/2014/main" id="{E170B184-7C6C-D168-1CB8-E6E6DF25A016}"/>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4" name="TextBox 33">
                <a:extLst>
                  <a:ext uri="{FF2B5EF4-FFF2-40B4-BE49-F238E27FC236}">
                    <a16:creationId xmlns:a16="http://schemas.microsoft.com/office/drawing/2014/main" id="{98769273-A3CE-2C59-73D4-86D8DD86A79A}"/>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5" name="TextBox 34">
                <a:extLst>
                  <a:ext uri="{FF2B5EF4-FFF2-40B4-BE49-F238E27FC236}">
                    <a16:creationId xmlns:a16="http://schemas.microsoft.com/office/drawing/2014/main" id="{D8D4201E-B1D0-EADB-2BBD-A432F82E4B00}"/>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2" name="Straight Connector 21">
              <a:extLst>
                <a:ext uri="{FF2B5EF4-FFF2-40B4-BE49-F238E27FC236}">
                  <a16:creationId xmlns:a16="http://schemas.microsoft.com/office/drawing/2014/main" id="{A77651C7-8B5C-1EAF-BA09-DC34E91FA13B}"/>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C032-DAF4-0D59-BCDC-E319E4B48EAD}"/>
              </a:ext>
            </a:extLst>
          </p:cNvPr>
          <p:cNvSpPr>
            <a:spLocks noGrp="1"/>
          </p:cNvSpPr>
          <p:nvPr>
            <p:ph type="title"/>
          </p:nvPr>
        </p:nvSpPr>
        <p:spPr/>
        <p:txBody>
          <a:bodyPr/>
          <a:lstStyle/>
          <a:p>
            <a:r>
              <a:rPr lang="en-GB" dirty="0"/>
              <a:t>Infant health –in Dartford district</a:t>
            </a:r>
          </a:p>
        </p:txBody>
      </p:sp>
      <p:sp>
        <p:nvSpPr>
          <p:cNvPr id="3" name="Content Placeholder 2">
            <a:extLst>
              <a:ext uri="{FF2B5EF4-FFF2-40B4-BE49-F238E27FC236}">
                <a16:creationId xmlns:a16="http://schemas.microsoft.com/office/drawing/2014/main" id="{971650DE-50EC-213E-7EE2-A0D5D03F20C3}"/>
              </a:ext>
            </a:extLst>
          </p:cNvPr>
          <p:cNvSpPr>
            <a:spLocks noGrp="1"/>
          </p:cNvSpPr>
          <p:nvPr>
            <p:ph idx="1"/>
          </p:nvPr>
        </p:nvSpPr>
        <p:spPr>
          <a:xfrm>
            <a:off x="407368" y="1268761"/>
            <a:ext cx="11305256" cy="4857404"/>
          </a:xfrm>
        </p:spPr>
        <p:txBody>
          <a:bodyPr/>
          <a:lstStyle/>
          <a:p>
            <a:pPr algn="just"/>
            <a:r>
              <a:rPr lang="en-GB" sz="2800" i="0" dirty="0">
                <a:solidFill>
                  <a:srgbClr val="000000"/>
                </a:solidFill>
                <a:effectLst/>
                <a:latin typeface="Arial Nova" panose="020B0504020202020204" pitchFamily="34" charset="0"/>
              </a:rPr>
              <a:t>In 2019-21 the crude rate of infant deaths under 1 year of age was 3.9 per 1,000 live births in England and in Kent 3.6, Dartford district 4.8 per 1,000 live births.</a:t>
            </a:r>
          </a:p>
          <a:p>
            <a:pPr algn="just"/>
            <a:r>
              <a:rPr lang="en-GB" sz="2800" i="0" dirty="0">
                <a:solidFill>
                  <a:srgbClr val="0B0C0C"/>
                </a:solidFill>
                <a:effectLst/>
                <a:latin typeface="Arial Nova" panose="020B0504020202020204" pitchFamily="34" charset="0"/>
              </a:rPr>
              <a:t>In 2021/22 the crude rate of emergency admissions for gastroenteritis in infants aged under one year was 154.7 per 10,000 population in Kent statistically higher than the England average 123.0 per 10,000 population under 1 year of age</a:t>
            </a:r>
            <a:r>
              <a:rPr lang="en-GB" sz="2800" b="0" i="0" dirty="0">
                <a:solidFill>
                  <a:srgbClr val="0B0C0C"/>
                </a:solidFill>
                <a:effectLst/>
                <a:latin typeface="Arial Nova" panose="020B0504020202020204" pitchFamily="34" charset="0"/>
              </a:rPr>
              <a:t>. </a:t>
            </a:r>
          </a:p>
          <a:p>
            <a:r>
              <a:rPr lang="en-GB" sz="2800" b="0" i="0" dirty="0">
                <a:solidFill>
                  <a:srgbClr val="0B0C0C"/>
                </a:solidFill>
                <a:effectLst/>
                <a:latin typeface="Arial Nova" panose="020B0504020202020204" pitchFamily="34" charset="0"/>
              </a:rPr>
              <a:t>The crude rate of emergency admissions for gastroenteritis amongst 0–4-year-olds over a three-year time period 2019/20-2021/22 in England was 56.7 per 10,000 0-4 year olds. Looking at this by primary care network [PCN] in North Kent shows higher crude rates per 10,000 0–4-year-olds in  Dartford model PCN 92.2, Dartford central PCN 89.5   </a:t>
            </a:r>
            <a:endParaRPr lang="en-GB" sz="2800" b="0" i="0" dirty="0">
              <a:solidFill>
                <a:srgbClr val="000000"/>
              </a:solidFill>
              <a:effectLst/>
              <a:latin typeface="Arial Nova" panose="020B0504020202020204" pitchFamily="34" charset="0"/>
            </a:endParaRPr>
          </a:p>
        </p:txBody>
      </p:sp>
    </p:spTree>
    <p:extLst>
      <p:ext uri="{BB962C8B-B14F-4D97-AF65-F5344CB8AC3E}">
        <p14:creationId xmlns:p14="http://schemas.microsoft.com/office/powerpoint/2010/main" val="230358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406992" y="1605163"/>
            <a:ext cx="11175407" cy="2027141"/>
          </a:xfrm>
        </p:spPr>
        <p:txBody>
          <a:bodyPr/>
          <a:lstStyle/>
          <a:p>
            <a:pPr marL="0" indent="0">
              <a:buNone/>
            </a:pPr>
            <a:r>
              <a:rPr lang="en-GB" sz="2400" b="0" i="0" dirty="0">
                <a:solidFill>
                  <a:srgbClr val="0B0C0C"/>
                </a:solidFill>
                <a:effectLst/>
                <a:latin typeface="Arial Nova" panose="020B0504020202020204" pitchFamily="34" charset="0"/>
              </a:rPr>
              <a:t>Reception: Prevalence of obesity (including severe obesity), 5-years data combined    </a:t>
            </a:r>
            <a:r>
              <a:rPr lang="en-GB" sz="2400" b="1" dirty="0">
                <a:solidFill>
                  <a:srgbClr val="0B0C0C"/>
                </a:solidFill>
                <a:latin typeface="Arial Nova" panose="020B0504020202020204" pitchFamily="34" charset="0"/>
              </a:rPr>
              <a:t>Dartford district 10.9%    </a:t>
            </a:r>
            <a:r>
              <a:rPr lang="en-GB" sz="2400" dirty="0">
                <a:solidFill>
                  <a:srgbClr val="0B0C0C"/>
                </a:solidFill>
                <a:latin typeface="Arial Nova" panose="020B0504020202020204" pitchFamily="34" charset="0"/>
              </a:rPr>
              <a:t>England average 9.7%</a:t>
            </a:r>
          </a:p>
          <a:p>
            <a:pPr marL="0" indent="0">
              <a:buNone/>
            </a:pPr>
            <a:r>
              <a:rPr lang="en-GB" sz="2400" b="0" i="0" dirty="0">
                <a:solidFill>
                  <a:srgbClr val="0B0C0C"/>
                </a:solidFill>
                <a:effectLst/>
                <a:latin typeface="Arial Nova" panose="020B0504020202020204" pitchFamily="34" charset="0"/>
              </a:rPr>
              <a:t>Year 6 : Prevalence of obesity (including severe obesity), 5-years data combined</a:t>
            </a:r>
            <a:endParaRPr lang="en-GB" sz="2400" dirty="0">
              <a:latin typeface="Arial Nova" panose="020B0504020202020204" pitchFamily="34" charset="0"/>
            </a:endParaRPr>
          </a:p>
          <a:p>
            <a:pPr marL="0" indent="0">
              <a:buNone/>
            </a:pPr>
            <a:r>
              <a:rPr lang="en-GB" sz="2400" b="1" dirty="0">
                <a:solidFill>
                  <a:srgbClr val="0B0C0C"/>
                </a:solidFill>
                <a:latin typeface="Arial Nova" panose="020B0504020202020204" pitchFamily="34" charset="0"/>
              </a:rPr>
              <a:t>Dartford district  22.9</a:t>
            </a:r>
            <a:r>
              <a:rPr lang="en-GB" sz="2400" dirty="0">
                <a:solidFill>
                  <a:srgbClr val="0B0C0C"/>
                </a:solidFill>
                <a:latin typeface="Arial Nova" panose="020B0504020202020204" pitchFamily="34" charset="0"/>
              </a:rPr>
              <a:t>%   England average 21.0%</a:t>
            </a:r>
          </a:p>
          <a:p>
            <a:pPr marL="0" indent="0">
              <a:buNone/>
            </a:pPr>
            <a:endParaRPr lang="en-GB" sz="2000" dirty="0">
              <a:solidFill>
                <a:srgbClr val="0B0C0C"/>
              </a:solidFill>
              <a:latin typeface="Arial Nova" panose="020B0504020202020204" pitchFamily="34" charset="0"/>
            </a:endParaRPr>
          </a:p>
          <a:p>
            <a:pPr marL="0" indent="0">
              <a:buNone/>
            </a:pPr>
            <a:endParaRPr lang="en-GB" sz="2000" dirty="0">
              <a:latin typeface="Arial Nova" panose="020B0504020202020204" pitchFamily="34" charset="0"/>
            </a:endParaRPr>
          </a:p>
          <a:p>
            <a:pPr marL="0" indent="0">
              <a:buNone/>
            </a:pPr>
            <a:endParaRPr lang="en-GB" dirty="0"/>
          </a:p>
        </p:txBody>
      </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DA146FFE-5CB5-8186-FC5D-61C669068CA2}"/>
              </a:ext>
            </a:extLst>
          </p:cNvPr>
          <p:cNvGrpSpPr/>
          <p:nvPr/>
        </p:nvGrpSpPr>
        <p:grpSpPr>
          <a:xfrm>
            <a:off x="609600" y="3862712"/>
            <a:ext cx="5438951" cy="2211422"/>
            <a:chOff x="0" y="3789040"/>
            <a:chExt cx="5438951" cy="2211422"/>
          </a:xfrm>
        </p:grpSpPr>
        <p:sp>
          <p:nvSpPr>
            <p:cNvPr id="12" name="Rectangle 11">
              <a:extLst>
                <a:ext uri="{FF2B5EF4-FFF2-40B4-BE49-F238E27FC236}">
                  <a16:creationId xmlns:a16="http://schemas.microsoft.com/office/drawing/2014/main" id="{768E20F1-DD8C-0E09-2A24-CDC810CEC5E8}"/>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F7F1C778-35D1-72A8-2321-7B255B4ACB18}"/>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7A565A11-F7B2-D485-0E81-3A4ED08D75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482D5A30-7C2E-DC9B-19BF-91916C2A165C}"/>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BC6FBA1C-2A1C-76A2-C621-6CD75F8D00F2}"/>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3A083532-18AE-205D-7CC8-C88EDBF7D5E9}"/>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4FDC3DEC-9A02-0BB5-C047-4742E13776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44903976-6BD3-10CC-AF33-F386C01F92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609600" y="3836959"/>
            <a:ext cx="2811327" cy="477652"/>
          </a:xfrm>
          <a:prstGeom prst="rect">
            <a:avLst/>
          </a:prstGeom>
          <a:noFill/>
        </p:spPr>
        <p:txBody>
          <a:bodyPr wrap="square">
            <a:spAutoFit/>
          </a:bodyPr>
          <a:lstStyle/>
          <a:p>
            <a:r>
              <a:rPr lang="en-GB" sz="2400" b="1" dirty="0">
                <a:solidFill>
                  <a:schemeClr val="tx2"/>
                </a:solidFill>
              </a:rPr>
              <a:t>Kent</a:t>
            </a:r>
          </a:p>
        </p:txBody>
      </p:sp>
      <p:sp>
        <p:nvSpPr>
          <p:cNvPr id="5" name="TextBox 4">
            <a:extLst>
              <a:ext uri="{FF2B5EF4-FFF2-40B4-BE49-F238E27FC236}">
                <a16:creationId xmlns:a16="http://schemas.microsoft.com/office/drawing/2014/main" id="{DB0CF6F1-AA85-25AC-0E77-CD9B10A93261}"/>
              </a:ext>
            </a:extLst>
          </p:cNvPr>
          <p:cNvSpPr txBox="1"/>
          <p:nvPr/>
        </p:nvSpPr>
        <p:spPr>
          <a:xfrm>
            <a:off x="5906937" y="4378226"/>
            <a:ext cx="5974052" cy="1015663"/>
          </a:xfrm>
          <a:prstGeom prst="rect">
            <a:avLst/>
          </a:prstGeom>
          <a:noFill/>
        </p:spPr>
        <p:txBody>
          <a:bodyPr wrap="square">
            <a:spAutoFit/>
          </a:bodyPr>
          <a:lstStyle/>
          <a:p>
            <a:r>
              <a:rPr lang="en-GB" sz="2000" dirty="0">
                <a:latin typeface="Arial Nova" panose="020B0504020202020204" pitchFamily="34" charset="0"/>
              </a:rPr>
              <a:t>Children in Year 6 living in Dartford are twice as likely to be severely obese compared to children in Tonbridge and Malling (2021/22) </a:t>
            </a:r>
          </a:p>
        </p:txBody>
      </p:sp>
    </p:spTree>
    <p:extLst>
      <p:ext uri="{BB962C8B-B14F-4D97-AF65-F5344CB8AC3E}">
        <p14:creationId xmlns:p14="http://schemas.microsoft.com/office/powerpoint/2010/main" val="174293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4" name="Graphic 13" descr="Man with solid fill">
              <a:extLst>
                <a:ext uri="{FF2B5EF4-FFF2-40B4-BE49-F238E27FC236}">
                  <a16:creationId xmlns:a16="http://schemas.microsoft.com/office/drawing/2014/main" id="{6C1B241D-8E4C-EDD7-3154-C7A415BFE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4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42% disadvantaged Key Stage 2 pupils met the expected standard in reading, writing and maths (RWM) in </a:t>
            </a:r>
            <a:r>
              <a:rPr lang="en-GB" sz="2000" b="1" dirty="0">
                <a:cs typeface="Arial" panose="020B0604020202020204" pitchFamily="34" charset="0"/>
              </a:rPr>
              <a:t>Dartford</a:t>
            </a:r>
            <a:r>
              <a:rPr lang="en-GB" sz="2000" dirty="0">
                <a:cs typeface="Arial" panose="020B0604020202020204" pitchFamily="34" charset="0"/>
              </a:rPr>
              <a:t>, 2021/22</a:t>
            </a:r>
          </a:p>
          <a:p>
            <a:pPr>
              <a:spcBef>
                <a:spcPts val="600"/>
              </a:spcBef>
              <a:spcAft>
                <a:spcPts val="600"/>
              </a:spcAft>
            </a:pPr>
            <a:r>
              <a:rPr lang="en-GB" sz="2000" dirty="0">
                <a:cs typeface="Arial" panose="020B0604020202020204" pitchFamily="34" charset="0"/>
              </a:rPr>
              <a:t>69% non-disadvantaged pupils met this standard</a:t>
            </a:r>
          </a:p>
        </p:txBody>
      </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683004" y="3621723"/>
            <a:ext cx="3860799" cy="2382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1053420" y="3804878"/>
            <a:ext cx="3119966" cy="1902398"/>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62% of pupils in Dartford achieved the expected standard in RWM in 2021/22, down 8% since 2018/19</a:t>
            </a:r>
          </a:p>
        </p:txBody>
      </p:sp>
      <p:pic>
        <p:nvPicPr>
          <p:cNvPr id="6" name="Graphic 5">
            <a:extLst>
              <a:ext uri="{FF2B5EF4-FFF2-40B4-BE49-F238E27FC236}">
                <a16:creationId xmlns:a16="http://schemas.microsoft.com/office/drawing/2014/main" id="{25635CB6-2926-25DF-F873-3123391804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9501" y="2453123"/>
            <a:ext cx="702893" cy="622694"/>
          </a:xfrm>
          <a:prstGeom prst="rect">
            <a:avLst/>
          </a:prstGeom>
        </p:spPr>
      </p:pic>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8" name="Group 7"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9B14C51E-4CA9-D7E2-4B67-6D3BA323BD51}"/>
              </a:ext>
            </a:extLst>
          </p:cNvPr>
          <p:cNvGrpSpPr/>
          <p:nvPr/>
        </p:nvGrpSpPr>
        <p:grpSpPr>
          <a:xfrm>
            <a:off x="5930071" y="3611338"/>
            <a:ext cx="4795616" cy="1214960"/>
            <a:chOff x="5930071" y="3611338"/>
            <a:chExt cx="4795616" cy="1214960"/>
          </a:xfrm>
        </p:grpSpPr>
        <p:sp>
          <p:nvSpPr>
            <p:cNvPr id="39" name="TextBox 38">
              <a:extLst>
                <a:ext uri="{FF2B5EF4-FFF2-40B4-BE49-F238E27FC236}">
                  <a16:creationId xmlns:a16="http://schemas.microsoft.com/office/drawing/2014/main" id="{15F67D24-7EF4-1639-4301-FC74190A6E4F}"/>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40" name="TextBox 39">
              <a:extLst>
                <a:ext uri="{FF2B5EF4-FFF2-40B4-BE49-F238E27FC236}">
                  <a16:creationId xmlns:a16="http://schemas.microsoft.com/office/drawing/2014/main" id="{2EC5F4BB-ECC6-82F6-4B77-11CF6DEA6ADD}"/>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41" name="Graphic 40" descr="Arrow: Straight with solid fill">
              <a:extLst>
                <a:ext uri="{FF2B5EF4-FFF2-40B4-BE49-F238E27FC236}">
                  <a16:creationId xmlns:a16="http://schemas.microsoft.com/office/drawing/2014/main" id="{55452E60-8B5C-770B-2D52-3A1F55A7A0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42" name="TextBox 41">
              <a:extLst>
                <a:ext uri="{FF2B5EF4-FFF2-40B4-BE49-F238E27FC236}">
                  <a16:creationId xmlns:a16="http://schemas.microsoft.com/office/drawing/2014/main" id="{778A8C45-DE9C-FA8D-415E-51C74D02DA55}"/>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43" name="TextBox 42">
              <a:extLst>
                <a:ext uri="{FF2B5EF4-FFF2-40B4-BE49-F238E27FC236}">
                  <a16:creationId xmlns:a16="http://schemas.microsoft.com/office/drawing/2014/main" id="{DE6E191E-66FD-B292-59A1-4F7AE82854C7}"/>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Tree>
    <p:extLst>
      <p:ext uri="{BB962C8B-B14F-4D97-AF65-F5344CB8AC3E}">
        <p14:creationId xmlns:p14="http://schemas.microsoft.com/office/powerpoint/2010/main" val="112415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 uri="{C183D7F6-B498-43B3-948B-1728B52AA6E4}">
                <adec:decorative xmlns:adec="http://schemas.microsoft.com/office/drawing/2017/decorative" val="0"/>
              </a:ext>
            </a:extLst>
          </p:cNvPr>
          <p:cNvSpPr txBox="1">
            <a:spLocks/>
          </p:cNvSpPr>
          <p:nvPr/>
        </p:nvSpPr>
        <p:spPr bwMode="auto">
          <a:xfrm>
            <a:off x="-15133" y="2239052"/>
            <a:ext cx="551118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18" name="Group 17" descr="Infographic showing houses increasing in size with % of ward which is overcrowded. 7.9% of households in Dartford have fewer rooms than required. This rises to 12.3% in Princes and 14.5% in Temple Hill electoral wards">
            <a:extLst>
              <a:ext uri="{FF2B5EF4-FFF2-40B4-BE49-F238E27FC236}">
                <a16:creationId xmlns:a16="http://schemas.microsoft.com/office/drawing/2014/main" id="{9639250D-6137-961C-0732-F9B92AFC0ECE}"/>
              </a:ext>
            </a:extLst>
          </p:cNvPr>
          <p:cNvGrpSpPr/>
          <p:nvPr/>
        </p:nvGrpSpPr>
        <p:grpSpPr>
          <a:xfrm>
            <a:off x="5060016" y="1521740"/>
            <a:ext cx="6897839" cy="1970741"/>
            <a:chOff x="5060016" y="1521740"/>
            <a:chExt cx="6897839" cy="1970741"/>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9792273" y="1521740"/>
              <a:ext cx="1652398" cy="1652400"/>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7509592" y="1790815"/>
              <a:ext cx="1405849" cy="1400400"/>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5687464" y="2250657"/>
              <a:ext cx="899999" cy="9000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5060016" y="3135602"/>
              <a:ext cx="2123768" cy="338554"/>
            </a:xfrm>
            <a:prstGeom prst="rect">
              <a:avLst/>
            </a:prstGeom>
            <a:noFill/>
          </p:spPr>
          <p:txBody>
            <a:bodyPr wrap="square" rtlCol="0">
              <a:spAutoFit/>
            </a:bodyPr>
            <a:lstStyle/>
            <a:p>
              <a:pPr algn="ctr"/>
              <a:r>
                <a:rPr lang="en-GB" sz="1600" b="1" dirty="0">
                  <a:cs typeface="Arial" panose="020B0604020202020204" pitchFamily="34" charset="0"/>
                </a:rPr>
                <a:t>Dartford</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6288363" y="2180856"/>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7.9%</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504552" y="3153927"/>
              <a:ext cx="2123768" cy="338554"/>
            </a:xfrm>
            <a:prstGeom prst="rect">
              <a:avLst/>
            </a:prstGeom>
            <a:noFill/>
          </p:spPr>
          <p:txBody>
            <a:bodyPr wrap="square" rtlCol="0">
              <a:spAutoFit/>
            </a:bodyPr>
            <a:lstStyle/>
            <a:p>
              <a:pPr algn="ctr"/>
              <a:r>
                <a:rPr lang="en-GB" sz="1600" dirty="0">
                  <a:cs typeface="Arial" panose="020B0604020202020204" pitchFamily="34" charset="0"/>
                </a:rPr>
                <a:t>Temple Hill</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28DDF8-392B-5FB7-C3E0-F67C61BBBD41}"/>
                </a:ext>
              </a:extLst>
            </p:cNvPr>
            <p:cNvSpPr txBox="1"/>
            <p:nvPr/>
          </p:nvSpPr>
          <p:spPr>
            <a:xfrm>
              <a:off x="7106082" y="3149884"/>
              <a:ext cx="2123768" cy="338554"/>
            </a:xfrm>
            <a:prstGeom prst="rect">
              <a:avLst/>
            </a:prstGeom>
            <a:noFill/>
          </p:spPr>
          <p:txBody>
            <a:bodyPr wrap="square" rtlCol="0">
              <a:spAutoFit/>
            </a:bodyPr>
            <a:lstStyle/>
            <a:p>
              <a:pPr algn="ctr"/>
              <a:r>
                <a:rPr lang="en-GB" sz="1600" dirty="0">
                  <a:cs typeface="Arial" panose="020B0604020202020204" pitchFamily="34" charset="0"/>
                </a:rPr>
                <a:t>Princes</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2240DA-715A-0115-7164-6E9C8A4E935A}"/>
                </a:ext>
              </a:extLst>
            </p:cNvPr>
            <p:cNvSpPr txBox="1"/>
            <p:nvPr/>
          </p:nvSpPr>
          <p:spPr>
            <a:xfrm>
              <a:off x="8415960" y="1808090"/>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12.3%</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0976856" y="1587393"/>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14.5%</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0" y="4861255"/>
            <a:ext cx="4333104"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22" name="Group 21" descr="Infographic showing increasing sizes of bed and % of area with lack of bedrooms. 6.05% of households in Dartford qualify as overcrowded, rising to 8.4% in Swanscombe, 8.8% in Burnham, and 10.2% in Temple Hill">
            <a:extLst>
              <a:ext uri="{FF2B5EF4-FFF2-40B4-BE49-F238E27FC236}">
                <a16:creationId xmlns:a16="http://schemas.microsoft.com/office/drawing/2014/main" id="{883D3EFF-230B-C96F-279F-65F445C7A034}"/>
              </a:ext>
            </a:extLst>
          </p:cNvPr>
          <p:cNvGrpSpPr/>
          <p:nvPr/>
        </p:nvGrpSpPr>
        <p:grpSpPr>
          <a:xfrm>
            <a:off x="3663487" y="4410839"/>
            <a:ext cx="8322605" cy="1618527"/>
            <a:chOff x="3663487" y="4410839"/>
            <a:chExt cx="8322605" cy="1618527"/>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888128" y="4652700"/>
              <a:ext cx="1515600" cy="1024204"/>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6076632" y="4868621"/>
              <a:ext cx="1249200" cy="844178"/>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275371" y="5110236"/>
              <a:ext cx="900000" cy="608197"/>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663487" y="5676904"/>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Dartford</a:t>
              </a:r>
            </a:p>
          </p:txBody>
        </p:sp>
        <p:sp>
          <p:nvSpPr>
            <p:cNvPr id="24" name="TextBox 23">
              <a:extLst>
                <a:ext uri="{FF2B5EF4-FFF2-40B4-BE49-F238E27FC236}">
                  <a16:creationId xmlns:a16="http://schemas.microsoft.com/office/drawing/2014/main" id="{6FF23DAB-4832-FAD5-E8FD-93588A1DBA01}"/>
                </a:ext>
              </a:extLst>
            </p:cNvPr>
            <p:cNvSpPr txBox="1"/>
            <p:nvPr/>
          </p:nvSpPr>
          <p:spPr>
            <a:xfrm>
              <a:off x="4873296" y="4826248"/>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6.05%</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5550460" y="5681352"/>
              <a:ext cx="2217985" cy="34801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Swanscombe</a:t>
              </a:r>
            </a:p>
          </p:txBody>
        </p:sp>
        <p:sp>
          <p:nvSpPr>
            <p:cNvPr id="26" name="TextBox 25">
              <a:extLst>
                <a:ext uri="{FF2B5EF4-FFF2-40B4-BE49-F238E27FC236}">
                  <a16:creationId xmlns:a16="http://schemas.microsoft.com/office/drawing/2014/main" id="{C6F043FC-5A64-E50A-C29A-8058C4DE7D84}"/>
                </a:ext>
              </a:extLst>
            </p:cNvPr>
            <p:cNvSpPr txBox="1"/>
            <p:nvPr/>
          </p:nvSpPr>
          <p:spPr>
            <a:xfrm>
              <a:off x="9649488" y="5668459"/>
              <a:ext cx="1937969" cy="338554"/>
            </a:xfrm>
            <a:prstGeom prst="rect">
              <a:avLst/>
            </a:prstGeom>
            <a:noFill/>
          </p:spPr>
          <p:txBody>
            <a:bodyPr wrap="square" rtlCol="0">
              <a:spAutoFit/>
            </a:bodyPr>
            <a:lstStyle/>
            <a:p>
              <a:pPr algn="ctr"/>
              <a:r>
                <a:rPr lang="en-GB" sz="1600" dirty="0">
                  <a:cs typeface="Arial" panose="020B0604020202020204" pitchFamily="34" charset="0"/>
                </a:rPr>
                <a:t>Temple Hill</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7010168" y="4580116"/>
              <a:ext cx="980999" cy="338554"/>
            </a:xfrm>
            <a:prstGeom prst="rect">
              <a:avLst/>
            </a:prstGeom>
            <a:noFill/>
          </p:spPr>
          <p:txBody>
            <a:bodyPr wrap="square">
              <a:spAutoFit/>
            </a:bodyPr>
            <a:lstStyle/>
            <a:p>
              <a:r>
                <a:rPr lang="en-GB" sz="1600" dirty="0">
                  <a:cs typeface="Arial" panose="020B0604020202020204" pitchFamily="34" charset="0"/>
                </a:rPr>
                <a:t>8.4%</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005093" y="4410839"/>
              <a:ext cx="980999" cy="338554"/>
            </a:xfrm>
            <a:prstGeom prst="rect">
              <a:avLst/>
            </a:prstGeom>
            <a:noFill/>
          </p:spPr>
          <p:txBody>
            <a:bodyPr wrap="square">
              <a:spAutoFit/>
            </a:bodyPr>
            <a:lstStyle/>
            <a:p>
              <a:r>
                <a:rPr lang="en-GB" sz="1600" dirty="0">
                  <a:cs typeface="Arial" panose="020B0604020202020204" pitchFamily="34" charset="0"/>
                </a:rPr>
                <a:t>10.2%</a:t>
              </a:r>
              <a:endParaRPr lang="en-GB" sz="1600" dirty="0"/>
            </a:p>
          </p:txBody>
        </p:sp>
        <p:pic>
          <p:nvPicPr>
            <p:cNvPr id="3" name="Picture 2">
              <a:extLst>
                <a:ext uri="{FF2B5EF4-FFF2-40B4-BE49-F238E27FC236}">
                  <a16:creationId xmlns:a16="http://schemas.microsoft.com/office/drawing/2014/main" id="{5BC48747-ED5A-0951-E0F9-384BCC9AF104}"/>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8004615" y="4777916"/>
              <a:ext cx="1310400" cy="885535"/>
            </a:xfrm>
            <a:prstGeom prst="rect">
              <a:avLst/>
            </a:prstGeom>
          </p:spPr>
        </p:pic>
        <p:sp>
          <p:nvSpPr>
            <p:cNvPr id="10" name="TextBox 9">
              <a:extLst>
                <a:ext uri="{FF2B5EF4-FFF2-40B4-BE49-F238E27FC236}">
                  <a16:creationId xmlns:a16="http://schemas.microsoft.com/office/drawing/2014/main" id="{820E2414-5052-E64B-C264-9F37CC80BAFD}"/>
                </a:ext>
              </a:extLst>
            </p:cNvPr>
            <p:cNvSpPr txBox="1"/>
            <p:nvPr/>
          </p:nvSpPr>
          <p:spPr>
            <a:xfrm>
              <a:off x="7550823" y="5667444"/>
              <a:ext cx="2217985" cy="348014"/>
            </a:xfrm>
            <a:prstGeom prst="rect">
              <a:avLst/>
            </a:prstGeom>
            <a:noFill/>
          </p:spPr>
          <p:txBody>
            <a:bodyPr wrap="square" rtlCol="0">
              <a:spAutoFit/>
            </a:bodyPr>
            <a:lstStyle/>
            <a:p>
              <a:pPr algn="ctr"/>
              <a:r>
                <a:rPr lang="en-GB" sz="1600" dirty="0">
                  <a:cs typeface="Arial" panose="020B0604020202020204" pitchFamily="34" charset="0"/>
                </a:rPr>
                <a:t>Burnham</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1F4B3A4-6429-2F71-63BE-8E469CC7D83F}"/>
                </a:ext>
              </a:extLst>
            </p:cNvPr>
            <p:cNvSpPr txBox="1"/>
            <p:nvPr/>
          </p:nvSpPr>
          <p:spPr>
            <a:xfrm>
              <a:off x="8943835" y="4491678"/>
              <a:ext cx="980999" cy="338554"/>
            </a:xfrm>
            <a:prstGeom prst="rect">
              <a:avLst/>
            </a:prstGeom>
            <a:noFill/>
          </p:spPr>
          <p:txBody>
            <a:bodyPr wrap="square">
              <a:spAutoFit/>
            </a:bodyPr>
            <a:lstStyle/>
            <a:p>
              <a:r>
                <a:rPr lang="en-GB" sz="1600" dirty="0">
                  <a:cs typeface="Arial" panose="020B0604020202020204" pitchFamily="34" charset="0"/>
                </a:rPr>
                <a:t>8.8%</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SharedWithUsers xmlns="5d6ffebe-25bf-4680-a8fc-7902f6d4d71e">
      <UserInfo>
        <DisplayName/>
        <AccountId xsi:nil="true"/>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30A19C323CE3949A6D1F159CBC3D294" ma:contentTypeVersion="10" ma:contentTypeDescription="Create a new document." ma:contentTypeScope="" ma:versionID="063980ae27f017cd3225cba9d964330c">
  <xsd:schema xmlns:xsd="http://www.w3.org/2001/XMLSchema" xmlns:xs="http://www.w3.org/2001/XMLSchema" xmlns:p="http://schemas.microsoft.com/office/2006/metadata/properties" xmlns:ns2="2a5ff139-98a8-4593-8a06-78bd9f933d02" xmlns:ns3="5d6ffebe-25bf-4680-a8fc-7902f6d4d71e" targetNamespace="http://schemas.microsoft.com/office/2006/metadata/properties" ma:root="true" ma:fieldsID="fb68304dbfdb5049b199420dda0ef9c3" ns2:_="" ns3:_="">
    <xsd:import namespace="2a5ff139-98a8-4593-8a06-78bd9f933d02"/>
    <xsd:import namespace="5d6ffebe-25bf-4680-a8fc-7902f6d4d7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5ff139-98a8-4593-8a06-78bd9f933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6ffebe-25bf-4680-a8fc-7902f6d4d7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78A04-FC35-454C-839D-D830B40CE94B}">
  <ds:schemaRefs>
    <ds:schemaRef ds:uri="http://schemas.microsoft.com/sharepoint/v3/contenttype/forms"/>
  </ds:schemaRefs>
</ds:datastoreItem>
</file>

<file path=customXml/itemProps2.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3.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4.xml><?xml version="1.0" encoding="utf-8"?>
<ds:datastoreItem xmlns:ds="http://schemas.openxmlformats.org/officeDocument/2006/customXml" ds:itemID="{B4CC8737-EC08-48D6-96AE-4EB333A9E2AF}"/>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emplate>MS365 PowerPoint template (Widescreen)</Template>
  <TotalTime>3856</TotalTime>
  <Words>1770</Words>
  <Application>Microsoft Office PowerPoint</Application>
  <PresentationFormat>Widescreen</PresentationFormat>
  <Paragraphs>182</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Nova</vt:lpstr>
      <vt:lpstr>Calibri</vt:lpstr>
      <vt:lpstr>GDS Transport</vt:lpstr>
      <vt:lpstr>Inter</vt:lpstr>
      <vt:lpstr>Verdana</vt:lpstr>
      <vt:lpstr>Office Theme</vt:lpstr>
      <vt:lpstr>Dartford District</vt:lpstr>
      <vt:lpstr>Population Projections</vt:lpstr>
      <vt:lpstr>Deprivation</vt:lpstr>
      <vt:lpstr>Life Expectancy</vt:lpstr>
      <vt:lpstr>Robert Wood Johnson Model</vt:lpstr>
      <vt:lpstr>Infant health –in Dartford district</vt:lpstr>
      <vt:lpstr>Childhood Obesity</vt:lpstr>
      <vt:lpstr>Educational Attainment</vt:lpstr>
      <vt:lpstr>Overcrowding</vt:lpstr>
      <vt:lpstr>PowerPoint Presentation</vt:lpstr>
      <vt:lpstr>Respiratory Illness</vt:lpstr>
      <vt:lpstr>Adult weight</vt:lpstr>
      <vt:lpstr>Impacts of poor sexual health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Wendy Jeffreys - CED SC</cp:lastModifiedBy>
  <cp:revision>114</cp:revision>
  <dcterms:created xsi:type="dcterms:W3CDTF">2023-04-12T11:16:05Z</dcterms:created>
  <dcterms:modified xsi:type="dcterms:W3CDTF">2023-09-28T08:18:34Z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0x010100030A19C323CE3949A6D1F159CBC3D294</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y fmtid="{D5CDD505-2E9C-101B-9397-08002B2CF9AE}" pid="15" name="Order">
    <vt:r8>1900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