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64" r:id="rId7"/>
    <p:sldId id="257" r:id="rId8"/>
    <p:sldId id="260" r:id="rId9"/>
    <p:sldId id="265" r:id="rId10"/>
    <p:sldId id="266" r:id="rId11"/>
    <p:sldId id="269" r:id="rId12"/>
    <p:sldId id="267" r:id="rId13"/>
    <p:sldId id="274" r:id="rId14"/>
    <p:sldId id="275" r:id="rId15"/>
    <p:sldId id="261" r:id="rId16"/>
    <p:sldId id="262" r:id="rId17"/>
    <p:sldId id="263" r:id="rId18"/>
    <p:sldId id="268" r:id="rId19"/>
    <p:sldId id="270" r:id="rId20"/>
    <p:sldId id="271" r:id="rId21"/>
    <p:sldId id="272" r:id="rId22"/>
    <p:sldId id="259" r:id="rId23"/>
    <p:sldId id="273" r:id="rId24"/>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364" autoAdjust="0"/>
  </p:normalViewPr>
  <p:slideViewPr>
    <p:cSldViewPr>
      <p:cViewPr varScale="1">
        <p:scale>
          <a:sx n="89" d="100"/>
          <a:sy n="89" d="100"/>
        </p:scale>
        <p:origin x="45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11/01/2025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11/01/2025</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11/01/2025</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11/01/2025</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11/01/2025</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11/01/2025</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11/01/2025</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11/01/2025</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11/01/2025</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11/01/2025</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11/01/2025</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11/01/2025</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11/01/2025</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lancet.com/journals/lanpub/issue/vol6no8/PIIS2468-2667(21)X0008-4"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a:xfrm>
            <a:off x="914400" y="1412776"/>
            <a:ext cx="10363200" cy="1470025"/>
          </a:xfrm>
        </p:spPr>
        <p:txBody>
          <a:bodyPr/>
          <a:lstStyle/>
          <a:p>
            <a:pPr eaLnBrk="1" hangingPunct="1"/>
            <a:r>
              <a:rPr lang="en-GB" altLang="en-US" dirty="0">
                <a:latin typeface="Verdana" panose="020B0604030504040204" pitchFamily="34" charset="0"/>
                <a:ea typeface="Verdana" panose="020B0604030504040204" pitchFamily="34" charset="0"/>
              </a:rPr>
              <a:t>Kent Sexual Health Needs Assessment</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2564904"/>
            <a:ext cx="6400800" cy="982663"/>
          </a:xfrm>
        </p:spPr>
        <p:txBody>
          <a:bodyPr rtlCol="0">
            <a:noAutofit/>
          </a:bodyPr>
          <a:lstStyle/>
          <a:p>
            <a:pPr eaLnBrk="1" fontAlgn="auto" hangingPunct="1">
              <a:spcAft>
                <a:spcPts val="0"/>
              </a:spcAft>
              <a:defRPr/>
            </a:pPr>
            <a:r>
              <a:rPr lang="en-GB" sz="2400" dirty="0">
                <a:solidFill>
                  <a:schemeClr val="accent1"/>
                </a:solidFill>
              </a:rPr>
              <a:t>2024</a:t>
            </a:r>
          </a:p>
          <a:p>
            <a:pPr eaLnBrk="1" fontAlgn="auto" hangingPunct="1">
              <a:spcAft>
                <a:spcPts val="0"/>
              </a:spcAft>
              <a:defRPr/>
            </a:pPr>
            <a:endParaRPr lang="en-GB" sz="2000" dirty="0"/>
          </a:p>
          <a:p>
            <a:pPr eaLnBrk="1" fontAlgn="auto" hangingPunct="1">
              <a:spcAft>
                <a:spcPts val="0"/>
              </a:spcAft>
              <a:defRPr/>
            </a:pPr>
            <a:endParaRPr lang="en-GB" sz="2000" dirty="0"/>
          </a:p>
          <a:p>
            <a:pPr eaLnBrk="1" fontAlgn="auto" hangingPunct="1">
              <a:spcAft>
                <a:spcPts val="0"/>
              </a:spcAft>
              <a:defRPr/>
            </a:pPr>
            <a:r>
              <a:rPr lang="en-GB" sz="2000" dirty="0"/>
              <a:t>Written by Durka Dougall, Stephanie Hyams, Hannah Brisley, and Tami Sonubi</a:t>
            </a:r>
          </a:p>
          <a:p>
            <a:pPr eaLnBrk="1" fontAlgn="auto" hangingPunct="1">
              <a:spcAft>
                <a:spcPts val="0"/>
              </a:spcAft>
              <a:defRPr/>
            </a:pPr>
            <a:endParaRPr lang="en-GB" sz="2000" dirty="0"/>
          </a:p>
          <a:p>
            <a:pPr eaLnBrk="1" fontAlgn="auto" hangingPunct="1">
              <a:spcAft>
                <a:spcPts val="0"/>
              </a:spcAft>
              <a:defRPr/>
            </a:pPr>
            <a:r>
              <a:rPr lang="en-GB" sz="2000" dirty="0"/>
              <a:t>Key contact: hannah.brisley@kent.gov.uk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7417-D815-84C0-E990-891D3FDFA129}"/>
              </a:ext>
            </a:extLst>
          </p:cNvPr>
          <p:cNvSpPr>
            <a:spLocks noGrp="1"/>
          </p:cNvSpPr>
          <p:nvPr>
            <p:ph type="title"/>
          </p:nvPr>
        </p:nvSpPr>
        <p:spPr/>
        <p:txBody>
          <a:bodyPr/>
          <a:lstStyle/>
          <a:p>
            <a:r>
              <a:rPr lang="en-GB" dirty="0"/>
              <a:t>National Strategies</a:t>
            </a:r>
          </a:p>
        </p:txBody>
      </p:sp>
      <p:pic>
        <p:nvPicPr>
          <p:cNvPr id="5" name="Picture 4" descr="Image of UKHSA STI prioritisation framework report">
            <a:extLst>
              <a:ext uri="{FF2B5EF4-FFF2-40B4-BE49-F238E27FC236}">
                <a16:creationId xmlns:a16="http://schemas.microsoft.com/office/drawing/2014/main" id="{C6AEEBEA-6D43-183C-2704-49BDB52E0969}"/>
              </a:ext>
            </a:extLst>
          </p:cNvPr>
          <p:cNvPicPr>
            <a:picLocks noChangeAspect="1"/>
          </p:cNvPicPr>
          <p:nvPr/>
        </p:nvPicPr>
        <p:blipFill>
          <a:blip r:embed="rId2"/>
          <a:stretch>
            <a:fillRect/>
          </a:stretch>
        </p:blipFill>
        <p:spPr>
          <a:xfrm>
            <a:off x="326679" y="1268986"/>
            <a:ext cx="3996218" cy="3996218"/>
          </a:xfrm>
          <a:prstGeom prst="rect">
            <a:avLst/>
          </a:prstGeom>
        </p:spPr>
      </p:pic>
      <p:pic>
        <p:nvPicPr>
          <p:cNvPr id="4" name="Content Placeholder 3" descr="Second image depicting simple infographic from STI prioritisation framework.">
            <a:extLst>
              <a:ext uri="{FF2B5EF4-FFF2-40B4-BE49-F238E27FC236}">
                <a16:creationId xmlns:a16="http://schemas.microsoft.com/office/drawing/2014/main" id="{3D506C13-15F0-95FE-37DF-E5926D0A80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2136" y="4955176"/>
            <a:ext cx="3450635" cy="1707028"/>
          </a:xfrm>
          <a:prstGeom prst="rect">
            <a:avLst/>
          </a:prstGeom>
        </p:spPr>
      </p:pic>
      <p:pic>
        <p:nvPicPr>
          <p:cNvPr id="6" name="Picture 5" descr="Image of Women's Health Strategy for England report, 2022.">
            <a:extLst>
              <a:ext uri="{FF2B5EF4-FFF2-40B4-BE49-F238E27FC236}">
                <a16:creationId xmlns:a16="http://schemas.microsoft.com/office/drawing/2014/main" id="{B7EADCCF-E06F-5A4E-C04A-80D70B954FCB}"/>
              </a:ext>
            </a:extLst>
          </p:cNvPr>
          <p:cNvPicPr>
            <a:picLocks noChangeAspect="1"/>
          </p:cNvPicPr>
          <p:nvPr/>
        </p:nvPicPr>
        <p:blipFill>
          <a:blip r:embed="rId4"/>
          <a:stretch>
            <a:fillRect/>
          </a:stretch>
        </p:blipFill>
        <p:spPr>
          <a:xfrm>
            <a:off x="5303912" y="1417638"/>
            <a:ext cx="2924175" cy="3990975"/>
          </a:xfrm>
          <a:prstGeom prst="rect">
            <a:avLst/>
          </a:prstGeom>
        </p:spPr>
      </p:pic>
      <p:sp>
        <p:nvSpPr>
          <p:cNvPr id="7" name="TextBox 6">
            <a:extLst>
              <a:ext uri="{FF2B5EF4-FFF2-40B4-BE49-F238E27FC236}">
                <a16:creationId xmlns:a16="http://schemas.microsoft.com/office/drawing/2014/main" id="{2C5670FA-A073-B921-43F1-E3EE00F8631A}"/>
              </a:ext>
            </a:extLst>
          </p:cNvPr>
          <p:cNvSpPr txBox="1"/>
          <p:nvPr/>
        </p:nvSpPr>
        <p:spPr>
          <a:xfrm>
            <a:off x="8754547" y="1268986"/>
            <a:ext cx="3128886" cy="4539704"/>
          </a:xfrm>
          <a:prstGeom prst="rect">
            <a:avLst/>
          </a:prstGeom>
          <a:noFill/>
        </p:spPr>
        <p:txBody>
          <a:bodyPr wrap="square" rtlCol="0">
            <a:spAutoFit/>
          </a:bodyPr>
          <a:lstStyle/>
          <a:p>
            <a:r>
              <a:rPr lang="en-GB" sz="1700" dirty="0"/>
              <a:t>The SHNA has taken important guidance from both the Women’s Health Strategy and the STI Prioritisation Framework to complement our local data and inform our recommendations and next steps. As well as the NICE guidelines. </a:t>
            </a:r>
          </a:p>
          <a:p>
            <a:r>
              <a:rPr lang="en-GB" sz="1700" dirty="0"/>
              <a:t>Key messages are that everybody's sexual health matters, and there is evidence that targeting certain groups in our populations will help reduce infection transmission and access to the right care and support. </a:t>
            </a:r>
          </a:p>
        </p:txBody>
      </p:sp>
    </p:spTree>
    <p:extLst>
      <p:ext uri="{BB962C8B-B14F-4D97-AF65-F5344CB8AC3E}">
        <p14:creationId xmlns:p14="http://schemas.microsoft.com/office/powerpoint/2010/main" val="161861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36F9-EFA5-F270-D1E0-D29928A16413}"/>
              </a:ext>
            </a:extLst>
          </p:cNvPr>
          <p:cNvSpPr>
            <a:spLocks noGrp="1"/>
          </p:cNvSpPr>
          <p:nvPr>
            <p:ph type="title"/>
          </p:nvPr>
        </p:nvSpPr>
        <p:spPr>
          <a:xfrm>
            <a:off x="609600" y="274638"/>
            <a:ext cx="10972800" cy="994122"/>
          </a:xfrm>
        </p:spPr>
        <p:txBody>
          <a:bodyPr/>
          <a:lstStyle/>
          <a:p>
            <a:r>
              <a:rPr lang="en-GB" dirty="0"/>
              <a:t>At risk/underserved groups 1/3</a:t>
            </a:r>
          </a:p>
        </p:txBody>
      </p:sp>
      <p:sp>
        <p:nvSpPr>
          <p:cNvPr id="3" name="Content Placeholder 2">
            <a:extLst>
              <a:ext uri="{FF2B5EF4-FFF2-40B4-BE49-F238E27FC236}">
                <a16:creationId xmlns:a16="http://schemas.microsoft.com/office/drawing/2014/main" id="{23D7352C-3FAE-4201-82E1-7DA40D58DC05}"/>
              </a:ext>
            </a:extLst>
          </p:cNvPr>
          <p:cNvSpPr>
            <a:spLocks noGrp="1"/>
          </p:cNvSpPr>
          <p:nvPr>
            <p:ph idx="1"/>
          </p:nvPr>
        </p:nvSpPr>
        <p:spPr>
          <a:xfrm>
            <a:off x="609600" y="1196752"/>
            <a:ext cx="10972800" cy="4896544"/>
          </a:xfrm>
        </p:spPr>
        <p:txBody>
          <a:bodyPr/>
          <a:lstStyle/>
          <a:p>
            <a:pPr marL="0" indent="0">
              <a:buNone/>
            </a:pPr>
            <a:r>
              <a:rPr lang="en-GB" sz="2000" b="1" dirty="0"/>
              <a:t>The SHNA was able to identify groups in our communities who may be more at risk and/or are from underserved groups. This highlights the inequalities experienced in Kent and gives focus to which groups should benefit from additional focus. </a:t>
            </a:r>
          </a:p>
          <a:p>
            <a:pPr marL="0" indent="0">
              <a:buNone/>
            </a:pPr>
            <a:endParaRPr lang="en-GB" sz="2000" b="1" dirty="0"/>
          </a:p>
          <a:p>
            <a:r>
              <a:rPr lang="en-GB" sz="2000" b="1" dirty="0"/>
              <a:t>Young people </a:t>
            </a:r>
            <a:r>
              <a:rPr lang="en-GB" sz="2000" dirty="0"/>
              <a:t>are at a higher risk of STIs and unplanned pregnancy, making this group a key focus for sexual health services. There is a need to raise awareness about services and healthy relationships.</a:t>
            </a:r>
          </a:p>
          <a:p>
            <a:r>
              <a:rPr lang="en-GB" sz="2000" b="1" dirty="0"/>
              <a:t>Deprived areas </a:t>
            </a:r>
            <a:r>
              <a:rPr lang="en-GB" sz="2000" dirty="0"/>
              <a:t>in Kent should be a targeted focus to reduce under 18 conceptions and find and treat STIs.</a:t>
            </a:r>
          </a:p>
          <a:p>
            <a:r>
              <a:rPr lang="en-GB" sz="2000" b="1" dirty="0"/>
              <a:t>Black and ethnic minority populations </a:t>
            </a:r>
            <a:r>
              <a:rPr lang="en-GB" sz="2000" dirty="0"/>
              <a:t>can be more at risk of some STIs, although local data for Kent is required. More work is needed to understanding sexual health issues specific to local communities. </a:t>
            </a:r>
          </a:p>
          <a:p>
            <a:r>
              <a:rPr lang="en-GB" sz="2000" b="1" dirty="0"/>
              <a:t>Migrant communities </a:t>
            </a:r>
            <a:r>
              <a:rPr lang="en-GB" sz="2000" dirty="0"/>
              <a:t>face barriers to accessing sexual health services, such as difficulty registering with NHS services, and in some cultures a perceived lack of risk of poor sexual health is present, preventing people from engaging with services.</a:t>
            </a:r>
          </a:p>
          <a:p>
            <a:endParaRPr lang="en-GB" dirty="0"/>
          </a:p>
        </p:txBody>
      </p:sp>
    </p:spTree>
    <p:extLst>
      <p:ext uri="{BB962C8B-B14F-4D97-AF65-F5344CB8AC3E}">
        <p14:creationId xmlns:p14="http://schemas.microsoft.com/office/powerpoint/2010/main" val="177889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B2A8-08BC-528A-6A35-55F78507F9D5}"/>
              </a:ext>
            </a:extLst>
          </p:cNvPr>
          <p:cNvSpPr>
            <a:spLocks noGrp="1"/>
          </p:cNvSpPr>
          <p:nvPr>
            <p:ph type="title"/>
          </p:nvPr>
        </p:nvSpPr>
        <p:spPr/>
        <p:txBody>
          <a:bodyPr/>
          <a:lstStyle/>
          <a:p>
            <a:r>
              <a:rPr lang="en-GB" dirty="0"/>
              <a:t>At risk/underserved groups 2/3</a:t>
            </a:r>
          </a:p>
        </p:txBody>
      </p:sp>
      <p:sp>
        <p:nvSpPr>
          <p:cNvPr id="3" name="Content Placeholder 2">
            <a:extLst>
              <a:ext uri="{FF2B5EF4-FFF2-40B4-BE49-F238E27FC236}">
                <a16:creationId xmlns:a16="http://schemas.microsoft.com/office/drawing/2014/main" id="{4B7E9C88-DB7F-CA29-EDC5-37D5C678C002}"/>
              </a:ext>
            </a:extLst>
          </p:cNvPr>
          <p:cNvSpPr>
            <a:spLocks noGrp="1"/>
          </p:cNvSpPr>
          <p:nvPr>
            <p:ph idx="1"/>
          </p:nvPr>
        </p:nvSpPr>
        <p:spPr/>
        <p:txBody>
          <a:bodyPr/>
          <a:lstStyle/>
          <a:p>
            <a:r>
              <a:rPr lang="en-GB" sz="2400" b="1" dirty="0"/>
              <a:t>LGBTQ+</a:t>
            </a:r>
            <a:r>
              <a:rPr lang="en-GB" sz="2400" dirty="0"/>
              <a:t> people make up a greater proportion of those accessing sexual health services in Kent, compared to the population demographics. An increased risk of poor sexual health relating to STIs and </a:t>
            </a:r>
            <a:r>
              <a:rPr lang="en-GB" sz="2400" dirty="0" err="1"/>
              <a:t>chemsex</a:t>
            </a:r>
            <a:r>
              <a:rPr lang="en-GB" sz="2400" dirty="0"/>
              <a:t> exists, along with the need for better education around healthy relationships and addressing barriers such as stigma and the use of inappropriate language.</a:t>
            </a:r>
          </a:p>
          <a:p>
            <a:r>
              <a:rPr lang="en-GB" sz="2400" dirty="0"/>
              <a:t>Kent has areas of high </a:t>
            </a:r>
            <a:r>
              <a:rPr lang="en-GB" sz="2400" b="1" dirty="0"/>
              <a:t>Gypsy, Roma Traveller (GRT) </a:t>
            </a:r>
            <a:r>
              <a:rPr lang="en-GB" sz="2400" dirty="0"/>
              <a:t>populations, particularly the Isle of Sheppey, where it is not understood how well engaged ISHS are with this community. GRT populations should be a focus for sexual health to understand more about use of contraception, abortion rates, and identify opportunities to improve sexual health outcomes.</a:t>
            </a:r>
          </a:p>
          <a:p>
            <a:endParaRPr lang="en-GB" dirty="0"/>
          </a:p>
        </p:txBody>
      </p:sp>
    </p:spTree>
    <p:extLst>
      <p:ext uri="{BB962C8B-B14F-4D97-AF65-F5344CB8AC3E}">
        <p14:creationId xmlns:p14="http://schemas.microsoft.com/office/powerpoint/2010/main" val="291817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AA16-058E-597B-B4BE-5A4E5CE8E327}"/>
              </a:ext>
            </a:extLst>
          </p:cNvPr>
          <p:cNvSpPr>
            <a:spLocks noGrp="1"/>
          </p:cNvSpPr>
          <p:nvPr>
            <p:ph type="title"/>
          </p:nvPr>
        </p:nvSpPr>
        <p:spPr/>
        <p:txBody>
          <a:bodyPr/>
          <a:lstStyle/>
          <a:p>
            <a:r>
              <a:rPr lang="en-GB" dirty="0"/>
              <a:t>At risk/underserved groups 3/3</a:t>
            </a:r>
          </a:p>
        </p:txBody>
      </p:sp>
      <p:sp>
        <p:nvSpPr>
          <p:cNvPr id="3" name="Content Placeholder 2">
            <a:extLst>
              <a:ext uri="{FF2B5EF4-FFF2-40B4-BE49-F238E27FC236}">
                <a16:creationId xmlns:a16="http://schemas.microsoft.com/office/drawing/2014/main" id="{23CB03B6-68AB-9138-FA83-D926B6E6C195}"/>
              </a:ext>
            </a:extLst>
          </p:cNvPr>
          <p:cNvSpPr>
            <a:spLocks noGrp="1"/>
          </p:cNvSpPr>
          <p:nvPr>
            <p:ph idx="1"/>
          </p:nvPr>
        </p:nvSpPr>
        <p:spPr/>
        <p:txBody>
          <a:bodyPr/>
          <a:lstStyle/>
          <a:p>
            <a:r>
              <a:rPr lang="en-GB" sz="2300" b="1" dirty="0"/>
              <a:t>Alcohol and drug misuse </a:t>
            </a:r>
            <a:r>
              <a:rPr lang="en-GB" sz="2300" dirty="0"/>
              <a:t>can result in an increase in sexually risky behaviours including unprotected sex and inability to give consent to sexual activity. There is a need to improve links between sexual health and drug and alcohol services to minimise compounded risks between the two factors on sexual health outcomes</a:t>
            </a:r>
          </a:p>
          <a:p>
            <a:r>
              <a:rPr lang="en-GB" sz="2300" b="1" dirty="0"/>
              <a:t>People in contact with the justice system </a:t>
            </a:r>
            <a:r>
              <a:rPr lang="en-GB" sz="2300" dirty="0"/>
              <a:t>are at a higher risk of poor sexual health and this is often underreported in national datasets. More understanding is required of sexual health service provision in prisons, along with what support is available to reduce sexual health risks on release from prison.</a:t>
            </a:r>
          </a:p>
          <a:p>
            <a:r>
              <a:rPr lang="en-GB" sz="2300" dirty="0"/>
              <a:t>The </a:t>
            </a:r>
            <a:r>
              <a:rPr lang="en-GB" sz="2300" b="1" dirty="0"/>
              <a:t>homeless population </a:t>
            </a:r>
            <a:r>
              <a:rPr lang="en-GB" sz="2300" dirty="0"/>
              <a:t>of Kent are particularly affected by changes to services, such as shifts to online or virtual services requiring an address. This population should remain a key focus of outreach work.</a:t>
            </a:r>
          </a:p>
          <a:p>
            <a:endParaRPr lang="en-GB" dirty="0"/>
          </a:p>
        </p:txBody>
      </p:sp>
    </p:spTree>
    <p:extLst>
      <p:ext uri="{BB962C8B-B14F-4D97-AF65-F5344CB8AC3E}">
        <p14:creationId xmlns:p14="http://schemas.microsoft.com/office/powerpoint/2010/main" val="428170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1448-2BD2-D453-8472-3783947C0467}"/>
              </a:ext>
            </a:extLst>
          </p:cNvPr>
          <p:cNvSpPr>
            <a:spLocks noGrp="1"/>
          </p:cNvSpPr>
          <p:nvPr>
            <p:ph type="title"/>
          </p:nvPr>
        </p:nvSpPr>
        <p:spPr/>
        <p:txBody>
          <a:bodyPr/>
          <a:lstStyle/>
          <a:p>
            <a:r>
              <a:rPr lang="en-GB" dirty="0"/>
              <a:t>Insights and what the population have told us</a:t>
            </a:r>
          </a:p>
        </p:txBody>
      </p:sp>
      <p:pic>
        <p:nvPicPr>
          <p:cNvPr id="4" name="Content Placeholder 3" descr="Image of findings and recommendations relating to insights work on Sexual Health Services conducted as part of Kent Public Health Service Transformation.">
            <a:extLst>
              <a:ext uri="{FF2B5EF4-FFF2-40B4-BE49-F238E27FC236}">
                <a16:creationId xmlns:a16="http://schemas.microsoft.com/office/drawing/2014/main" id="{15108588-60C0-0FA5-80F7-5755139D194A}"/>
              </a:ext>
            </a:extLst>
          </p:cNvPr>
          <p:cNvPicPr>
            <a:picLocks noGrp="1" noChangeAspect="1"/>
          </p:cNvPicPr>
          <p:nvPr>
            <p:ph idx="1"/>
          </p:nvPr>
        </p:nvPicPr>
        <p:blipFill>
          <a:blip r:embed="rId2"/>
          <a:stretch>
            <a:fillRect/>
          </a:stretch>
        </p:blipFill>
        <p:spPr>
          <a:xfrm>
            <a:off x="335360" y="1417638"/>
            <a:ext cx="8229792" cy="4366156"/>
          </a:xfrm>
          <a:prstGeom prst="rect">
            <a:avLst/>
          </a:prstGeom>
        </p:spPr>
      </p:pic>
      <p:sp>
        <p:nvSpPr>
          <p:cNvPr id="6" name="TextBox 5">
            <a:extLst>
              <a:ext uri="{FF2B5EF4-FFF2-40B4-BE49-F238E27FC236}">
                <a16:creationId xmlns:a16="http://schemas.microsoft.com/office/drawing/2014/main" id="{5AA82C3C-2FFB-9C5A-692D-CDE8B3354C3F}"/>
              </a:ext>
            </a:extLst>
          </p:cNvPr>
          <p:cNvSpPr txBox="1"/>
          <p:nvPr/>
        </p:nvSpPr>
        <p:spPr>
          <a:xfrm>
            <a:off x="8904312" y="1417638"/>
            <a:ext cx="2808312" cy="4247317"/>
          </a:xfrm>
          <a:prstGeom prst="rect">
            <a:avLst/>
          </a:prstGeom>
          <a:noFill/>
        </p:spPr>
        <p:txBody>
          <a:bodyPr wrap="square" rtlCol="0">
            <a:spAutoFit/>
          </a:bodyPr>
          <a:lstStyle/>
          <a:p>
            <a:r>
              <a:rPr lang="en-GB" dirty="0"/>
              <a:t>Insights conducted as part of the transformation programme have shown us that overall, Kent residents are happy with the SH service offer as a whole. However, more awareness of how to access them would be preferred. </a:t>
            </a:r>
          </a:p>
          <a:p>
            <a:r>
              <a:rPr lang="en-GB" dirty="0"/>
              <a:t>The key findings are here in the graphic. </a:t>
            </a:r>
          </a:p>
          <a:p>
            <a:r>
              <a:rPr lang="en-GB" dirty="0"/>
              <a:t>More insights are needed across a broader section of the population. </a:t>
            </a:r>
          </a:p>
        </p:txBody>
      </p:sp>
    </p:spTree>
    <p:extLst>
      <p:ext uri="{BB962C8B-B14F-4D97-AF65-F5344CB8AC3E}">
        <p14:creationId xmlns:p14="http://schemas.microsoft.com/office/powerpoint/2010/main" val="233614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FB23-384F-C856-6173-9A7FA73024A9}"/>
              </a:ext>
            </a:extLst>
          </p:cNvPr>
          <p:cNvSpPr>
            <a:spLocks noGrp="1"/>
          </p:cNvSpPr>
          <p:nvPr>
            <p:ph type="title"/>
          </p:nvPr>
        </p:nvSpPr>
        <p:spPr>
          <a:xfrm>
            <a:off x="609600" y="274638"/>
            <a:ext cx="10972800" cy="778098"/>
          </a:xfrm>
        </p:spPr>
        <p:txBody>
          <a:bodyPr/>
          <a:lstStyle/>
          <a:p>
            <a:r>
              <a:rPr lang="en-GB" dirty="0"/>
              <a:t>Key Overarching Recommendations</a:t>
            </a:r>
          </a:p>
        </p:txBody>
      </p:sp>
      <p:sp>
        <p:nvSpPr>
          <p:cNvPr id="3" name="Content Placeholder 2">
            <a:extLst>
              <a:ext uri="{FF2B5EF4-FFF2-40B4-BE49-F238E27FC236}">
                <a16:creationId xmlns:a16="http://schemas.microsoft.com/office/drawing/2014/main" id="{819070D4-1E2B-01AE-6BAA-1C2BDD032C61}"/>
              </a:ext>
            </a:extLst>
          </p:cNvPr>
          <p:cNvSpPr>
            <a:spLocks noGrp="1"/>
          </p:cNvSpPr>
          <p:nvPr>
            <p:ph idx="1"/>
          </p:nvPr>
        </p:nvSpPr>
        <p:spPr>
          <a:xfrm>
            <a:off x="609600" y="1052736"/>
            <a:ext cx="10972800" cy="4525963"/>
          </a:xfrm>
        </p:spPr>
        <p:txBody>
          <a:bodyPr/>
          <a:lstStyle/>
          <a:p>
            <a:pPr marL="0" lvl="0" indent="0">
              <a:lnSpc>
                <a:spcPct val="115000"/>
              </a:lnSpc>
              <a:spcBef>
                <a:spcPts val="600"/>
              </a:spcBef>
              <a:spcAft>
                <a:spcPts val="600"/>
              </a:spcAft>
              <a:buSzPts val="1000"/>
              <a:buNone/>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The recommendations from the needs assessment have been broken down into overarching, system, and provider recommendations. Whilst this is an overview, the full report gives more detail. </a:t>
            </a:r>
            <a:endParaRPr lang="en-GB" sz="1500" b="1" dirty="0">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Increase Insights:</a:t>
            </a:r>
            <a:r>
              <a:rPr lang="en-GB" sz="1500" dirty="0">
                <a:effectLst/>
                <a:latin typeface="Verdana" panose="020B0604030504040204" pitchFamily="34" charset="0"/>
                <a:ea typeface="Verdana" panose="020B0604030504040204" pitchFamily="34" charset="0"/>
                <a:cs typeface="Verdana" panose="020B0604030504040204" pitchFamily="34" charset="0"/>
              </a:rPr>
              <a:t> Gather more feedback from residents, including those who do not currently use services.</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Understand Inclusion Groups:</a:t>
            </a:r>
            <a:r>
              <a:rPr lang="en-GB" sz="1500" dirty="0">
                <a:effectLst/>
                <a:latin typeface="Verdana" panose="020B0604030504040204" pitchFamily="34" charset="0"/>
                <a:ea typeface="Verdana" panose="020B0604030504040204" pitchFamily="34" charset="0"/>
                <a:cs typeface="Verdana" panose="020B0604030504040204" pitchFamily="34" charset="0"/>
              </a:rPr>
              <a:t> Work with stakeholders to understand and meet the needs of diverse groups, like those affected by </a:t>
            </a:r>
            <a:r>
              <a:rPr lang="en-GB" sz="1500" dirty="0" err="1">
                <a:effectLst/>
                <a:latin typeface="Verdana" panose="020B0604030504040204" pitchFamily="34" charset="0"/>
                <a:ea typeface="Verdana" panose="020B0604030504040204" pitchFamily="34" charset="0"/>
                <a:cs typeface="Verdana" panose="020B0604030504040204" pitchFamily="34" charset="0"/>
              </a:rPr>
              <a:t>chemsex</a:t>
            </a:r>
            <a:r>
              <a:rPr lang="en-GB" sz="1500" dirty="0">
                <a:effectLst/>
                <a:latin typeface="Verdana" panose="020B0604030504040204" pitchFamily="34" charset="0"/>
                <a:ea typeface="Verdana" panose="020B0604030504040204" pitchFamily="34" charset="0"/>
                <a:cs typeface="Verdana" panose="020B0604030504040204" pitchFamily="34" charset="0"/>
              </a:rPr>
              <a:t>.</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Establish a Network:</a:t>
            </a:r>
            <a:r>
              <a:rPr lang="en-GB" sz="1500" dirty="0">
                <a:effectLst/>
                <a:latin typeface="Verdana" panose="020B0604030504040204" pitchFamily="34" charset="0"/>
                <a:ea typeface="Verdana" panose="020B0604030504040204" pitchFamily="34" charset="0"/>
                <a:cs typeface="Verdana" panose="020B0604030504040204" pitchFamily="34" charset="0"/>
              </a:rPr>
              <a:t> Create a sexual health network with various service providers to offer holistic care.</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Increase Collaboration:</a:t>
            </a:r>
            <a:r>
              <a:rPr lang="en-GB" sz="1500" dirty="0">
                <a:effectLst/>
                <a:latin typeface="Verdana" panose="020B0604030504040204" pitchFamily="34" charset="0"/>
                <a:ea typeface="Verdana" panose="020B0604030504040204" pitchFamily="34" charset="0"/>
                <a:cs typeface="Verdana" panose="020B0604030504040204" pitchFamily="34" charset="0"/>
              </a:rPr>
              <a:t> Work with wider stakeholders, like education and community leaders, to improve sexual health outcomes.</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Women’s Health Hubs:</a:t>
            </a:r>
            <a:r>
              <a:rPr lang="en-GB" sz="1500" dirty="0">
                <a:effectLst/>
                <a:latin typeface="Verdana" panose="020B0604030504040204" pitchFamily="34" charset="0"/>
                <a:ea typeface="Verdana" panose="020B0604030504040204" pitchFamily="34" charset="0"/>
                <a:cs typeface="Verdana" panose="020B0604030504040204" pitchFamily="34" charset="0"/>
              </a:rPr>
              <a:t> Collaborate on setting up women’s health hubs in Kent.</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Research Opportunities:</a:t>
            </a:r>
            <a:r>
              <a:rPr lang="en-GB" sz="1500" dirty="0">
                <a:effectLst/>
                <a:latin typeface="Verdana" panose="020B0604030504040204" pitchFamily="34" charset="0"/>
                <a:ea typeface="Verdana" panose="020B0604030504040204" pitchFamily="34" charset="0"/>
                <a:cs typeface="Verdana" panose="020B0604030504040204" pitchFamily="34" charset="0"/>
              </a:rPr>
              <a:t> Engage in research to inform policies and improve sexual health outcomes.</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Raise Awareness:</a:t>
            </a:r>
            <a:r>
              <a:rPr lang="en-GB" sz="1500" dirty="0">
                <a:effectLst/>
                <a:latin typeface="Verdana" panose="020B0604030504040204" pitchFamily="34" charset="0"/>
                <a:ea typeface="Verdana" panose="020B0604030504040204" pitchFamily="34" charset="0"/>
                <a:cs typeface="Verdana" panose="020B0604030504040204" pitchFamily="34" charset="0"/>
              </a:rPr>
              <a:t> Increase visibility of sexual health services through marketing and campaigns.</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500" b="1" dirty="0">
                <a:effectLst/>
                <a:latin typeface="Verdana" panose="020B0604030504040204" pitchFamily="34" charset="0"/>
                <a:ea typeface="Verdana" panose="020B0604030504040204" pitchFamily="34" charset="0"/>
                <a:cs typeface="Verdana" panose="020B0604030504040204" pitchFamily="34" charset="0"/>
              </a:rPr>
              <a:t>Address Violence:</a:t>
            </a:r>
            <a:r>
              <a:rPr lang="en-GB" sz="1500" dirty="0">
                <a:effectLst/>
                <a:latin typeface="Verdana" panose="020B0604030504040204" pitchFamily="34" charset="0"/>
                <a:ea typeface="Verdana" panose="020B0604030504040204" pitchFamily="34" charset="0"/>
                <a:cs typeface="Verdana" panose="020B0604030504040204" pitchFamily="34" charset="0"/>
              </a:rPr>
              <a:t> Focus on the link between sexual health and violence against women and girls, and work with partners to reduce sexual violence.</a:t>
            </a:r>
            <a:endParaRPr lang="en-GB" sz="1500" dirty="0">
              <a:effectLst/>
              <a:latin typeface="Aptos" panose="020B00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61392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2FBA-0DDA-D4D2-8F1D-6FF5698BF89D}"/>
              </a:ext>
            </a:extLst>
          </p:cNvPr>
          <p:cNvSpPr>
            <a:spLocks noGrp="1"/>
          </p:cNvSpPr>
          <p:nvPr>
            <p:ph type="title"/>
          </p:nvPr>
        </p:nvSpPr>
        <p:spPr>
          <a:xfrm>
            <a:off x="609600" y="274638"/>
            <a:ext cx="10972800" cy="706090"/>
          </a:xfrm>
        </p:spPr>
        <p:txBody>
          <a:bodyPr>
            <a:normAutofit fontScale="90000"/>
          </a:bodyPr>
          <a:lstStyle/>
          <a:p>
            <a:r>
              <a:rPr lang="en-GB" dirty="0"/>
              <a:t>Key recommendations for the sexual health system</a:t>
            </a:r>
          </a:p>
        </p:txBody>
      </p:sp>
      <p:sp>
        <p:nvSpPr>
          <p:cNvPr id="3" name="Content Placeholder 2">
            <a:extLst>
              <a:ext uri="{FF2B5EF4-FFF2-40B4-BE49-F238E27FC236}">
                <a16:creationId xmlns:a16="http://schemas.microsoft.com/office/drawing/2014/main" id="{998A531C-B89B-97EB-372E-32F2C2BC9D3A}"/>
              </a:ext>
            </a:extLst>
          </p:cNvPr>
          <p:cNvSpPr>
            <a:spLocks noGrp="1"/>
          </p:cNvSpPr>
          <p:nvPr>
            <p:ph idx="1"/>
          </p:nvPr>
        </p:nvSpPr>
        <p:spPr>
          <a:xfrm>
            <a:off x="609600" y="1340768"/>
            <a:ext cx="10972800" cy="4680520"/>
          </a:xfrm>
        </p:spPr>
        <p:txBody>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Monitor Trends</a:t>
            </a:r>
            <a:r>
              <a:rPr lang="en-GB" sz="1600" dirty="0">
                <a:effectLst/>
                <a:latin typeface="Aptos" panose="020B0004020202020204" pitchFamily="34" charset="0"/>
                <a:ea typeface="Times New Roman" panose="02020603050405020304" pitchFamily="18" charset="0"/>
                <a:cs typeface="Arial" panose="020B0604020202020204" pitchFamily="34" charset="0"/>
              </a:rPr>
              <a:t>: Update the needs assessment annually to see if sexual health trends are returning to pre-pandemic levels.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Gather Insights</a:t>
            </a:r>
            <a:r>
              <a:rPr lang="en-GB" sz="1600" dirty="0">
                <a:effectLst/>
                <a:latin typeface="Aptos" panose="020B0004020202020204" pitchFamily="34" charset="0"/>
                <a:ea typeface="Times New Roman" panose="02020603050405020304" pitchFamily="18" charset="0"/>
                <a:cs typeface="Arial" panose="020B0604020202020204" pitchFamily="34" charset="0"/>
              </a:rPr>
              <a:t>: Collect more feedback from residents, including those who do not currently use services.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Engage Residents</a:t>
            </a:r>
            <a:r>
              <a:rPr lang="en-GB" sz="1600" dirty="0">
                <a:effectLst/>
                <a:latin typeface="Aptos" panose="020B0004020202020204" pitchFamily="34" charset="0"/>
                <a:ea typeface="Times New Roman" panose="02020603050405020304" pitchFamily="18" charset="0"/>
                <a:cs typeface="Arial" panose="020B0604020202020204" pitchFamily="34" charset="0"/>
              </a:rPr>
              <a:t>: Involve local residents in designing services to better meet their needs.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Tackle Health Inequalities</a:t>
            </a:r>
            <a:r>
              <a:rPr lang="en-GB" sz="1600" dirty="0">
                <a:effectLst/>
                <a:latin typeface="Aptos" panose="020B0004020202020204" pitchFamily="34" charset="0"/>
                <a:ea typeface="Times New Roman" panose="02020603050405020304" pitchFamily="18" charset="0"/>
                <a:cs typeface="Arial" panose="020B0604020202020204" pitchFamily="34" charset="0"/>
              </a:rPr>
              <a:t>: Use existing resources to focus on reducing health inequalities.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Outreach Services</a:t>
            </a:r>
            <a:r>
              <a:rPr lang="en-GB" sz="1600" dirty="0">
                <a:effectLst/>
                <a:latin typeface="Aptos" panose="020B0004020202020204" pitchFamily="34" charset="0"/>
                <a:ea typeface="Times New Roman" panose="02020603050405020304" pitchFamily="18" charset="0"/>
                <a:cs typeface="Arial" panose="020B0604020202020204" pitchFamily="34" charset="0"/>
              </a:rPr>
              <a:t>: Provide outreach in areas far from clinics to improve young people's sexual health outcomes.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Reinstate Outreach Group</a:t>
            </a:r>
            <a:r>
              <a:rPr lang="en-GB" sz="1600" dirty="0">
                <a:effectLst/>
                <a:latin typeface="Aptos" panose="020B0004020202020204" pitchFamily="34" charset="0"/>
                <a:ea typeface="Times New Roman" panose="02020603050405020304" pitchFamily="18" charset="0"/>
                <a:cs typeface="Arial" panose="020B0604020202020204" pitchFamily="34" charset="0"/>
              </a:rPr>
              <a:t>: Bring back the Outreach Provider group to coordinate outreach efforts and support key groups like Gypsy, Roma, Traveller communities, and the homeless.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Collaborate with Partners</a:t>
            </a:r>
            <a:r>
              <a:rPr lang="en-GB" sz="1600" dirty="0">
                <a:effectLst/>
                <a:latin typeface="Aptos" panose="020B0004020202020204" pitchFamily="34" charset="0"/>
                <a:ea typeface="Times New Roman" panose="02020603050405020304" pitchFamily="18" charset="0"/>
                <a:cs typeface="Arial" panose="020B0604020202020204" pitchFamily="34" charset="0"/>
              </a:rPr>
              <a:t>: Work with partners like women’s health hubs, abortion care, mental health, and drug and alcohol services to offer holistic care. Explore co-locating services.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600" b="1" dirty="0">
                <a:effectLst/>
                <a:latin typeface="Aptos" panose="020B0004020202020204" pitchFamily="34" charset="0"/>
                <a:ea typeface="Times New Roman" panose="02020603050405020304" pitchFamily="18" charset="0"/>
                <a:cs typeface="Arial" panose="020B0604020202020204" pitchFamily="34" charset="0"/>
              </a:rPr>
              <a:t>Review Needs and Resources</a:t>
            </a:r>
            <a:r>
              <a:rPr lang="en-GB" sz="1600" dirty="0">
                <a:effectLst/>
                <a:latin typeface="Aptos" panose="020B0004020202020204" pitchFamily="34" charset="0"/>
                <a:ea typeface="Times New Roman" panose="02020603050405020304" pitchFamily="18" charset="0"/>
                <a:cs typeface="Arial" panose="020B0604020202020204" pitchFamily="34" charset="0"/>
              </a:rPr>
              <a:t>: Regularly review needs and resources to focus on key sexual health outcomes and reduce health inequalities. Including actioning deep dives into HIV, Chlamydia, and geographical hotspots. </a:t>
            </a:r>
          </a:p>
          <a:p>
            <a:endParaRPr lang="en-GB" dirty="0"/>
          </a:p>
        </p:txBody>
      </p:sp>
    </p:spTree>
    <p:extLst>
      <p:ext uri="{BB962C8B-B14F-4D97-AF65-F5344CB8AC3E}">
        <p14:creationId xmlns:p14="http://schemas.microsoft.com/office/powerpoint/2010/main" val="326947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5083-4FF7-E272-C600-1E0287F0FEE1}"/>
              </a:ext>
            </a:extLst>
          </p:cNvPr>
          <p:cNvSpPr>
            <a:spLocks noGrp="1"/>
          </p:cNvSpPr>
          <p:nvPr>
            <p:ph type="title"/>
          </p:nvPr>
        </p:nvSpPr>
        <p:spPr/>
        <p:txBody>
          <a:bodyPr/>
          <a:lstStyle/>
          <a:p>
            <a:r>
              <a:rPr lang="en-GB" dirty="0"/>
              <a:t>Recommendations for services</a:t>
            </a:r>
          </a:p>
        </p:txBody>
      </p:sp>
      <p:sp>
        <p:nvSpPr>
          <p:cNvPr id="3" name="Content Placeholder 2">
            <a:extLst>
              <a:ext uri="{FF2B5EF4-FFF2-40B4-BE49-F238E27FC236}">
                <a16:creationId xmlns:a16="http://schemas.microsoft.com/office/drawing/2014/main" id="{DF763F2C-0637-3F1B-CBD7-41B2920DBDFD}"/>
              </a:ext>
            </a:extLst>
          </p:cNvPr>
          <p:cNvSpPr>
            <a:spLocks noGrp="1"/>
          </p:cNvSpPr>
          <p:nvPr>
            <p:ph idx="1"/>
          </p:nvPr>
        </p:nvSpPr>
        <p:spPr/>
        <p:txBody>
          <a:bodyPr/>
          <a:lstStyle/>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800" b="1" dirty="0">
                <a:effectLst/>
                <a:latin typeface="Aptos" panose="020B0004020202020204" pitchFamily="34" charset="0"/>
                <a:ea typeface="Times New Roman" panose="02020603050405020304" pitchFamily="18" charset="0"/>
                <a:cs typeface="Arial" panose="020B0604020202020204" pitchFamily="34" charset="0"/>
              </a:rPr>
              <a:t>Focus on Outcomes</a:t>
            </a:r>
            <a:r>
              <a:rPr lang="en-GB" sz="1800" dirty="0">
                <a:effectLst/>
                <a:latin typeface="Aptos" panose="020B0004020202020204" pitchFamily="34" charset="0"/>
                <a:ea typeface="Times New Roman" panose="02020603050405020304" pitchFamily="18" charset="0"/>
                <a:cs typeface="Arial" panose="020B0604020202020204" pitchFamily="34" charset="0"/>
              </a:rPr>
              <a:t>: Shift from activity-focused KPIs to outcome-focused ones with support of commissioners.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800" b="1" dirty="0">
                <a:effectLst/>
                <a:latin typeface="Aptos" panose="020B0004020202020204" pitchFamily="34" charset="0"/>
                <a:ea typeface="Times New Roman" panose="02020603050405020304" pitchFamily="18" charset="0"/>
                <a:cs typeface="Arial" panose="020B0604020202020204" pitchFamily="34" charset="0"/>
              </a:rPr>
              <a:t>Apply NICE Standards</a:t>
            </a:r>
            <a:r>
              <a:rPr lang="en-GB" sz="1800" dirty="0">
                <a:effectLst/>
                <a:latin typeface="Aptos" panose="020B0004020202020204" pitchFamily="34" charset="0"/>
                <a:ea typeface="Times New Roman" panose="02020603050405020304" pitchFamily="18" charset="0"/>
                <a:cs typeface="Arial" panose="020B0604020202020204" pitchFamily="34" charset="0"/>
              </a:rPr>
              <a:t>: Ensure NICE Quality Standards are robustly applied.</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en-GB" sz="1800" b="1" dirty="0">
                <a:effectLst/>
                <a:latin typeface="Aptos" panose="020B0004020202020204" pitchFamily="34" charset="0"/>
                <a:ea typeface="Times New Roman" panose="02020603050405020304" pitchFamily="18" charset="0"/>
                <a:cs typeface="Arial" panose="020B0604020202020204" pitchFamily="34" charset="0"/>
              </a:rPr>
              <a:t>Promote Testing</a:t>
            </a:r>
            <a:r>
              <a:rPr lang="en-GB" sz="1800" dirty="0">
                <a:effectLst/>
                <a:latin typeface="Aptos" panose="020B0004020202020204" pitchFamily="34" charset="0"/>
                <a:ea typeface="Times New Roman" panose="02020603050405020304" pitchFamily="18" charset="0"/>
                <a:cs typeface="Arial" panose="020B0604020202020204" pitchFamily="34" charset="0"/>
              </a:rPr>
              <a:t>: Increase the number of people getting tested for STIs. Particularly those who are symptomatic, and those who are most at risk. </a:t>
            </a:r>
          </a:p>
          <a:p>
            <a:r>
              <a:rPr lang="en-GB" sz="1800" b="1" dirty="0">
                <a:effectLst/>
                <a:latin typeface="Aptos" panose="020B0004020202020204" pitchFamily="34" charset="0"/>
                <a:ea typeface="Times New Roman" panose="02020603050405020304" pitchFamily="18" charset="0"/>
                <a:cs typeface="Arial" panose="020B0604020202020204" pitchFamily="34" charset="0"/>
              </a:rPr>
              <a:t>Collaboration</a:t>
            </a:r>
            <a:r>
              <a:rPr lang="en-GB" sz="1800" dirty="0">
                <a:effectLst/>
                <a:latin typeface="Aptos" panose="020B0004020202020204" pitchFamily="34" charset="0"/>
                <a:ea typeface="Times New Roman" panose="02020603050405020304" pitchFamily="18" charset="0"/>
                <a:cs typeface="Arial" panose="020B0604020202020204" pitchFamily="34" charset="0"/>
              </a:rPr>
              <a:t>: Encourage providers to work together and share resources. One way this can be achieved is by committing to joining and contributing to the Kent Sexual Health Collaborative.</a:t>
            </a:r>
          </a:p>
          <a:p>
            <a:endParaRPr lang="en-GB" dirty="0"/>
          </a:p>
        </p:txBody>
      </p:sp>
    </p:spTree>
    <p:extLst>
      <p:ext uri="{BB962C8B-B14F-4D97-AF65-F5344CB8AC3E}">
        <p14:creationId xmlns:p14="http://schemas.microsoft.com/office/powerpoint/2010/main" val="404119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8FFA-F817-8FB3-6440-5E2B2E0EA990}"/>
              </a:ext>
            </a:extLst>
          </p:cNvPr>
          <p:cNvSpPr>
            <a:spLocks noGrp="1"/>
          </p:cNvSpPr>
          <p:nvPr>
            <p:ph type="title"/>
          </p:nvPr>
        </p:nvSpPr>
        <p:spPr>
          <a:xfrm rot="10800000" flipV="1">
            <a:off x="6744074" y="1700808"/>
            <a:ext cx="5054350" cy="4504565"/>
          </a:xfrm>
        </p:spPr>
        <p:txBody>
          <a:bodyPr>
            <a:normAutofit fontScale="90000"/>
          </a:bodyPr>
          <a:lstStyle/>
          <a:p>
            <a:pPr algn="l">
              <a:lnSpc>
                <a:spcPct val="115000"/>
              </a:lnSpc>
              <a:spcBef>
                <a:spcPts val="600"/>
              </a:spcBef>
              <a:spcAft>
                <a:spcPts val="600"/>
              </a:spcAft>
            </a:pPr>
            <a:r>
              <a:rPr lang="en-GB" dirty="0"/>
              <a:t>Holistic Sexual Health</a:t>
            </a:r>
            <a:br>
              <a:rPr lang="en-GB" dirty="0"/>
            </a:br>
            <a:r>
              <a:rPr lang="en-GB" sz="18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The model here, proposed by Mitchell et al, visualises the different remits that when put together, encompass holistic sexual health needs. </a:t>
            </a:r>
            <a:br>
              <a:rPr lang="en-GB" sz="1800" b="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br>
            <a:r>
              <a:rPr lang="en-GB" sz="18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Many aspects of this model have been reflected in the SHNA, including contraception, STI transmission, violence against women and girls, reducing stigma, and psychosexual aspects of sexual health.</a:t>
            </a:r>
            <a:br>
              <a:rPr lang="en-GB" sz="18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br>
            <a:r>
              <a:rPr lang="en-GB" sz="1800" b="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It is therefore a recommendation of the needs assessment that work to improve sexual health in Kent, is undertaken with this holistic approach. </a:t>
            </a:r>
            <a:br>
              <a:rPr lang="en-GB" sz="1800" dirty="0">
                <a:effectLst/>
                <a:latin typeface="Calibri" panose="020F0502020204030204" pitchFamily="34" charset="0"/>
                <a:ea typeface="MS Mincho" panose="02020609040205080304" pitchFamily="49" charset="-128"/>
                <a:cs typeface="Arial" panose="020B0604020202020204" pitchFamily="34" charset="0"/>
              </a:rPr>
            </a:br>
            <a:br>
              <a:rPr lang="en-GB" sz="1800" dirty="0">
                <a:effectLst/>
                <a:latin typeface="Calibri" panose="020F0502020204030204" pitchFamily="34" charset="0"/>
                <a:ea typeface="MS Mincho" panose="02020609040205080304" pitchFamily="49" charset="-128"/>
                <a:cs typeface="Arial" panose="020B0604020202020204" pitchFamily="34" charset="0"/>
              </a:rPr>
            </a:br>
            <a:r>
              <a:rPr lang="en-GB" sz="1800" dirty="0">
                <a:effectLst/>
                <a:latin typeface="Calibri" panose="020F0502020204030204" pitchFamily="34" charset="0"/>
                <a:ea typeface="MS Mincho" panose="02020609040205080304" pitchFamily="49" charset="-128"/>
                <a:cs typeface="Arial" panose="020B0604020202020204" pitchFamily="34" charset="0"/>
              </a:rPr>
              <a:t> </a:t>
            </a:r>
            <a:br>
              <a:rPr lang="en-GB" sz="1800" dirty="0">
                <a:effectLst/>
                <a:latin typeface="Calibri" panose="020F0502020204030204" pitchFamily="34" charset="0"/>
                <a:ea typeface="MS Mincho" panose="02020609040205080304" pitchFamily="49" charset="-128"/>
                <a:cs typeface="Arial" panose="020B0604020202020204" pitchFamily="34" charset="0"/>
              </a:rPr>
            </a:br>
            <a:br>
              <a:rPr lang="en-GB" dirty="0"/>
            </a:br>
            <a:endParaRPr lang="en-GB" dirty="0"/>
          </a:p>
        </p:txBody>
      </p:sp>
      <p:pic>
        <p:nvPicPr>
          <p:cNvPr id="4" name="Content Placeholder 3" descr="Model proposed by Mitchell et al, visualises the different remits that when put together, encompass holistic sexual health needs. ">
            <a:extLst>
              <a:ext uri="{FF2B5EF4-FFF2-40B4-BE49-F238E27FC236}">
                <a16:creationId xmlns:a16="http://schemas.microsoft.com/office/drawing/2014/main" id="{23940C28-9848-0F26-54B8-D7836C211805}"/>
              </a:ext>
            </a:extLst>
          </p:cNvPr>
          <p:cNvPicPr>
            <a:picLocks noGrp="1" noChangeAspect="1"/>
          </p:cNvPicPr>
          <p:nvPr>
            <p:ph idx="1"/>
          </p:nvPr>
        </p:nvPicPr>
        <p:blipFill>
          <a:blip r:embed="rId2"/>
          <a:stretch>
            <a:fillRect/>
          </a:stretch>
        </p:blipFill>
        <p:spPr>
          <a:xfrm>
            <a:off x="393576" y="414131"/>
            <a:ext cx="5860232" cy="5347695"/>
          </a:xfrm>
          <a:prstGeom prst="rect">
            <a:avLst/>
          </a:prstGeom>
        </p:spPr>
      </p:pic>
      <p:sp>
        <p:nvSpPr>
          <p:cNvPr id="3" name="TextBox 2">
            <a:extLst>
              <a:ext uri="{FF2B5EF4-FFF2-40B4-BE49-F238E27FC236}">
                <a16:creationId xmlns:a16="http://schemas.microsoft.com/office/drawing/2014/main" id="{D096A97E-66FA-707D-1D9C-A80F0C941FAB}"/>
              </a:ext>
            </a:extLst>
          </p:cNvPr>
          <p:cNvSpPr txBox="1"/>
          <p:nvPr/>
        </p:nvSpPr>
        <p:spPr>
          <a:xfrm>
            <a:off x="191344" y="5805264"/>
            <a:ext cx="5256584" cy="400110"/>
          </a:xfrm>
          <a:prstGeom prst="rect">
            <a:avLst/>
          </a:prstGeom>
          <a:noFill/>
        </p:spPr>
        <p:txBody>
          <a:bodyPr wrap="square" rtlCol="0">
            <a:spAutoFit/>
          </a:bodyPr>
          <a:lstStyle/>
          <a:p>
            <a:r>
              <a:rPr lang="en-GB" sz="1000" dirty="0">
                <a:effectLst/>
                <a:latin typeface="Calibri" panose="020F0502020204030204" pitchFamily="34" charset="0"/>
                <a:ea typeface="MS Mincho" panose="02020609040205080304" pitchFamily="49" charset="-128"/>
                <a:cs typeface="Arial" panose="020B0604020202020204" pitchFamily="34" charset="0"/>
              </a:rPr>
              <a:t>Mitchel. </a:t>
            </a:r>
            <a:r>
              <a:rPr lang="en-GB" sz="1000" dirty="0">
                <a:effectLst/>
                <a:latin typeface="Calibri" panose="020F0502020204030204" pitchFamily="34" charset="0"/>
                <a:ea typeface="Calibri" panose="020F0502020204030204" pitchFamily="34" charset="0"/>
                <a:cs typeface="Calibri" panose="020F0502020204030204" pitchFamily="34" charset="0"/>
              </a:rPr>
              <a:t>K </a:t>
            </a:r>
            <a:r>
              <a:rPr lang="en-GB" sz="1000" i="1" dirty="0">
                <a:effectLst/>
                <a:latin typeface="Calibri" panose="020F0502020204030204" pitchFamily="34" charset="0"/>
                <a:ea typeface="Calibri" panose="020F0502020204030204" pitchFamily="34" charset="0"/>
                <a:cs typeface="Calibri" panose="020F0502020204030204" pitchFamily="34" charset="0"/>
              </a:rPr>
              <a:t>et al </a:t>
            </a:r>
            <a:r>
              <a:rPr lang="en-GB" sz="1000" dirty="0">
                <a:effectLst/>
                <a:latin typeface="Calibri" panose="020F0502020204030204" pitchFamily="34" charset="0"/>
                <a:ea typeface="Calibri" panose="020F0502020204030204" pitchFamily="34" charset="0"/>
                <a:cs typeface="Calibri" panose="020F0502020204030204" pitchFamily="34" charset="0"/>
              </a:rPr>
              <a:t>(2021) </a:t>
            </a:r>
            <a:r>
              <a:rPr lang="en-GB" sz="10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What is sexual wellbeing and why does it matter for public health? </a:t>
            </a:r>
            <a:r>
              <a:rPr lang="en-GB" sz="1000" u="sng" dirty="0">
                <a:solidFill>
                  <a:srgbClr val="00549E"/>
                </a:solidFill>
                <a:effectLst/>
                <a:latin typeface="Source Sans Pro" panose="020B0503030403020204" pitchFamily="34" charset="0"/>
                <a:ea typeface="Source Sans Pro" panose="020B0503030403020204" pitchFamily="34" charset="0"/>
                <a:cs typeface="Source Sans Pro" panose="020B0503030403020204" pitchFamily="34" charset="0"/>
                <a:hlinkClick r:id="rId3"/>
              </a:rPr>
              <a:t>Volume 6, Issue 8</a:t>
            </a:r>
            <a:r>
              <a:rPr lang="en-GB" sz="1000" cap="all" dirty="0">
                <a:solidFill>
                  <a:srgbClr val="2E2E2E"/>
                </a:solidFill>
                <a:effectLst/>
                <a:latin typeface="Source Sans Pro" panose="020B0503030403020204" pitchFamily="34" charset="0"/>
                <a:ea typeface="Source Sans Pro" panose="020B0503030403020204" pitchFamily="34" charset="0"/>
                <a:cs typeface="Source Sans Pro" panose="020B0503030403020204" pitchFamily="34" charset="0"/>
              </a:rPr>
              <a:t>e608-e613</a:t>
            </a:r>
            <a:endParaRPr lang="en-GB" sz="1000" dirty="0"/>
          </a:p>
        </p:txBody>
      </p:sp>
    </p:spTree>
    <p:extLst>
      <p:ext uri="{BB962C8B-B14F-4D97-AF65-F5344CB8AC3E}">
        <p14:creationId xmlns:p14="http://schemas.microsoft.com/office/powerpoint/2010/main" val="351180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4D69-7CD9-12B7-2511-584273D668D1}"/>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AFEE0618-4546-9C65-DC4A-2D0AB7149A35}"/>
              </a:ext>
            </a:extLst>
          </p:cNvPr>
          <p:cNvSpPr>
            <a:spLocks noGrp="1"/>
          </p:cNvSpPr>
          <p:nvPr>
            <p:ph idx="1"/>
          </p:nvPr>
        </p:nvSpPr>
        <p:spPr/>
        <p:txBody>
          <a:bodyPr/>
          <a:lstStyle/>
          <a:p>
            <a:pPr marL="0" indent="0">
              <a:buNone/>
            </a:pPr>
            <a:r>
              <a:rPr lang="en-GB" sz="1800" dirty="0"/>
              <a:t>Kent’s Sexual Health Needs Assessment has given us the data and intelligence to inform our transformation programme, as well as beginning focused and amplified efforts in tackling the transmission of STI’s, access to contraception, and has put a spotlight on those groups in our community that will become a focus of efforts in 2025. </a:t>
            </a:r>
          </a:p>
          <a:p>
            <a:pPr marL="0" indent="0">
              <a:buNone/>
            </a:pPr>
            <a:endParaRPr lang="en-GB" sz="1800" dirty="0"/>
          </a:p>
          <a:p>
            <a:pPr marL="0" indent="0">
              <a:buNone/>
            </a:pPr>
            <a:r>
              <a:rPr lang="en-GB" sz="1800" dirty="0"/>
              <a:t>Kent’s Sexual Health Collaborative has been rebranded and relaunched to support the achievement of these ambitions. </a:t>
            </a:r>
          </a:p>
          <a:p>
            <a:pPr marL="0" indent="0">
              <a:buNone/>
            </a:pPr>
            <a:endParaRPr lang="en-GB" sz="1800" dirty="0"/>
          </a:p>
          <a:p>
            <a:pPr marL="0" indent="0">
              <a:buNone/>
            </a:pPr>
            <a:r>
              <a:rPr lang="en-GB" sz="1800" dirty="0"/>
              <a:t>The key message is that there needs to be an increase in testing for infections in Kent. </a:t>
            </a:r>
            <a:r>
              <a:rPr lang="en-GB" sz="1800" dirty="0">
                <a:effectLst/>
                <a:latin typeface="Arial" panose="020B0604020202020204" pitchFamily="34" charset="0"/>
                <a:ea typeface="Verdana" panose="020B0604030504040204" pitchFamily="34" charset="0"/>
              </a:rPr>
              <a:t>Chlamydia testing rates in young women are currently half of the national target, and testing of GBMSM for HIV has fallen by 30%. </a:t>
            </a:r>
            <a:r>
              <a:rPr lang="en-GB" sz="1800" dirty="0"/>
              <a:t>In other aspects of sexual health, the use of LARC is decreasing, as is oral contraception, and abortions are increasing. Under-18 conceptions remain higher than the England average, with Thanet, Swale and Dover having the highest rates.</a:t>
            </a:r>
          </a:p>
        </p:txBody>
      </p:sp>
    </p:spTree>
    <p:extLst>
      <p:ext uri="{BB962C8B-B14F-4D97-AF65-F5344CB8AC3E}">
        <p14:creationId xmlns:p14="http://schemas.microsoft.com/office/powerpoint/2010/main" val="370299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289A-31DE-B34F-021D-431F5B0E1C11}"/>
              </a:ext>
            </a:extLst>
          </p:cNvPr>
          <p:cNvSpPr>
            <a:spLocks noGrp="1"/>
          </p:cNvSpPr>
          <p:nvPr>
            <p:ph type="title"/>
          </p:nvPr>
        </p:nvSpPr>
        <p:spPr/>
        <p:txBody>
          <a:bodyPr/>
          <a:lstStyle/>
          <a:p>
            <a:r>
              <a:rPr lang="en-GB" dirty="0"/>
              <a:t>Sexual Health and Wellbeing</a:t>
            </a:r>
          </a:p>
        </p:txBody>
      </p:sp>
      <p:sp>
        <p:nvSpPr>
          <p:cNvPr id="3" name="Content Placeholder 2">
            <a:extLst>
              <a:ext uri="{FF2B5EF4-FFF2-40B4-BE49-F238E27FC236}">
                <a16:creationId xmlns:a16="http://schemas.microsoft.com/office/drawing/2014/main" id="{DC993426-3C45-05AA-977E-13D7C94E5F1F}"/>
              </a:ext>
            </a:extLst>
          </p:cNvPr>
          <p:cNvSpPr>
            <a:spLocks noGrp="1"/>
          </p:cNvSpPr>
          <p:nvPr>
            <p:ph idx="1"/>
          </p:nvPr>
        </p:nvSpPr>
        <p:spPr>
          <a:xfrm>
            <a:off x="609600" y="1916832"/>
            <a:ext cx="10972800" cy="3240360"/>
          </a:xfrm>
        </p:spPr>
        <p:txBody>
          <a:bodyPr/>
          <a:lstStyle/>
          <a:p>
            <a:pPr marL="0" indent="0" algn="ctr">
              <a:buNone/>
            </a:pPr>
            <a:r>
              <a:rPr lang="en-GB" dirty="0"/>
              <a:t>Sexual Health is a key part of ensuring the overall health and wellbeing of the population. Good sexual health and wellbeing can improve fundamental aspects of people's lives including protection from long term consequences of disease and risks to physical and psychological health. In addition, it can contribute to people’s access to education, economic participation, and access to opportunities in the social and community spheres. </a:t>
            </a:r>
          </a:p>
        </p:txBody>
      </p:sp>
    </p:spTree>
    <p:extLst>
      <p:ext uri="{BB962C8B-B14F-4D97-AF65-F5344CB8AC3E}">
        <p14:creationId xmlns:p14="http://schemas.microsoft.com/office/powerpoint/2010/main" val="385230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a:xfrm>
            <a:off x="609600" y="274638"/>
            <a:ext cx="10972800" cy="678083"/>
          </a:xfrm>
        </p:spPr>
        <p:txBody>
          <a:bodyPr/>
          <a:lstStyle/>
          <a:p>
            <a:r>
              <a:rPr lang="en-GB" dirty="0">
                <a:latin typeface="Verdana" panose="020B0604030504040204" pitchFamily="34" charset="0"/>
                <a:ea typeface="Verdana" panose="020B0604030504040204" pitchFamily="34" charset="0"/>
              </a:rPr>
              <a:t>Context</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88681" y="1052736"/>
            <a:ext cx="10972800" cy="4852543"/>
          </a:xfrm>
        </p:spPr>
        <p:txBody>
          <a:bodyPr/>
          <a:lstStyle/>
          <a:p>
            <a:pPr marL="0" indent="0">
              <a:buNone/>
            </a:pPr>
            <a:r>
              <a:rPr lang="en-GB" sz="1600" dirty="0"/>
              <a:t>This health needs assessment was undertaken to understand the sexual health needs of the Kent population in 2024. It was felt particularly important given that since the publication of the last Sexual Health Needs Assessment (SHNA) in 2018 there has been a growing body of evidence about how best to improve sexual health (SH) outcomes as well as multiple changes that have impacted on the SH of the Kent population including: </a:t>
            </a:r>
          </a:p>
          <a:p>
            <a:pPr marL="0" indent="0">
              <a:buNone/>
            </a:pPr>
            <a:endParaRPr lang="en-GB" sz="1600" dirty="0"/>
          </a:p>
          <a:p>
            <a:pPr marL="0" indent="0">
              <a:buNone/>
            </a:pPr>
            <a:r>
              <a:rPr lang="en-GB" sz="1800" dirty="0"/>
              <a:t>•</a:t>
            </a:r>
            <a:r>
              <a:rPr lang="en-GB" sz="1600" dirty="0">
                <a:ea typeface="Verdana" panose="020B0604030504040204" pitchFamily="34" charset="0"/>
              </a:rPr>
              <a:t>The </a:t>
            </a:r>
            <a:r>
              <a:rPr lang="en-GB" sz="1600" b="1" dirty="0">
                <a:ea typeface="Verdana" panose="020B0604030504040204" pitchFamily="34" charset="0"/>
              </a:rPr>
              <a:t>COVID-19 pandemic </a:t>
            </a:r>
            <a:r>
              <a:rPr lang="en-GB" sz="1600" dirty="0">
                <a:ea typeface="Verdana" panose="020B0604030504040204" pitchFamily="34" charset="0"/>
              </a:rPr>
              <a:t>has resulted in a changed landscape in sexual health. Kent services have adapted by introducing more availability of online services, for example asymptomatic testing via the online testing route.</a:t>
            </a:r>
          </a:p>
          <a:p>
            <a:pPr marL="0" indent="0">
              <a:buNone/>
            </a:pPr>
            <a:endParaRPr lang="en-GB" sz="1600" dirty="0">
              <a:ea typeface="Verdana" panose="020B0604030504040204" pitchFamily="34" charset="0"/>
            </a:endParaRPr>
          </a:p>
          <a:p>
            <a:pPr marL="0" indent="0">
              <a:buNone/>
            </a:pPr>
            <a:r>
              <a:rPr lang="en-GB" sz="1600" dirty="0">
                <a:ea typeface="Verdana" panose="020B0604030504040204" pitchFamily="34" charset="0"/>
              </a:rPr>
              <a:t>•Since 2020, there have been several national policy changes and strategies that influence sexual health including the </a:t>
            </a:r>
            <a:r>
              <a:rPr lang="en-GB" sz="1600" b="1" dirty="0">
                <a:ea typeface="Verdana" panose="020B0604030504040204" pitchFamily="34" charset="0"/>
              </a:rPr>
              <a:t>Women’s Health Strategy</a:t>
            </a:r>
            <a:r>
              <a:rPr lang="en-GB" sz="1600" dirty="0">
                <a:ea typeface="Verdana" panose="020B0604030504040204" pitchFamily="34" charset="0"/>
              </a:rPr>
              <a:t>, the addition of oral contraception availability in </a:t>
            </a:r>
            <a:r>
              <a:rPr lang="en-GB" sz="1600" b="1" dirty="0">
                <a:ea typeface="Verdana" panose="020B0604030504040204" pitchFamily="34" charset="0"/>
              </a:rPr>
              <a:t>pharmacies</a:t>
            </a:r>
            <a:r>
              <a:rPr lang="en-GB" sz="1600" dirty="0">
                <a:ea typeface="Verdana" panose="020B0604030504040204" pitchFamily="34" charset="0"/>
              </a:rPr>
              <a:t>, introduction of </a:t>
            </a:r>
            <a:r>
              <a:rPr lang="en-GB" sz="1600" b="1" dirty="0">
                <a:ea typeface="Verdana" panose="020B0604030504040204" pitchFamily="34" charset="0"/>
              </a:rPr>
              <a:t>statutory relationship and sex education </a:t>
            </a:r>
            <a:r>
              <a:rPr lang="en-GB" sz="1600" dirty="0">
                <a:ea typeface="Verdana" panose="020B0604030504040204" pitchFamily="34" charset="0"/>
              </a:rPr>
              <a:t>in schools and changes in the way people can access </a:t>
            </a:r>
            <a:r>
              <a:rPr lang="en-GB" sz="1600" b="1" dirty="0">
                <a:ea typeface="Verdana" panose="020B0604030504040204" pitchFamily="34" charset="0"/>
              </a:rPr>
              <a:t>termination of pregnancy</a:t>
            </a:r>
            <a:r>
              <a:rPr lang="en-GB" sz="1600" dirty="0">
                <a:ea typeface="Verdana" panose="020B0604030504040204" pitchFamily="34" charset="0"/>
              </a:rPr>
              <a:t> services.</a:t>
            </a:r>
          </a:p>
          <a:p>
            <a:endParaRPr lang="en-GB" sz="1600" dirty="0">
              <a:ea typeface="Verdana" panose="020B0604030504040204" pitchFamily="34" charset="0"/>
            </a:endParaRPr>
          </a:p>
          <a:p>
            <a:pPr marL="0" indent="0">
              <a:buNone/>
            </a:pPr>
            <a:r>
              <a:rPr lang="en-GB" sz="1600" dirty="0">
                <a:ea typeface="Verdana" panose="020B0604030504040204" pitchFamily="34" charset="0"/>
              </a:rPr>
              <a:t>•Sexual health </a:t>
            </a:r>
            <a:r>
              <a:rPr lang="en-GB" sz="1600" b="1" dirty="0">
                <a:ea typeface="Verdana" panose="020B0604030504040204" pitchFamily="34" charset="0"/>
              </a:rPr>
              <a:t>attitudes and behaviours </a:t>
            </a:r>
            <a:r>
              <a:rPr lang="en-GB" sz="1600" dirty="0">
                <a:ea typeface="Verdana" panose="020B0604030504040204" pitchFamily="34" charset="0"/>
              </a:rPr>
              <a:t>have changed, for example with the growth of digital and social media apps and engagement in risky sexual behaviours.</a:t>
            </a:r>
          </a:p>
          <a:p>
            <a:endParaRPr lang="en-GB" sz="1600" dirty="0">
              <a:ea typeface="Verdana" panose="020B0604030504040204" pitchFamily="34" charset="0"/>
            </a:endParaRPr>
          </a:p>
          <a:p>
            <a:pPr marL="0" indent="0">
              <a:buNone/>
            </a:pPr>
            <a:r>
              <a:rPr lang="en-GB" sz="1600" dirty="0">
                <a:ea typeface="Verdana" panose="020B0604030504040204" pitchFamily="34" charset="0"/>
              </a:rPr>
              <a:t>•Reductions in spending for sexual health services has been affected by </a:t>
            </a:r>
            <a:r>
              <a:rPr lang="en-GB" sz="1600" b="1" dirty="0">
                <a:ea typeface="Verdana" panose="020B0604030504040204" pitchFamily="34" charset="0"/>
              </a:rPr>
              <a:t>cuts to the public health grant.</a:t>
            </a:r>
          </a:p>
          <a:p>
            <a:endParaRPr lang="en-GB" dirty="0"/>
          </a:p>
        </p:txBody>
      </p:sp>
    </p:spTree>
    <p:extLst>
      <p:ext uri="{BB962C8B-B14F-4D97-AF65-F5344CB8AC3E}">
        <p14:creationId xmlns:p14="http://schemas.microsoft.com/office/powerpoint/2010/main" val="240650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8C2E-6CA8-9410-ECF7-B2327F822E3B}"/>
              </a:ext>
            </a:extLst>
          </p:cNvPr>
          <p:cNvSpPr>
            <a:spLocks noGrp="1"/>
          </p:cNvSpPr>
          <p:nvPr>
            <p:ph type="title"/>
          </p:nvPr>
        </p:nvSpPr>
        <p:spPr>
          <a:xfrm>
            <a:off x="609600" y="151561"/>
            <a:ext cx="10972800" cy="1143000"/>
          </a:xfrm>
        </p:spPr>
        <p:txBody>
          <a:bodyPr/>
          <a:lstStyle/>
          <a:p>
            <a:r>
              <a:rPr lang="en-GB" dirty="0"/>
              <a:t>Data and trends</a:t>
            </a:r>
          </a:p>
        </p:txBody>
      </p:sp>
      <p:pic>
        <p:nvPicPr>
          <p:cNvPr id="4" name="Content Placeholder 3" descr="Trends in STI testing rate per 100,000 from 2018 to 2023 for Kent, South East region and England. England is higher than Kent and the South East and all three have increased since 2020.">
            <a:extLst>
              <a:ext uri="{FF2B5EF4-FFF2-40B4-BE49-F238E27FC236}">
                <a16:creationId xmlns:a16="http://schemas.microsoft.com/office/drawing/2014/main" id="{C0A5CAD8-B229-56C0-FB46-74B25A681BEA}"/>
              </a:ext>
            </a:extLst>
          </p:cNvPr>
          <p:cNvPicPr>
            <a:picLocks noGrp="1" noChangeAspect="1"/>
          </p:cNvPicPr>
          <p:nvPr>
            <p:ph idx="1"/>
          </p:nvPr>
        </p:nvPicPr>
        <p:blipFill>
          <a:blip r:embed="rId2"/>
          <a:stretch>
            <a:fillRect/>
          </a:stretch>
        </p:blipFill>
        <p:spPr>
          <a:xfrm>
            <a:off x="609600" y="1262988"/>
            <a:ext cx="7287568" cy="4525963"/>
          </a:xfrm>
          <a:prstGeom prst="rect">
            <a:avLst/>
          </a:prstGeom>
          <a:ln>
            <a:solidFill>
              <a:srgbClr val="4283C4"/>
            </a:solidFill>
          </a:ln>
        </p:spPr>
      </p:pic>
      <p:sp>
        <p:nvSpPr>
          <p:cNvPr id="5" name="TextBox 4">
            <a:extLst>
              <a:ext uri="{FF2B5EF4-FFF2-40B4-BE49-F238E27FC236}">
                <a16:creationId xmlns:a16="http://schemas.microsoft.com/office/drawing/2014/main" id="{7344509B-FA5E-F9B7-51FF-7C094EA26A41}"/>
              </a:ext>
            </a:extLst>
          </p:cNvPr>
          <p:cNvSpPr txBox="1"/>
          <p:nvPr/>
        </p:nvSpPr>
        <p:spPr>
          <a:xfrm>
            <a:off x="8328248" y="1294561"/>
            <a:ext cx="2736304" cy="3416320"/>
          </a:xfrm>
          <a:prstGeom prst="rect">
            <a:avLst/>
          </a:prstGeom>
          <a:noFill/>
        </p:spPr>
        <p:txBody>
          <a:bodyPr wrap="square" rtlCol="0">
            <a:spAutoFit/>
          </a:bodyPr>
          <a:lstStyle/>
          <a:p>
            <a:r>
              <a:rPr lang="en-GB" sz="2400" dirty="0"/>
              <a:t>STI testing is increasing as a whole across Kent and has recently risen above pre-pandemic levels, but the trajectory is slower than in England.</a:t>
            </a:r>
          </a:p>
        </p:txBody>
      </p:sp>
    </p:spTree>
    <p:extLst>
      <p:ext uri="{BB962C8B-B14F-4D97-AF65-F5344CB8AC3E}">
        <p14:creationId xmlns:p14="http://schemas.microsoft.com/office/powerpoint/2010/main" val="133500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4682-F59A-EA50-D5B3-E6119F1D437C}"/>
              </a:ext>
            </a:extLst>
          </p:cNvPr>
          <p:cNvSpPr>
            <a:spLocks noGrp="1"/>
          </p:cNvSpPr>
          <p:nvPr>
            <p:ph type="title"/>
          </p:nvPr>
        </p:nvSpPr>
        <p:spPr/>
        <p:txBody>
          <a:bodyPr/>
          <a:lstStyle/>
          <a:p>
            <a:r>
              <a:rPr lang="en-GB" dirty="0"/>
              <a:t>Data and trends: STI Diagnoses</a:t>
            </a:r>
          </a:p>
        </p:txBody>
      </p:sp>
      <p:pic>
        <p:nvPicPr>
          <p:cNvPr id="4" name="Content Placeholder 3" descr="Trends in STI diagnosis rate per 100,000 from 2018 to 2023 for Kent, South East region and England. Graph is split into four quadrants for Herpes, Genital warts, Gonorrhoea and Syphilis. England is higher than Kent and the South East for Gonorhoea and Syphilis. In Kent, Herpes and Gonorhoea have increased since 2020.">
            <a:extLst>
              <a:ext uri="{FF2B5EF4-FFF2-40B4-BE49-F238E27FC236}">
                <a16:creationId xmlns:a16="http://schemas.microsoft.com/office/drawing/2014/main" id="{17A2ECDE-6A08-98DE-80FA-B060C258620A}"/>
              </a:ext>
            </a:extLst>
          </p:cNvPr>
          <p:cNvPicPr>
            <a:picLocks noGrp="1" noChangeAspect="1"/>
          </p:cNvPicPr>
          <p:nvPr>
            <p:ph idx="1"/>
          </p:nvPr>
        </p:nvPicPr>
        <p:blipFill>
          <a:blip r:embed="rId2"/>
          <a:stretch>
            <a:fillRect/>
          </a:stretch>
        </p:blipFill>
        <p:spPr>
          <a:xfrm>
            <a:off x="767408" y="1417638"/>
            <a:ext cx="6682950" cy="4525963"/>
          </a:xfrm>
          <a:prstGeom prst="rect">
            <a:avLst/>
          </a:prstGeom>
          <a:ln>
            <a:solidFill>
              <a:srgbClr val="4283C4"/>
            </a:solidFill>
          </a:ln>
        </p:spPr>
      </p:pic>
      <p:sp>
        <p:nvSpPr>
          <p:cNvPr id="3" name="TextBox 2">
            <a:extLst>
              <a:ext uri="{FF2B5EF4-FFF2-40B4-BE49-F238E27FC236}">
                <a16:creationId xmlns:a16="http://schemas.microsoft.com/office/drawing/2014/main" id="{5024F4D6-C1A3-EEA2-465A-D2DD8C81FD35}"/>
              </a:ext>
            </a:extLst>
          </p:cNvPr>
          <p:cNvSpPr txBox="1"/>
          <p:nvPr/>
        </p:nvSpPr>
        <p:spPr>
          <a:xfrm>
            <a:off x="7968208" y="1417638"/>
            <a:ext cx="3168352" cy="3477875"/>
          </a:xfrm>
          <a:prstGeom prst="rect">
            <a:avLst/>
          </a:prstGeom>
          <a:noFill/>
        </p:spPr>
        <p:txBody>
          <a:bodyPr wrap="square" rtlCol="0">
            <a:spAutoFit/>
          </a:bodyPr>
          <a:lstStyle/>
          <a:p>
            <a:r>
              <a:rPr lang="en-GB" sz="2000" dirty="0"/>
              <a:t>STI diagnoses decreased during the Covid-19 pandemic. Gonorrhoea has risen to above pre-pandemic levels. Syphilis in Kent does not appear to be following the trend of England and has decreased. Other STI diagnoses are following national trends.</a:t>
            </a:r>
          </a:p>
        </p:txBody>
      </p:sp>
    </p:spTree>
    <p:extLst>
      <p:ext uri="{BB962C8B-B14F-4D97-AF65-F5344CB8AC3E}">
        <p14:creationId xmlns:p14="http://schemas.microsoft.com/office/powerpoint/2010/main" val="53691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42A9-6EEF-C235-82AA-734A1DE9CDC4}"/>
              </a:ext>
            </a:extLst>
          </p:cNvPr>
          <p:cNvSpPr>
            <a:spLocks noGrp="1"/>
          </p:cNvSpPr>
          <p:nvPr>
            <p:ph type="title"/>
          </p:nvPr>
        </p:nvSpPr>
        <p:spPr/>
        <p:txBody>
          <a:bodyPr/>
          <a:lstStyle/>
          <a:p>
            <a:r>
              <a:rPr lang="en-GB" dirty="0"/>
              <a:t>Data and trends: Chlamydia detection</a:t>
            </a:r>
          </a:p>
        </p:txBody>
      </p:sp>
      <p:pic>
        <p:nvPicPr>
          <p:cNvPr id="4" name="Content Placeholder 3" descr="Trends in Chlamydia detection rate among 15 to 24 year olds per 100,000 from 2018 to 2023 for Kent, South East region and England. England is higher than Kent and the South East in males and females.">
            <a:extLst>
              <a:ext uri="{FF2B5EF4-FFF2-40B4-BE49-F238E27FC236}">
                <a16:creationId xmlns:a16="http://schemas.microsoft.com/office/drawing/2014/main" id="{83AF4987-CE5C-D0F9-841A-2B636EF1C577}"/>
              </a:ext>
            </a:extLst>
          </p:cNvPr>
          <p:cNvPicPr>
            <a:picLocks noGrp="1" noChangeAspect="1"/>
          </p:cNvPicPr>
          <p:nvPr>
            <p:ph idx="1"/>
          </p:nvPr>
        </p:nvPicPr>
        <p:blipFill>
          <a:blip r:embed="rId2"/>
          <a:stretch>
            <a:fillRect/>
          </a:stretch>
        </p:blipFill>
        <p:spPr>
          <a:xfrm>
            <a:off x="335360" y="1417638"/>
            <a:ext cx="9169179" cy="4438273"/>
          </a:xfrm>
          <a:prstGeom prst="rect">
            <a:avLst/>
          </a:prstGeom>
          <a:ln>
            <a:solidFill>
              <a:srgbClr val="4283C4"/>
            </a:solidFill>
          </a:ln>
        </p:spPr>
      </p:pic>
      <p:sp>
        <p:nvSpPr>
          <p:cNvPr id="6" name="TextBox 5">
            <a:extLst>
              <a:ext uri="{FF2B5EF4-FFF2-40B4-BE49-F238E27FC236}">
                <a16:creationId xmlns:a16="http://schemas.microsoft.com/office/drawing/2014/main" id="{FD0BFCED-46A5-1D65-B57E-55BB54A7C151}"/>
              </a:ext>
            </a:extLst>
          </p:cNvPr>
          <p:cNvSpPr txBox="1"/>
          <p:nvPr/>
        </p:nvSpPr>
        <p:spPr>
          <a:xfrm>
            <a:off x="9912423" y="1859339"/>
            <a:ext cx="1721087" cy="3416320"/>
          </a:xfrm>
          <a:prstGeom prst="rect">
            <a:avLst/>
          </a:prstGeom>
          <a:noFill/>
        </p:spPr>
        <p:txBody>
          <a:bodyPr wrap="square">
            <a:spAutoFit/>
          </a:bodyPr>
          <a:lstStyle/>
          <a:p>
            <a:r>
              <a:rPr lang="en-GB" dirty="0"/>
              <a:t>Chlamydia detection is half of the national target. </a:t>
            </a:r>
          </a:p>
          <a:p>
            <a:r>
              <a:rPr lang="en-GB" dirty="0"/>
              <a:t>Chlamydia testing rates for women aged 15-24 is lower than England and South East percentages. </a:t>
            </a:r>
          </a:p>
        </p:txBody>
      </p:sp>
    </p:spTree>
    <p:extLst>
      <p:ext uri="{BB962C8B-B14F-4D97-AF65-F5344CB8AC3E}">
        <p14:creationId xmlns:p14="http://schemas.microsoft.com/office/powerpoint/2010/main" val="344322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37C0-687D-9BFE-51F5-81ABCCF2153A}"/>
              </a:ext>
            </a:extLst>
          </p:cNvPr>
          <p:cNvSpPr>
            <a:spLocks noGrp="1"/>
          </p:cNvSpPr>
          <p:nvPr>
            <p:ph type="title"/>
          </p:nvPr>
        </p:nvSpPr>
        <p:spPr/>
        <p:txBody>
          <a:bodyPr/>
          <a:lstStyle/>
          <a:p>
            <a:r>
              <a:rPr lang="en-GB" dirty="0"/>
              <a:t>Data and trends: Contraception</a:t>
            </a:r>
          </a:p>
        </p:txBody>
      </p:sp>
      <p:sp>
        <p:nvSpPr>
          <p:cNvPr id="6" name="TextBox 5">
            <a:extLst>
              <a:ext uri="{FF2B5EF4-FFF2-40B4-BE49-F238E27FC236}">
                <a16:creationId xmlns:a16="http://schemas.microsoft.com/office/drawing/2014/main" id="{7D10AD7A-EA1E-3079-726B-FB4E4DE0151A}"/>
              </a:ext>
            </a:extLst>
          </p:cNvPr>
          <p:cNvSpPr txBox="1"/>
          <p:nvPr/>
        </p:nvSpPr>
        <p:spPr>
          <a:xfrm>
            <a:off x="1847528" y="1363314"/>
            <a:ext cx="8352928" cy="1477328"/>
          </a:xfrm>
          <a:prstGeom prst="rect">
            <a:avLst/>
          </a:prstGeom>
          <a:noFill/>
        </p:spPr>
        <p:txBody>
          <a:bodyPr wrap="square" rtlCol="0">
            <a:spAutoFit/>
          </a:bodyPr>
          <a:lstStyle/>
          <a:p>
            <a:r>
              <a:rPr lang="en-GB" dirty="0"/>
              <a:t>Use of hormonal contraception overall is declining. LARC prescriptions have not returned to pre-pandemic levels, however, Kent has stayed in line with England rates. Oral contraception use has been steadily and consistently declining since 2018. </a:t>
            </a:r>
          </a:p>
          <a:p>
            <a:endParaRPr lang="en-GB" dirty="0"/>
          </a:p>
        </p:txBody>
      </p:sp>
      <p:pic>
        <p:nvPicPr>
          <p:cNvPr id="5" name="Picture 4" descr="Trends in LARC (excluding injections) rate per 1,000 from 2018 to 2022 for Kent and England. Rates are very similar. Both increasing in 2021 and 2022 compared to 2020.">
            <a:extLst>
              <a:ext uri="{FF2B5EF4-FFF2-40B4-BE49-F238E27FC236}">
                <a16:creationId xmlns:a16="http://schemas.microsoft.com/office/drawing/2014/main" id="{7EDBF297-A595-DFDB-B0F7-6E29FE0B84D4}"/>
              </a:ext>
            </a:extLst>
          </p:cNvPr>
          <p:cNvPicPr>
            <a:picLocks noChangeAspect="1"/>
          </p:cNvPicPr>
          <p:nvPr/>
        </p:nvPicPr>
        <p:blipFill>
          <a:blip r:embed="rId2"/>
          <a:stretch>
            <a:fillRect/>
          </a:stretch>
        </p:blipFill>
        <p:spPr>
          <a:xfrm>
            <a:off x="813082" y="2636912"/>
            <a:ext cx="4747005" cy="3413398"/>
          </a:xfrm>
          <a:prstGeom prst="rect">
            <a:avLst/>
          </a:prstGeom>
        </p:spPr>
      </p:pic>
      <p:pic>
        <p:nvPicPr>
          <p:cNvPr id="4" name="Content Placeholder 3" descr="Trends in oral contraception rate per 1,000 from 2018 to 2022 for Kent and England. Rates follow similar downward trend.">
            <a:extLst>
              <a:ext uri="{FF2B5EF4-FFF2-40B4-BE49-F238E27FC236}">
                <a16:creationId xmlns:a16="http://schemas.microsoft.com/office/drawing/2014/main" id="{EA77A827-5931-5A59-3528-DD689A52907C}"/>
              </a:ext>
            </a:extLst>
          </p:cNvPr>
          <p:cNvPicPr>
            <a:picLocks noGrp="1" noChangeAspect="1"/>
          </p:cNvPicPr>
          <p:nvPr>
            <p:ph idx="1"/>
          </p:nvPr>
        </p:nvPicPr>
        <p:blipFill>
          <a:blip r:embed="rId3"/>
          <a:stretch>
            <a:fillRect/>
          </a:stretch>
        </p:blipFill>
        <p:spPr>
          <a:xfrm>
            <a:off x="6631914" y="2636912"/>
            <a:ext cx="4760819" cy="3375717"/>
          </a:xfrm>
          <a:prstGeom prst="rect">
            <a:avLst/>
          </a:prstGeom>
        </p:spPr>
      </p:pic>
    </p:spTree>
    <p:extLst>
      <p:ext uri="{BB962C8B-B14F-4D97-AF65-F5344CB8AC3E}">
        <p14:creationId xmlns:p14="http://schemas.microsoft.com/office/powerpoint/2010/main" val="17242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6C98-3E9B-7053-F165-CFB04E9F9D6D}"/>
              </a:ext>
            </a:extLst>
          </p:cNvPr>
          <p:cNvSpPr>
            <a:spLocks noGrp="1"/>
          </p:cNvSpPr>
          <p:nvPr>
            <p:ph type="title"/>
          </p:nvPr>
        </p:nvSpPr>
        <p:spPr>
          <a:xfrm>
            <a:off x="609600" y="274638"/>
            <a:ext cx="10972800" cy="922114"/>
          </a:xfrm>
        </p:spPr>
        <p:txBody>
          <a:bodyPr/>
          <a:lstStyle/>
          <a:p>
            <a:r>
              <a:rPr lang="en-GB" dirty="0"/>
              <a:t>Data and trends: Abortions</a:t>
            </a:r>
          </a:p>
        </p:txBody>
      </p:sp>
      <p:pic>
        <p:nvPicPr>
          <p:cNvPr id="4" name="Content Placeholder 3" descr="Trends in abortion rate per 1,000 from 2017 to 2021 for Kent and England. Rates are very similar. Both increasing over the time period shown.">
            <a:extLst>
              <a:ext uri="{FF2B5EF4-FFF2-40B4-BE49-F238E27FC236}">
                <a16:creationId xmlns:a16="http://schemas.microsoft.com/office/drawing/2014/main" id="{8EB6FF24-8718-D736-75B2-2BBD98968FB3}"/>
              </a:ext>
            </a:extLst>
          </p:cNvPr>
          <p:cNvPicPr>
            <a:picLocks noGrp="1" noChangeAspect="1"/>
          </p:cNvPicPr>
          <p:nvPr>
            <p:ph idx="1"/>
          </p:nvPr>
        </p:nvPicPr>
        <p:blipFill>
          <a:blip r:embed="rId2"/>
          <a:stretch>
            <a:fillRect/>
          </a:stretch>
        </p:blipFill>
        <p:spPr>
          <a:xfrm>
            <a:off x="1847528" y="1412776"/>
            <a:ext cx="5112568" cy="4397229"/>
          </a:xfrm>
          <a:prstGeom prst="rect">
            <a:avLst/>
          </a:prstGeom>
          <a:ln>
            <a:solidFill>
              <a:srgbClr val="4283C4"/>
            </a:solidFill>
          </a:ln>
        </p:spPr>
      </p:pic>
      <p:sp>
        <p:nvSpPr>
          <p:cNvPr id="7" name="TextBox 6">
            <a:extLst>
              <a:ext uri="{FF2B5EF4-FFF2-40B4-BE49-F238E27FC236}">
                <a16:creationId xmlns:a16="http://schemas.microsoft.com/office/drawing/2014/main" id="{25CB39F6-F17E-EA02-34FA-2C976CB077D1}"/>
              </a:ext>
            </a:extLst>
          </p:cNvPr>
          <p:cNvSpPr txBox="1"/>
          <p:nvPr/>
        </p:nvSpPr>
        <p:spPr>
          <a:xfrm>
            <a:off x="7680176" y="2204864"/>
            <a:ext cx="2808312" cy="2031325"/>
          </a:xfrm>
          <a:prstGeom prst="rect">
            <a:avLst/>
          </a:prstGeom>
          <a:noFill/>
        </p:spPr>
        <p:txBody>
          <a:bodyPr wrap="square" rtlCol="0">
            <a:spAutoFit/>
          </a:bodyPr>
          <a:lstStyle/>
          <a:p>
            <a:r>
              <a:rPr lang="en-GB" dirty="0"/>
              <a:t>Abortion rates are rising, and have returned to exceeding the England rates after a brief change in 2020. However, of note is that this data is from 2021. </a:t>
            </a:r>
          </a:p>
        </p:txBody>
      </p:sp>
    </p:spTree>
    <p:extLst>
      <p:ext uri="{BB962C8B-B14F-4D97-AF65-F5344CB8AC3E}">
        <p14:creationId xmlns:p14="http://schemas.microsoft.com/office/powerpoint/2010/main" val="393640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5272-800A-182A-2CEE-A4E8D1635793}"/>
              </a:ext>
            </a:extLst>
          </p:cNvPr>
          <p:cNvSpPr>
            <a:spLocks noGrp="1"/>
          </p:cNvSpPr>
          <p:nvPr>
            <p:ph type="title"/>
          </p:nvPr>
        </p:nvSpPr>
        <p:spPr/>
        <p:txBody>
          <a:bodyPr/>
          <a:lstStyle/>
          <a:p>
            <a:r>
              <a:rPr lang="en-GB" dirty="0"/>
              <a:t>Data and trends: inequalities</a:t>
            </a:r>
          </a:p>
        </p:txBody>
      </p:sp>
      <p:pic>
        <p:nvPicPr>
          <p:cNvPr id="4" name="Content Placeholder 3" descr="STI diagnosis rate per 100,000 by deprivation decile across England in 2023. The most deprived is on the left-hand side. Generally, more deprived areas have a higher rate of STI diagnosis.">
            <a:extLst>
              <a:ext uri="{FF2B5EF4-FFF2-40B4-BE49-F238E27FC236}">
                <a16:creationId xmlns:a16="http://schemas.microsoft.com/office/drawing/2014/main" id="{AD63C754-C720-0C4A-F6F1-85D8F6C3E247}"/>
              </a:ext>
            </a:extLst>
          </p:cNvPr>
          <p:cNvPicPr>
            <a:picLocks noGrp="1" noChangeAspect="1"/>
          </p:cNvPicPr>
          <p:nvPr>
            <p:ph idx="1"/>
          </p:nvPr>
        </p:nvPicPr>
        <p:blipFill>
          <a:blip r:embed="rId2"/>
          <a:stretch>
            <a:fillRect/>
          </a:stretch>
        </p:blipFill>
        <p:spPr>
          <a:xfrm>
            <a:off x="767408" y="1700808"/>
            <a:ext cx="5925826" cy="4304149"/>
          </a:xfrm>
          <a:prstGeom prst="rect">
            <a:avLst/>
          </a:prstGeom>
        </p:spPr>
      </p:pic>
      <p:sp>
        <p:nvSpPr>
          <p:cNvPr id="6" name="TextBox 5">
            <a:extLst>
              <a:ext uri="{FF2B5EF4-FFF2-40B4-BE49-F238E27FC236}">
                <a16:creationId xmlns:a16="http://schemas.microsoft.com/office/drawing/2014/main" id="{C44D1419-FFEF-4EBA-9BC9-E25D86BE7E44}"/>
              </a:ext>
            </a:extLst>
          </p:cNvPr>
          <p:cNvSpPr txBox="1"/>
          <p:nvPr/>
        </p:nvSpPr>
        <p:spPr>
          <a:xfrm>
            <a:off x="7608168" y="1417638"/>
            <a:ext cx="3693178" cy="3693319"/>
          </a:xfrm>
          <a:prstGeom prst="rect">
            <a:avLst/>
          </a:prstGeom>
          <a:noFill/>
        </p:spPr>
        <p:txBody>
          <a:bodyPr wrap="square">
            <a:spAutoFit/>
          </a:bodyPr>
          <a:lstStyle/>
          <a:p>
            <a:r>
              <a:rPr lang="en-GB" dirty="0"/>
              <a:t>Geographical differences exist in prevalence rates, both between and within district populations.</a:t>
            </a:r>
          </a:p>
          <a:p>
            <a:r>
              <a:rPr lang="en-GB" dirty="0"/>
              <a:t>This is accounted for in almost all sexual health indictors including STI prevalence, testing, and reproductive health.</a:t>
            </a:r>
          </a:p>
          <a:p>
            <a:r>
              <a:rPr lang="en-GB" dirty="0"/>
              <a:t>Those in inclusion groups remain a key focus, therefore, the SHNA explored the impact of poor sexual health of groups including how deprivation decile impacts on STI diagnosis as demonstrated here.</a:t>
            </a:r>
          </a:p>
        </p:txBody>
      </p:sp>
    </p:spTree>
    <p:extLst>
      <p:ext uri="{BB962C8B-B14F-4D97-AF65-F5344CB8AC3E}">
        <p14:creationId xmlns:p14="http://schemas.microsoft.com/office/powerpoint/2010/main" val="4020303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87b73dcdd02e05a70e70c38c9c8bd359">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07befa58c32d1b06d539d1a003d5042b"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Service strategy"/>
                    <xsd:enumeration value="Operational Policies"/>
                    <xsd:enumeration value="Internal Control Policy"/>
                    <xsd:enumeration value="Action plan"/>
                    <xsd:enumeration value="Council strategy"/>
                    <xsd:enumeration value="Technology"/>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94B35A77-8D5F-452B-BE3F-A6E7904F7AF0}">
  <ds:schemaRefs>
    <ds:schemaRef ds:uri="http://purl.org/dc/elements/1.1/"/>
    <ds:schemaRef ds:uri="67b3fc33-3290-4eed-b6aa-aa4ab910aee0"/>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211806d2-e2f2-498d-8737-ddaf6c1a0a83"/>
    <ds:schemaRef ds:uri="http://purl.org/dc/dcmitype/"/>
    <ds:schemaRef ds:uri="http://purl.org/dc/terms/"/>
  </ds:schemaRefs>
</ds:datastoreItem>
</file>

<file path=customXml/itemProps2.xml><?xml version="1.0" encoding="utf-8"?>
<ds:datastoreItem xmlns:ds="http://schemas.openxmlformats.org/officeDocument/2006/customXml" ds:itemID="{15B15037-8BDE-428E-B8E9-6A184091F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4.xml><?xml version="1.0" encoding="utf-8"?>
<ds:datastoreItem xmlns:ds="http://schemas.openxmlformats.org/officeDocument/2006/customXml" ds:itemID="{AFC86AF5-4977-4544-BE70-84C7A811F78A}">
  <ds:schemaRefs>
    <ds:schemaRef ds:uri="http://schemas.microsoft.com/office/2006/metadata/longProperties"/>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MS365 PowerPoint template (Widescreen)</Template>
  <TotalTime>0</TotalTime>
  <Words>1929</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Source Sans Pro</vt:lpstr>
      <vt:lpstr>Symbol</vt:lpstr>
      <vt:lpstr>Verdana</vt:lpstr>
      <vt:lpstr>Office Theme</vt:lpstr>
      <vt:lpstr>Kent Sexual Health Needs Assessment</vt:lpstr>
      <vt:lpstr>Sexual Health and Wellbeing</vt:lpstr>
      <vt:lpstr>Context</vt:lpstr>
      <vt:lpstr>Data and trends</vt:lpstr>
      <vt:lpstr>Data and trends: STI Diagnoses</vt:lpstr>
      <vt:lpstr>Data and trends: Chlamydia detection</vt:lpstr>
      <vt:lpstr>Data and trends: Contraception</vt:lpstr>
      <vt:lpstr>Data and trends: Abortions</vt:lpstr>
      <vt:lpstr>Data and trends: inequalities</vt:lpstr>
      <vt:lpstr>National Strategies</vt:lpstr>
      <vt:lpstr>At risk/underserved groups 1/3</vt:lpstr>
      <vt:lpstr>At risk/underserved groups 2/3</vt:lpstr>
      <vt:lpstr>At risk/underserved groups 3/3</vt:lpstr>
      <vt:lpstr>Insights and what the population have told us</vt:lpstr>
      <vt:lpstr>Key Overarching Recommendations</vt:lpstr>
      <vt:lpstr>Key recommendations for the sexual health system</vt:lpstr>
      <vt:lpstr>Recommendations for services</vt:lpstr>
      <vt:lpstr>Holistic Sexual Health The model here, proposed by Mitchell et al, visualises the different remits that when put together, encompass holistic sexual health needs.  Many aspects of this model have been reflected in the SHNA, including contraception, STI transmission, violence against women and girls, reducing stigma, and psychosexual aspects of sexual health. It is therefore a recommendation of the needs assessment that work to improve sexual health in Kent, is undertaken with this holistic approach.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Mark Chambers  - CED SPRCA</dc:creator>
  <cp:lastModifiedBy>Mark Chambers  - CED SPRCA</cp:lastModifiedBy>
  <cp:revision>9</cp:revision>
  <dcterms:created xsi:type="dcterms:W3CDTF">2023-06-08T08:52:13Z</dcterms:created>
  <dcterms:modified xsi:type="dcterms:W3CDTF">2025-01-11T09:20:26Z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