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46"/>
  </p:notesMasterIdLst>
  <p:handoutMasterIdLst>
    <p:handoutMasterId r:id="rId47"/>
  </p:handoutMasterIdLst>
  <p:sldIdLst>
    <p:sldId id="256" r:id="rId2"/>
    <p:sldId id="299" r:id="rId3"/>
    <p:sldId id="29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9" d="100"/>
          <a:sy n="79" d="100"/>
        </p:scale>
        <p:origin x="149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63" d="100"/>
          <a:sy n="63" d="100"/>
        </p:scale>
        <p:origin x="3134"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25/05/2022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25/05/2022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6" name="Picture 7" descr="KCC.png"/>
          <p:cNvPicPr>
            <a:picLocks noChangeAspect="1"/>
          </p:cNvPicPr>
          <p:nvPr/>
        </p:nvPicPr>
        <p:blipFill rotWithShape="1">
          <a:blip r:embed="rId3"/>
          <a:srcRect t="18740" b="18578"/>
          <a:stretch/>
        </p:blipFill>
        <p:spPr bwMode="auto">
          <a:xfrm>
            <a:off x="7121126" y="6104918"/>
            <a:ext cx="727096" cy="493736"/>
          </a:xfrm>
          <a:prstGeom prst="rect">
            <a:avLst/>
          </a:prstGeom>
          <a:noFill/>
          <a:ln w="9525">
            <a:noFill/>
            <a:miter lim="800000"/>
            <a:headEnd/>
            <a:tailEnd/>
          </a:ln>
        </p:spPr>
      </p:pic>
      <p:pic>
        <p:nvPicPr>
          <p:cNvPr id="7" name="Picture 8" descr="Medway Council.jpg"/>
          <p:cNvPicPr>
            <a:picLocks noChangeAspect="1"/>
          </p:cNvPicPr>
          <p:nvPr/>
        </p:nvPicPr>
        <p:blipFill>
          <a:blip r:embed="rId4">
            <a:clrChange>
              <a:clrFrom>
                <a:srgbClr val="FEFEFE"/>
              </a:clrFrom>
              <a:clrTo>
                <a:srgbClr val="FEFEFE">
                  <a:alpha val="0"/>
                </a:srgbClr>
              </a:clrTo>
            </a:clrChange>
          </a:blip>
          <a:srcRect/>
          <a:stretch>
            <a:fillRect/>
          </a:stretch>
        </p:blipFill>
        <p:spPr bwMode="auto">
          <a:xfrm>
            <a:off x="6347113"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5"/>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8100392" y="10443"/>
            <a:ext cx="1043608" cy="465290"/>
          </a:xfrm>
          <a:prstGeom prst="rect">
            <a:avLst/>
          </a:prstGeom>
        </p:spPr>
        <p:txBody>
          <a:bodyPr/>
          <a:lstStyle>
            <a:lvl1pPr marL="0" indent="0">
              <a:buNone/>
              <a:defRPr sz="12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419873" y="1341038"/>
            <a:ext cx="3744416" cy="324036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330356" y="1341038"/>
            <a:ext cx="1634132" cy="3240360"/>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341039"/>
            <a:ext cx="310081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763688" y="3429000"/>
            <a:ext cx="5400000" cy="3256763"/>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25189" y="4615432"/>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2965336" cy="2585323"/>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blue dotted line. </a:t>
            </a:r>
          </a:p>
          <a:p>
            <a:endParaRPr lang="en-GB" sz="600" dirty="0"/>
          </a:p>
          <a:p>
            <a:r>
              <a:rPr lang="en-GB" sz="1200" dirty="0"/>
              <a:t>RAG rating applied. </a:t>
            </a:r>
          </a:p>
          <a:p>
            <a:r>
              <a:rPr lang="en-GB" sz="1200" dirty="0"/>
              <a:t>Compared to England. </a:t>
            </a:r>
          </a:p>
          <a:p>
            <a:endParaRPr lang="en-GB" sz="600" dirty="0"/>
          </a:p>
          <a:p>
            <a:r>
              <a:rPr lang="en-GB" sz="1200" dirty="0"/>
              <a:t>Green = Better</a:t>
            </a:r>
          </a:p>
          <a:p>
            <a:r>
              <a:rPr lang="en-GB" sz="1200" dirty="0"/>
              <a:t>Amber = Similar</a:t>
            </a:r>
          </a:p>
          <a:p>
            <a:r>
              <a:rPr lang="en-GB" sz="1200" dirty="0"/>
              <a:t>Red = Worse</a:t>
            </a:r>
          </a:p>
          <a:p>
            <a:r>
              <a:rPr lang="en-GB" sz="1200" dirty="0"/>
              <a:t>Lilac = Lower</a:t>
            </a:r>
          </a:p>
          <a:p>
            <a:r>
              <a:rPr lang="en-GB" sz="1200" dirty="0"/>
              <a:t>Light blue = Higher</a:t>
            </a:r>
          </a:p>
          <a:p>
            <a:endParaRPr lang="en-GB" sz="1200" dirty="0"/>
          </a:p>
          <a:p>
            <a:r>
              <a:rPr lang="en-GB" sz="1200" dirty="0"/>
              <a:t>Blue line = England</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Yellow = Best </a:t>
            </a:r>
          </a:p>
          <a:p>
            <a:pPr marL="174625"/>
            <a:r>
              <a:rPr lang="en-GB" sz="1200" dirty="0"/>
              <a:t>Purple = Worst  </a:t>
            </a:r>
          </a:p>
          <a:p>
            <a:pPr marL="174625"/>
            <a:endParaRPr lang="en-GB" sz="1200" dirty="0"/>
          </a:p>
          <a:p>
            <a:r>
              <a:rPr lang="en-GB" sz="1200" dirty="0"/>
              <a:t>Grey = LSOA/ward in other PCN</a:t>
            </a:r>
          </a:p>
        </p:txBody>
      </p:sp>
      <p:sp>
        <p:nvSpPr>
          <p:cNvPr id="17" name="TextBox 16"/>
          <p:cNvSpPr txBox="1"/>
          <p:nvPr userDrawn="1"/>
        </p:nvSpPr>
        <p:spPr>
          <a:xfrm>
            <a:off x="6573439" y="1356787"/>
            <a:ext cx="2133928"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Pink = Area in PCN</a:t>
            </a:r>
          </a:p>
          <a:p>
            <a:r>
              <a:rPr lang="en-GB" sz="1200" dirty="0"/>
              <a:t>Grey = Area in other PCN</a:t>
            </a:r>
          </a:p>
          <a:p>
            <a:r>
              <a:rPr lang="en-GB" sz="1200" dirty="0"/>
              <a:t>Blue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4" idx="1"/>
          </p:cNvCxnSpPr>
          <p:nvPr userDrawn="1"/>
        </p:nvCxnSpPr>
        <p:spPr>
          <a:xfrm rot="10800000" flipV="1">
            <a:off x="6228184" y="4477762"/>
            <a:ext cx="1368152" cy="1321184"/>
          </a:xfrm>
          <a:prstGeom prst="bentConnector3">
            <a:avLst>
              <a:gd name="adj1" fmla="val 1736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81125" y="4984764"/>
            <a:ext cx="1342423" cy="1200329"/>
          </a:xfrm>
          <a:prstGeom prst="rect">
            <a:avLst/>
          </a:prstGeom>
          <a:noFill/>
        </p:spPr>
        <p:txBody>
          <a:bodyPr wrap="square" rtlCol="0">
            <a:spAutoFit/>
          </a:bodyPr>
          <a:lstStyle/>
          <a:p>
            <a:r>
              <a:rPr lang="en-GB" sz="1200" dirty="0"/>
              <a:t>PCN and England values over time.</a:t>
            </a:r>
          </a:p>
          <a:p>
            <a:endParaRPr lang="en-GB" sz="1200" dirty="0"/>
          </a:p>
          <a:p>
            <a:r>
              <a:rPr lang="en-GB" sz="1200" dirty="0"/>
              <a:t>Pink = PCN </a:t>
            </a:r>
          </a:p>
          <a:p>
            <a:r>
              <a:rPr lang="en-GB" sz="1200" dirty="0"/>
              <a:t>Blue = England</a:t>
            </a:r>
          </a:p>
        </p:txBody>
      </p:sp>
      <p:cxnSp>
        <p:nvCxnSpPr>
          <p:cNvPr id="53" name="Elbow Connector 52"/>
          <p:cNvCxnSpPr/>
          <p:nvPr userDrawn="1"/>
        </p:nvCxnSpPr>
        <p:spPr>
          <a:xfrm rot="10800000" flipH="1" flipV="1">
            <a:off x="1360724" y="4863909"/>
            <a:ext cx="1368152" cy="1321184"/>
          </a:xfrm>
          <a:prstGeom prst="bentConnector3">
            <a:avLst>
              <a:gd name="adj1" fmla="val 1736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3" name="TextBox 2">
            <a:extLst>
              <a:ext uri="{FF2B5EF4-FFF2-40B4-BE49-F238E27FC236}">
                <a16:creationId xmlns:a16="http://schemas.microsoft.com/office/drawing/2014/main" id="{65DF8CBC-6E50-4FF1-B54E-CB305ECBBBA0}"/>
              </a:ext>
            </a:extLst>
          </p:cNvPr>
          <p:cNvSpPr txBox="1"/>
          <p:nvPr userDrawn="1"/>
        </p:nvSpPr>
        <p:spPr>
          <a:xfrm>
            <a:off x="3367711" y="4763881"/>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HCP</a:t>
            </a:r>
          </a:p>
        </p:txBody>
      </p:sp>
      <p:sp>
        <p:nvSpPr>
          <p:cNvPr id="26" name="TextBox 25">
            <a:extLst>
              <a:ext uri="{FF2B5EF4-FFF2-40B4-BE49-F238E27FC236}">
                <a16:creationId xmlns:a16="http://schemas.microsoft.com/office/drawing/2014/main" id="{51F25F58-3FF9-4E3A-B34C-ED6940D9F922}"/>
              </a:ext>
            </a:extLst>
          </p:cNvPr>
          <p:cNvSpPr txBox="1"/>
          <p:nvPr userDrawn="1"/>
        </p:nvSpPr>
        <p:spPr>
          <a:xfrm>
            <a:off x="3367711" y="4129779"/>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PCN</a:t>
            </a:r>
          </a:p>
        </p:txBody>
      </p:sp>
      <p:sp>
        <p:nvSpPr>
          <p:cNvPr id="27" name="TextBox 26">
            <a:extLst>
              <a:ext uri="{FF2B5EF4-FFF2-40B4-BE49-F238E27FC236}">
                <a16:creationId xmlns:a16="http://schemas.microsoft.com/office/drawing/2014/main" id="{7BC1D7B0-1298-433F-B182-585C390FDCEC}"/>
              </a:ext>
            </a:extLst>
          </p:cNvPr>
          <p:cNvSpPr txBox="1"/>
          <p:nvPr userDrawn="1"/>
        </p:nvSpPr>
        <p:spPr>
          <a:xfrm>
            <a:off x="3378716" y="5084653"/>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ICS</a:t>
            </a:r>
          </a:p>
        </p:txBody>
      </p:sp>
      <p:sp>
        <p:nvSpPr>
          <p:cNvPr id="29" name="TextBox 28">
            <a:extLst>
              <a:ext uri="{FF2B5EF4-FFF2-40B4-BE49-F238E27FC236}">
                <a16:creationId xmlns:a16="http://schemas.microsoft.com/office/drawing/2014/main" id="{BF6E8639-FF9F-4DEE-9D63-C49EB62887D9}"/>
              </a:ext>
            </a:extLst>
          </p:cNvPr>
          <p:cNvSpPr txBox="1"/>
          <p:nvPr userDrawn="1"/>
        </p:nvSpPr>
        <p:spPr>
          <a:xfrm>
            <a:off x="3367711" y="4411257"/>
            <a:ext cx="504056" cy="307777"/>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Peer</a:t>
            </a:r>
          </a:p>
          <a:p>
            <a:r>
              <a:rPr lang="en-GB" sz="700" dirty="0">
                <a:solidFill>
                  <a:schemeClr val="accent6">
                    <a:lumMod val="50000"/>
                  </a:schemeClr>
                </a:solidFill>
                <a:latin typeface="Calibri" panose="020F0502020204030204" pitchFamily="34" charset="0"/>
                <a:cs typeface="Calibri" panose="020F0502020204030204" pitchFamily="34" charset="0"/>
              </a:rPr>
              <a:t>group</a:t>
            </a:r>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6" name="Picture 7" descr="KCC.png"/>
          <p:cNvPicPr>
            <a:picLocks noChangeAspect="1"/>
          </p:cNvPicPr>
          <p:nvPr/>
        </p:nvPicPr>
        <p:blipFill rotWithShape="1">
          <a:blip r:embed="rId3"/>
          <a:srcRect t="18740" b="18578"/>
          <a:stretch/>
        </p:blipFill>
        <p:spPr bwMode="auto">
          <a:xfrm>
            <a:off x="7121126" y="6104918"/>
            <a:ext cx="727096" cy="493736"/>
          </a:xfrm>
          <a:prstGeom prst="rect">
            <a:avLst/>
          </a:prstGeom>
          <a:noFill/>
          <a:ln w="9525">
            <a:noFill/>
            <a:miter lim="800000"/>
            <a:headEnd/>
            <a:tailEnd/>
          </a:ln>
        </p:spPr>
      </p:pic>
      <p:pic>
        <p:nvPicPr>
          <p:cNvPr id="7" name="Picture 8" descr="Medway Council.jpg"/>
          <p:cNvPicPr>
            <a:picLocks noChangeAspect="1"/>
          </p:cNvPicPr>
          <p:nvPr/>
        </p:nvPicPr>
        <p:blipFill>
          <a:blip r:embed="rId4">
            <a:clrChange>
              <a:clrFrom>
                <a:srgbClr val="FEFEFE"/>
              </a:clrFrom>
              <a:clrTo>
                <a:srgbClr val="FEFEFE">
                  <a:alpha val="0"/>
                </a:srgbClr>
              </a:clrTo>
            </a:clrChange>
          </a:blip>
          <a:srcRect/>
          <a:stretch>
            <a:fillRect/>
          </a:stretch>
        </p:blipFill>
        <p:spPr bwMode="auto">
          <a:xfrm>
            <a:off x="6347113"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5"/>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7006079" y="10443"/>
            <a:ext cx="2137921" cy="465290"/>
          </a:xfrm>
          <a:prstGeom prst="rect">
            <a:avLst/>
          </a:prstGeom>
        </p:spPr>
        <p:txBody>
          <a:bodyPr/>
          <a:lstStyle>
            <a:lvl1pPr marL="0" indent="0">
              <a:buNone/>
              <a:defRPr sz="1200" b="0">
                <a:solidFill>
                  <a:schemeClr val="bg1"/>
                </a:solidFill>
              </a:defRPr>
            </a:lvl1pPr>
          </a:lstStyle>
          <a:p>
            <a:pPr lvl="0"/>
            <a:r>
              <a:rPr lang="en-US" dirty="0"/>
              <a:t>Click to edit Master text styles</a:t>
            </a:r>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799" r:id="rId4"/>
    <p:sldLayoutId id="2147483801" r:id="rId5"/>
    <p:sldLayoutId id="2147483805" r:id="rId6"/>
    <p:sldLayoutId id="2147483802" r:id="rId7"/>
    <p:sldLayoutId id="2147483803" r:id="rId8"/>
    <p:sldLayoutId id="2147483797" r:id="rId9"/>
    <p:sldLayoutId id="2147483783" r:id="rId10"/>
    <p:sldLayoutId id="2147483796" r:id="rId11"/>
    <p:sldLayoutId id="2147483772" r:id="rId12"/>
    <p:sldLayoutId id="2147483792" r:id="rId13"/>
    <p:sldLayoutId id="2147483800" r:id="rId14"/>
    <p:sldLayoutId id="2147483798" r:id="rId15"/>
    <p:sldLayoutId id="2147483787" r:id="rId16"/>
    <p:sldLayoutId id="2147483807" r:id="rId17"/>
    <p:sldLayoutId id="2147483790" r:id="rId18"/>
    <p:sldLayoutId id="2147483793" r:id="rId19"/>
    <p:sldLayoutId id="2147483804"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6.xml"/><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7.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7.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7.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6.xml"/><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Weald PCN</a:t>
            </a:r>
          </a:p>
        </p:txBody>
      </p:sp>
      <p:sp>
        <p:nvSpPr>
          <p:cNvPr id="3" name="Version Number"/>
          <p:cNvSpPr>
            <a:spLocks noGrp="1"/>
          </p:cNvSpPr>
          <p:nvPr>
            <p:ph sz="quarter" idx="14"/>
          </p:nvPr>
        </p:nvSpPr>
        <p:spPr>
          <a:xfrm>
            <a:off x="7006079" y="10443"/>
            <a:ext cx="2137921" cy="465290"/>
          </a:xfrm>
        </p:spPr>
        <p:txBody>
          <a:bodyPr/>
          <a:lstStyle/>
          <a:p>
            <a:r>
              <a:t>Version 2</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West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 and Kent Public Health Observatory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Small areas averaged: Where count and/or denominator data is not available, the PCN value is the median of the small area values.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An indicator is shaded grey where it is inappropriate to apply a RAG rating due to the methods used in the calculation.
Where it is inappropriate to label high or low values as 'better' or 'worse', for example osteoporosis prevalence, the terms 'higher' and 'lower' have been used with neutral colouring such as shades of blue, from light to dark. Such labelling does not imply that high values of these indicators, for example, are 'worse'.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13</a:t>
            </a:r>
          </a:p>
        </p:txBody>
      </p:sp>
      <p:pic>
        <p:nvPicPr>
          <p:cNvPr id="4" name="Content 1" descr="The population pyramid shows the age profile of Weald PCN. The total population of Weald PCN is 51,367. In Weald PCN, 16.7% of children are aged under 15 compared to 16.6% in England. In Weald PCN, 61.7% of people are aged 15 to 64 compared to 65.7% in England. In Weald PCN, 21.6% of people are aged 65 and over compared to 17.6% in England. Source: NHS Digital. Patients Registered at a GP Practice. May 2022."/>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Percentage of people aged over 65 who live alone. The thematic map shows the values for Lower layer Super Output Areas (LSOAs) in Weald PCN in July 2019. There are 11 LSOAs in the 9.4 - 20.7 value range. There are 10 LSOAs in the 20.7 - 27.1 value range. There are 2 LSOAs in the 27.1 - 34.2 value range. There is 1 LSOA in the 34.2 - 43.4 value range. There is 1 LSOA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General fertility rate</a:t>
            </a:r>
          </a:p>
        </p:txBody>
      </p:sp>
      <p:sp>
        <p:nvSpPr>
          <p:cNvPr id="3" name="Slide Number"/>
          <p:cNvSpPr>
            <a:spLocks noGrp="1"/>
          </p:cNvSpPr>
          <p:nvPr>
            <p:ph type="body" sz="quarter" idx="10"/>
          </p:nvPr>
        </p:nvSpPr>
        <p:spPr>
          <a:xfrm>
            <a:off x="0" y="0"/>
            <a:ext cx="576263" cy="576263"/>
          </a:xfrm>
        </p:spPr>
        <p:txBody>
          <a:bodyPr/>
          <a:lstStyle/>
          <a:p>
            <a:r>
              <a:t>14</a:t>
            </a:r>
          </a:p>
        </p:txBody>
      </p:sp>
      <p:pic>
        <p:nvPicPr>
          <p:cNvPr id="4" name="lollipop_box" descr="The lollipop plot shows the indicator values for the PCN, peer group, HCP and ICS for 2020 and compares these values to the England average. The value for England was 55. The value for Weald PCN was 60, which is similar compared to England. The value for peer group was 60, which is higher compared to England. The value for West Kent HCP was 58, which is higher compared to England. The value for Kent and Medway ICS was 58,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Lower layer Super Output Areas (LSOAs) in Weald PCN in 2020. The value for England was 55.3. There is 1 LSOA in the 4.1 - 36.2 value range. There are 9 LSOAs in the 36.2 - 52.2 value range. There are 5 LSOAs in the 52.2 - 66.2 value range. There are 9 LSOAs in the 66.2 - 83.7 value range. There is 1 LSOA in the 83.7 - 142.6 value range.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065 LSOAs in Kent and Medway ICS. There are 0 LSOA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Weald PCN and England over the last 8 years, up to 2020. In Weald PCN, the value was 51 in 2013 and 60 in 2020. In England, the value was 62 in 2013 and 55 in 2020.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Weald PCN is similar to England.
Value type: Live births per 1,000 women aged 15-44.
Latest time period: 2020.
Source: Nomis, Office for National Statistics.
PCN average type: Mean.
PCN RAG method: Confidence interval (95%) - Byar's method.
Small area type: LSOA.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15</a:t>
            </a:r>
          </a:p>
        </p:txBody>
      </p:sp>
      <p:pic>
        <p:nvPicPr>
          <p:cNvPr id="4" name="Content 1" descr="The bar plot shows the percentage of people from each ethnic group from the 2011 Census for Weald PCN compared to Kent and Medway ICS. In Weald PCN, 93.9% of the population were from the White British ethnic group compared to 89.1% in Kent and Medway ICS. In Weald PCN, 3.4% of the population were from the White other ethnic group compared to 3.8% in Kent and Medway ICS. In Weald PCN, 1.1% of the population were from the Mixed ethnic group compared to 1.6% in Kent and Medway ICS. In Weald PCN, 1.1% of the population were from the Asian ethnic group compared to 3.6% in Kent and Medway ICS. In Weald PCN, 0.3% of the population were from the Black ethnic group compared to 1.4% in Kent and Medway ICS. In Weald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The bar plot shows the top 10 main languages spoken in Weald PCN compared to Kent and Medway ICS as reported in the 2011 Census. In Weald PCN, 97.1% of the population spoke English as their main language compared to 95.2% in Kent and Medway ICS. In Weald PCN, 0.7% of the population spoke Polish as their main language compared to 0.7% in Kent and Medway ICS. In Weald PCN, 0.2% of the population spoke All other Chinese as their main language compared to 0.2% in Kent and Medway ICS. In Weald PCN, 0.2% of the population spoke French as their main language compared to 0.2% in Kent and Medway ICS. In Weald PCN, 0.1% of the population spoke Lithuanian as their main language compared to 0.2% in Kent and Medway ICS. In Weald PCN, 0.1% of the population spoke German as their main language compared to 0.1% in Kent and Medway ICS. In Weald PCN, 0.1% of the population spoke Cantonese Chinese as their main language compared to 0.1% in Kent and Medway ICS. In Weald PCN, 0.1% of the population spoke Spanish as their main language compared to 0.1% in Kent and Medway ICS. In Weald PCN, 0.1% of the population spoke Tagalog/Filipino as their main language compared to 0.1% in Kent and Medway ICS. In Weald PCN, 0.1% of the population spoke Bengali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6" name="Text"/>
          <p:cNvSpPr>
            <a:spLocks noGrp="1"/>
          </p:cNvSpPr>
          <p:nvPr>
            <p:ph type="body" sz="quarter" idx="13"/>
          </p:nvPr>
        </p:nvSpPr>
        <p:spPr>
          <a:xfrm>
            <a:off x="576263" y="6381328"/>
            <a:ext cx="7954564" cy="293151"/>
          </a:xfrm>
        </p:spPr>
        <p:txBody>
          <a:bodyPr/>
          <a:lstStyle/>
          <a:p>
            <a:r>
              <a:t>Census 2011 (Office for National Statistics), 2011 ethnicity and main language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16</a:t>
            </a:r>
          </a:p>
        </p:txBody>
      </p:sp>
      <p:pic>
        <p:nvPicPr>
          <p:cNvPr id="4" name="Content 1" descr="The bar plot shows the percentage of people from each ethnic group excluding White British from the 2011 Census for Weald PCN compared to Kent and Medway ICS. In Weald PCN, 3.4% of the population were from the White other ethnic group compared to 3.8% in Kent and Medway ICS. In Weald PCN, 1.1% of the population were from the Mixed ethnic group compared to 1.6% in Kent and Medway ICS. In Weald PCN, 1.1% of the population were from the Asian ethnic group compared to 3.6% in Kent and Medway ICS. In Weald PCN, 0.3% of the population were from the Black ethnic group compared to 1.4% in Kent and Medway ICS. In Weald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The bar plot shows the top 10 main languages spoken (excluding English) in Weald PCN compared to Kent and Medway ICS as reported in the 2011 Census. In Weald PCN, 0.7% of the population spoke Polish as their main language compared to 0.7% in Kent and Medway ICS. In Weald PCN, 0.2% of the population spoke All other Chinese as their main language compared to 0.2% in Kent and Medway ICS. In Weald PCN, 0.2% of the population spoke French as their main language compared to 0.2% in Kent and Medway ICS. In Weald PCN, 0.1% of the population spoke Lithuanian as their main language compared to 0.2% in Kent and Medway ICS. In Weald PCN, 0.1% of the population spoke German as their main language compared to 0.1% in Kent and Medway ICS. In Weald PCN, 0.1% of the population spoke Cantonese Chinese as their main language compared to 0.1% in Kent and Medway ICS. In Weald PCN, 0.1% of the population spoke Spanish as their main language compared to 0.1% in Kent and Medway ICS. In Weald PCN, 0.1% of the population spoke Tagalog/Filipino as their main language compared to 0.1% in Kent and Medway ICS. In Weald PCN, 0.1% of the population spoke Bengali as their main language compared to 0.2% in Kent and Medway ICS. In Weald PCN, 0.1% of the population spoke Hungar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6" name="Text"/>
          <p:cNvSpPr>
            <a:spLocks noGrp="1"/>
          </p:cNvSpPr>
          <p:nvPr>
            <p:ph type="body" sz="quarter" idx="13"/>
          </p:nvPr>
        </p:nvSpPr>
        <p:spPr>
          <a:xfrm>
            <a:off x="576263" y="6381328"/>
            <a:ext cx="7954564" cy="293151"/>
          </a:xfrm>
        </p:spPr>
        <p:txBody>
          <a:bodyPr/>
          <a:lstStyle/>
          <a:p>
            <a:r>
              <a:t>Census 2011 (Office for National Statistics), 2011 ethnicity and main language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17</a:t>
            </a:r>
          </a:p>
        </p:txBody>
      </p:sp>
      <p:pic>
        <p:nvPicPr>
          <p:cNvPr id="4" name="Content 1" descr="The bar plot shows the percentage of nursery and primary school pupils from each ethnic group for Weald PCN compared to Kent and Medway ICS. In Weald PCN, 85.6% of pupils were from the White British/Irish ethnic group compared to 76.3% in Kent and Medway ICS. In Weald PCN, 8.3% of pupils were from the White other ethnic group compared to 7.8% in Kent and Medway ICS. In Weald PCN, 3.1% of pupils were from the Mixed ethnic group compared to 6% in Kent and Medway ICS. In Weald PCN, 0.7% of pupils were from the Asian ethnic group compared to 4.4% in Kent and Medway ICS. In Weald PCN, 0.2% of pupils were from the Black ethnic group compared to 3.6% in Kent and Medway ICS. In Weald PCN, 0.5% of pupils were from the Other ethnic group compared to 1% in Kent and Medway ICS. Source: GOV.UK. Department for Education. (2020). Schools, pupils and their characteristics: January 2020.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5" name="Content 2"/>
          <p:cNvSpPr>
            <a:spLocks noGrp="1"/>
          </p:cNvSpPr>
          <p:nvPr>
            <p:ph sz="half" idx="2" hasCustomPrompt="1"/>
          </p:nvPr>
        </p:nvSpPr>
        <p:spPr>
          <a:xfrm>
            <a:off x="4644008" y="1307560"/>
            <a:ext cx="3886819" cy="4894280"/>
          </a:xfrm>
        </p:spPr>
        <p:txBody>
          <a:bodyPr/>
          <a:lstStyle/>
          <a:p>
            <a:r>
              <a:t>English as first language: 
- 96.2% of pupils in Weald.
- 86.9% of pupils in Kent and Medway. 
Other than English as first language: 
- 3.7% of pupils in Weald.
- 13% of pupils in Kent and Medway.</a:t>
            </a:r>
          </a:p>
        </p:txBody>
      </p:sp>
      <p:sp>
        <p:nvSpPr>
          <p:cNvPr id="6" name="Text"/>
          <p:cNvSpPr>
            <a:spLocks noGrp="1"/>
          </p:cNvSpPr>
          <p:nvPr>
            <p:ph type="body" sz="quarter" idx="13"/>
          </p:nvPr>
        </p:nvSpPr>
        <p:spPr>
          <a:xfrm>
            <a:off x="576263" y="6381328"/>
            <a:ext cx="7954564" cy="293151"/>
          </a:xfrm>
        </p:spPr>
        <p:txBody>
          <a:bodyPr/>
          <a:lstStyle/>
          <a:p>
            <a:r>
              <a:t>School Census source: GOV.UK. Department for Education. (2020). Schools, pupils and their characteristics: January 2020.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18</a:t>
            </a:r>
          </a:p>
        </p:txBody>
      </p:sp>
      <p:pic>
        <p:nvPicPr>
          <p:cNvPr id="4" name="Content" descr="The map shows the distribution of the Index of Multiple Deprivation (IMD) 2019 by LSOA in Weald PCN. In Weald PCN, 0 (or 0%) of 25 LSOAs are in the most deprived 20% of areas nationall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5"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part 1: Weald</a:t>
            </a:r>
          </a:p>
        </p:txBody>
      </p:sp>
      <p:sp>
        <p:nvSpPr>
          <p:cNvPr id="3" name="Slide Number"/>
          <p:cNvSpPr>
            <a:spLocks noGrp="1"/>
          </p:cNvSpPr>
          <p:nvPr>
            <p:ph type="body" sz="quarter" idx="10"/>
          </p:nvPr>
        </p:nvSpPr>
        <p:spPr>
          <a:xfrm>
            <a:off x="0" y="0"/>
            <a:ext cx="576263" cy="576263"/>
          </a:xfrm>
        </p:spPr>
        <p:txBody>
          <a:bodyPr/>
          <a:lstStyle/>
          <a:p>
            <a:r>
              <a:t>2</a:t>
            </a:r>
          </a:p>
        </p:txBody>
      </p:sp>
      <p:graphicFrame>
        <p:nvGraphicFramePr>
          <p:cNvPr id="4" name="Content"/>
          <p:cNvGraphicFramePr>
            <a:graphicFrameLocks noGrp="1"/>
          </p:cNvGraphicFramePr>
          <p:nvPr>
            <p:extLst>
              <p:ext uri="{D42A27DB-BD31-4B8C-83A1-F6EECF244321}">
                <p14:modId xmlns:p14="http://schemas.microsoft.com/office/powerpoint/2010/main" val="3115826150"/>
              </p:ext>
            </p:extLst>
          </p:nvPr>
        </p:nvGraphicFramePr>
        <p:xfrm>
          <a:off x="395536" y="1124744"/>
          <a:ext cx="8229600" cy="5212080"/>
        </p:xfrm>
        <a:graphic>
          <a:graphicData uri="http://schemas.openxmlformats.org/drawingml/2006/table">
            <a:tbl>
              <a:tblPr firstRow="1"/>
              <a:tblGrid>
                <a:gridCol w="594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4320">
                <a:tc>
                  <a:txBody>
                    <a:bodyPr/>
                    <a:lstStyle/>
                    <a:p>
                      <a:pPr marL="63500" marR="63500" algn="l">
                        <a:lnSpc>
                          <a:spcPct val="100000"/>
                        </a:lnSpc>
                        <a:spcBef>
                          <a:spcPts val="500"/>
                        </a:spcBef>
                        <a:spcAft>
                          <a:spcPts val="500"/>
                        </a:spcAft>
                        <a:buNone/>
                      </a:pPr>
                      <a:r>
                        <a:rPr sz="12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Job Seekers Allowance rate (16-64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Fuel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Life expectancy (Female)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Life expectancy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Estimated smoking prevalence (QOF)</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Year 6: Prevalence of overweight (including obesity)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Admission episodes for alcohol-specific conditions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Total number of prescribed antibiotic items per STAR-PU</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8"/>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Breast cancer screening coverage (females aged 50-70)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Cervical cancer screening coverage (females aged 25-49)</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Bowel cancer screening coverage (persons aged 60-74)</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Emergency hospital admissions for asthma (&lt; 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Hospital admissions as a result of self-harm (10-24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CHD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1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1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dirty="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5555E6">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19</a:t>
            </a:r>
          </a:p>
        </p:txBody>
      </p:sp>
      <p:pic>
        <p:nvPicPr>
          <p:cNvPr id="4" name="Content" descr="The stacked bar plot shows the Index of Multiple Deprivation (IMD 2019) for Weald PCN, as well the 7 domains of deprivation which combine to create the IMD 2019. For overall deprivation (IMD 2019), 0% of LSOAs in Weald PCN are in the most deprived 20% in England. For the Income Domain, 0% of LSOAs in Weald PCN are in the most deprived 20% in England. For the Employment Domain, 0% of LSOAs in Weald PCN are in the most deprived 20% in England. For the Education, Skills and Training Domain, 8% of LSOAs in Weald PCN are in the most deprived 20% in England. For the Health Deprivation and Disability Domain, 0% of LSOAs in Weald PCN are in the most deprived 20% in England. For the Crime Domain, 0% of LSOAs in Weald PCN are in the most deprived 20% in England. For the Barriers to Housing and Services Domain, 32% of LSOAs in Weald PCN are in the most deprived 20% in England. For the Living Environment Domain, 44% of LSOAs in Weald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6"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Job Seekers Allowance rate (16-64 years)</a:t>
            </a:r>
          </a:p>
        </p:txBody>
      </p:sp>
      <p:sp>
        <p:nvSpPr>
          <p:cNvPr id="3" name="Slide Number"/>
          <p:cNvSpPr>
            <a:spLocks noGrp="1"/>
          </p:cNvSpPr>
          <p:nvPr>
            <p:ph type="body" sz="quarter" idx="10"/>
          </p:nvPr>
        </p:nvSpPr>
        <p:spPr>
          <a:xfrm>
            <a:off x="0" y="0"/>
            <a:ext cx="576263" cy="576263"/>
          </a:xfrm>
        </p:spPr>
        <p:txBody>
          <a:bodyPr/>
          <a:lstStyle/>
          <a:p>
            <a:r>
              <a:t>20</a:t>
            </a:r>
          </a:p>
        </p:txBody>
      </p:sp>
      <p:pic>
        <p:nvPicPr>
          <p:cNvPr id="4" name="lollipop_box" descr="The lollipop plot shows the indicator values for the PCN, peer group, HCP and ICS for April 2022 and compares these values to the England average. The value for England was 2.6. The value for Weald PCN was 2.0, which is similar compared to England. The value for peer group was 2.8, which is higher compared to England. The value for West Kent HCP was 2.2, which is lower compared to England. The value for Kent and Medway ICS was 2.7,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Lower layer Super Output Areas (LSOAs) in Weald PCN in April 2022. The value for England was 2.6. There are 21 LSOAs in the 0.2 - 2.6 value range. There are 4 LSOAs in the 2.6 - 4.8 value range. There are 0 LSOAs in the 4.8 - 7.6 value range. There are 0 LSOAs in the 7.6 - 12.8 value range. There are 0 LSOAs in the 12.8 - 21.6 value range.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065 LSOAs in Kent and Medway ICS. There are 0 LSOA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Weald PCN and England over the last 12 quarters, up to April 2022. In Weald PCN, the value was 2.9 in July 2019 and 2.0 in April 2022. In England, the value was 4.7 in July 2019 and 2.6 in April 2022.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Weald PCN is similar to England.
Value type: Rate per 1,000 residents aged 16-64.
Latest time period: Apr 2022.
Source: Nomis, Office for National Statistics.
PCN average type: Mean.
PCN RAG method: Confidence interval (95%) - Byar's method.
Small area type: LSOA.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21</a:t>
            </a:r>
          </a:p>
        </p:txBody>
      </p:sp>
      <p:pic>
        <p:nvPicPr>
          <p:cNvPr id="4" name="lollipop_box" descr="The lollipop plot shows the indicator values for the PCN, peer group, HCP and ICS for 2018. These values cannot be compared to the England average. The value for England was 10. The value for Weald PCN was 11. The value for peer group was  9. The value for West Kent HCP was  8. The value for Kent and Medway ICS was  9.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Weald PCN in 2018. The value for England was 10.  The value for Benenden and Cranbrook ward was 11. The value for Brenchley and Horsmonden ward was 12. The value for Frittenden and Sissinghurst ward was 13. The value for Goudhurst and Lamberhurst ward was 13. The value for Hawkhurst and Sandhurst ward was 12. The value for Marden and Yalding ward was 11. The value for Staplehurst ward was 9.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sp>
        <p:nvSpPr>
          <p:cNvPr id="7" name="trend_box"/>
          <p:cNvSpPr>
            <a:spLocks noGrp="1"/>
          </p:cNvSpPr>
          <p:nvPr>
            <p:ph sz="quarter" idx="16"/>
          </p:nvPr>
        </p:nvSpPr>
        <p:spPr>
          <a:xfrm>
            <a:off x="179512" y="4797422"/>
            <a:ext cx="3528391" cy="1799930"/>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8" name="notes_box"/>
          <p:cNvSpPr>
            <a:spLocks noGrp="1"/>
          </p:cNvSpPr>
          <p:nvPr>
            <p:ph type="body" sz="quarter" idx="15"/>
          </p:nvPr>
        </p:nvSpPr>
        <p:spPr>
          <a:xfrm>
            <a:off x="3851920" y="4797152"/>
            <a:ext cx="5184576" cy="1944216"/>
          </a:xfrm>
        </p:spPr>
        <p:txBody>
          <a:bodyPr/>
          <a:lstStyle/>
          <a:p>
            <a:r>
              <a:t>Weald PCN cannot be compared to England statistically.
Value type: Percentage households.
Latest time period: 2018.
Source: Public Health England. Fingertips. Indicator ID: 93280. Office for National Statistics, © Crown Copyright.
PCN average type: Mean.
PCN RAG method: None applied.
Small area type: Ward.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23</a:t>
            </a:r>
          </a:p>
        </p:txBody>
      </p:sp>
      <p:pic>
        <p:nvPicPr>
          <p:cNvPr id="4" name="Content 1" descr="The thematic map shows the male values for wards in Weald PCN in 2015 - 19. The value for England was 80.  The value for Benenden and Cranbrook ward was 83, which is better compared to England. The value for Brenchley and Horsmonden ward was 86, which is better compared to England. The value for Frittenden and Sissinghurst ward was 84, which is better compared to England. The value for Goudhurst and Lamberhurst ward was 86, which is better compared to England. The value for Hawkhurst and Sandhurst ward was 84, which is better compared to England. The value for Marden and Yalding ward was 80, which is similar compared to England. The value for Staplehurst ward was 79, which is similar compared to England. "/>
          <p:cNvPicPr>
            <a:picLocks noGrp="1"/>
          </p:cNvPicPr>
          <p:nvPr>
            <p:ph sz="half" idx="1"/>
          </p:nvPr>
        </p:nvPicPr>
        <p:blipFill>
          <a:blip r:embed="rId2" cstate="print"/>
          <a:stretch>
            <a:fillRect/>
          </a:stretch>
        </p:blipFill>
        <p:spPr>
          <a:xfrm>
            <a:off x="576263" y="1307560"/>
            <a:ext cx="3886819" cy="3777624"/>
          </a:xfrm>
          <a:prstGeom prst="rect">
            <a:avLst/>
          </a:prstGeom>
        </p:spPr>
      </p:pic>
      <p:sp>
        <p:nvSpPr>
          <p:cNvPr id="5" name="Text1"/>
          <p:cNvSpPr>
            <a:spLocks noGrp="1"/>
          </p:cNvSpPr>
          <p:nvPr>
            <p:ph type="body" sz="quarter" idx="13"/>
          </p:nvPr>
        </p:nvSpPr>
        <p:spPr>
          <a:xfrm>
            <a:off x="576263" y="5229200"/>
            <a:ext cx="3886819" cy="1445279"/>
          </a:xfrm>
        </p:spPr>
        <p:txBody>
          <a:bodyPr/>
          <a:lstStyle/>
          <a:p>
            <a:r>
              <a:t>The rate in Weald PCN is better than England.
Value type: Years.
Latest time period: 2015 - 19.
Source: Public Health England. Fingertips. Indicator ID: 93283. Office for National Statistics, © Crown Copyright.
PCN average type: Median.
PCN RAG method: England plus/minus 2%.
Small area type: Ward.</a:t>
            </a:r>
          </a:p>
        </p:txBody>
      </p:sp>
      <p:pic>
        <p:nvPicPr>
          <p:cNvPr id="6" name="Content 2" descr="The thematic map shows the female values for wards in Weald PCN in 2015 - 19. The value for England was 83.  The value for Benenden and Cranbrook ward was 85, which is better compared to England. The value for Brenchley and Horsmonden ward was 89, which is better compared to England. The value for Frittenden and Sissinghurst ward was 85, which is similar compared to England. The value for Goudhurst and Lamberhurst ward was 84, which is similar compared to England. The value for Hawkhurst and Sandhurst ward was 86, which is better compared to England. The value for Marden and Yalding ward was 87, which is better compared to England. The value for Staplehurst ward was 80, which is worse compared to England.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7" name="Text2"/>
          <p:cNvSpPr>
            <a:spLocks noGrp="1"/>
          </p:cNvSpPr>
          <p:nvPr>
            <p:ph type="body" sz="quarter" idx="14"/>
          </p:nvPr>
        </p:nvSpPr>
        <p:spPr>
          <a:xfrm>
            <a:off x="4644008" y="5229200"/>
            <a:ext cx="3886819" cy="1445279"/>
          </a:xfrm>
        </p:spPr>
        <p:txBody>
          <a:bodyPr/>
          <a:lstStyle/>
          <a:p>
            <a:r>
              <a:t>The rate in Weald PCN is better than England.
Value type: Years.
Latest time period: 2015 - 19.
Source: Public Health England. Fingertips. Indicator ID: 93283. Office for National Statistics, © Crown Copyright.
PCN average type: Median.
PCN RAG method: England plus/minus 2%.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24</a:t>
            </a:r>
          </a:p>
        </p:txBody>
      </p:sp>
      <p:pic>
        <p:nvPicPr>
          <p:cNvPr id="4" name="lollipop_box" descr="The lollipop plot shows the indicator values for the PCN, peer group, HCP and ICS for 2020/21 and compares these values to the England average. The value for England was 16. The value for Weald PCN was 13, which is lower compared to England. The value for peer group was 17, which is higher compared to England. The value for West Kent HCP was 14, which is lower compared to England. The value for Kent and Medway ICS was 16,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Weald PCN in 2020/21 compared to England. The value for England was 16. The value for Howell Surgery was 10, which is lower compared to England. The value for Lamberhurst was 11, which is lower compared to England. The value for Malling Health Four was 13, which is lower compared to England. The value for Marden Medical Centre was 14, which is similar compared to England. The value for North Ridge Medical Practice was 16, which is similar compared to England. The value for Old Parsonage Surgery was 10, which is lower compared to England. The value for Old School was 12, which is lower compared to England. The value for Orchard End was  8, which is lower compared to England. The value for The Crane was 11, which is lower compared to England. The value for Yalding was 15, which is simila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Weald PCN and England over the last 5 years, up to 2020/21. In Weald PCN, the value was 14 in 2016/17 and 13 in 2020/21. In England, the value was 18 in 2016/17 and 16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Weald PCN is lower than England.
Value type: Proportion - %.
Latest time period: 2020/21.
Source: Public Health England, Fingertips, Indicator ID: 91280.
PCN average type: Mean.
PCN RAG method: Confidence interval (99.8%) - Byar's method.
Small area type: Practice.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25</a:t>
            </a:r>
          </a:p>
        </p:txBody>
      </p:sp>
      <p:pic>
        <p:nvPicPr>
          <p:cNvPr id="4" name="lollipop_box" descr="The lollipop plot shows the indicator values for the PCN, peer group, HCP and ICS for 2017/18 - 19/20 and compares these values to the England average. The value for England was 35. The value for Weald PCN was 31, which is better compared to England. The value for peer group was 34, which is similar compared to England. The value for West Kent HCP was 29, which is better compared to England. The value for Kent and Medway ICS was 34,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Weald PCN in 2017/18 - 19/20. The value for England was 35.  The value for Benenden and Cranbrook ward was 36. The value for Brenchley and Horsmonden ward was 23. The value for Frittenden and Sissinghurst ward was not calculated due to small numbers. The value for Goudhurst and Lamberhurst ward was 23. The value for Hawkhurst and Sandhurst ward was 37. The value for Marden and Yalding ward was 33. The value for Staplehurst ward was 30.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Weald PCN and England over the last 10 years, up to 2017/18 - 19/20. In Weald PCN, the value was 32 in 2008/09 - 10/11 and 31 in 2017/18 - 19/20. In England, the value was 33 in 2008/09 - 10/11 and 35 in 2017/18 - 19/20.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Weald PCN is better than England.
Value type: Proportion - %.
Latest time period: 2017/18 - 19/20.
Source: Public Health England. Fingertips. Indicator ID: 93108. NHS Digital.
PCN average type: Mean.
PCN RAG method: Confidence interval (95%) - Wilson Score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_number"/>
          <p:cNvSpPr>
            <a:spLocks noGrp="1"/>
          </p:cNvSpPr>
          <p:nvPr>
            <p:ph type="body" sz="quarter" idx="10"/>
          </p:nvPr>
        </p:nvSpPr>
        <p:spPr>
          <a:xfrm>
            <a:off x="0" y="0"/>
            <a:ext cx="576263" cy="576263"/>
          </a:xfrm>
        </p:spPr>
        <p:txBody>
          <a:bodyPr/>
          <a:lstStyle/>
          <a:p>
            <a:r>
              <a:t>26</a:t>
            </a:r>
          </a:p>
        </p:txBody>
      </p:sp>
      <p:pic>
        <p:nvPicPr>
          <p:cNvPr id="4" name="lollipop_box" descr="The lollipop plot shows the indicator values for the PCN, peer group, HCP and ICS for 2020/21 and compares these values to the England average. The value for England was 586. The value for Weald PCN was 357, which is better compared to England. The value for peer group was 427, which is better compared to England. The value for West Kent HCP was 391, which is better compared to England. The value for Kent and Medway ICS was 416, which is better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Weald PCN in 2020/21. The value for England was 586.  The value for Benenden and Cranbrook ward was 206, which is better compared to England. The value for Brenchley and Horsmonden ward was 359, which is similar compared to England. The value for Frittenden and Sissinghurst ward was not compared to England. The value for Goudhurst and Lamberhurst ward was not compared to England. The value for Hawkhurst and Sandhurst ward was 304, which is better compared to England. The value for Marden and Yalding ward was 529, which is similar compared to England. The value for Staplehurst ward was 492, which is similar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Weald PCN and England over the last 5 years, up to 2020/21. In Weald PCN, the value was 376 in 2016/17 and 357 in 2020/21. In England, the value was 563 in 2016/17 and 586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Weald PCN is better than England.
Value type: Directly standardised rate per 100,000.
Latest time period: 2020/21.
Source: Hospital Episode Statistics (HES), NHS Digital.
PCN average type: Mean.
PCN RAG method: Confidence interval (95%) - Dobson's method.
Small area type: LSOA.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27</a:t>
            </a:r>
          </a:p>
        </p:txBody>
      </p:sp>
      <p:pic>
        <p:nvPicPr>
          <p:cNvPr id="4" name="lollipop_box" descr="The lollipop plot shows the indicator values for the PCN, peer group, HCP and ICS for 2021 Q4 and compares these values to the England average. The value for England was 0.23. The value for Weald PCN was 0.28, which is higher compared to England. The value for peer group was 0.23, which is similar compared to England. The value for West Kent HCP was 0.24, which is highe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Weald PCN in 2021 Q4 compared to England. The value for England was 0.23. The value for Howell Surgery was 0.34, which is higher compared to England. The value for Lamberhurst was 0.25, which is higher compared to England. The value for Malling Health Four was 0.28, which is higher compared to England. The value for Marden Medical Centre was 0.28, which is higher compared to England. The value for North Ridge Medical Practice was 0.28, which is higher compared to England. The value for Old Parsonage Surgery was 0.30, which is higher compared to England. The value for Old School was 0.27, which is higher compared to England. The value for Orchard End was 0.23, which is similar compared to England. The value for The Crane was 0.27, which is higher compared to England. The value for Yalding was 0.28, which is high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Weald PCN and England over the last 5 quarters, up to 2021 Q4. In Weald PCN, the value was 0.20 in 2020 Q4 and 0.28 in 2021 Q4. In England, the value was 0.18 in 2020 Q4 and 0.23 in 2021 Q4.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Weald PCN is higher than England.
Value type: Indirectly standardised ratio.
Latest time period: 2021 Q4.
Source: Public Health England, Fingertips, Indicator ID: 91900. © Crown Copyright.
PCN average type: Median.
PCN RAG method: England plus/minus 5%.
Small area type: Practice.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28</a:t>
            </a:r>
          </a:p>
        </p:txBody>
      </p:sp>
      <p:pic>
        <p:nvPicPr>
          <p:cNvPr id="4" name="lollipop_box" descr="The lollipop plot shows the indicator values for the PCN, peer group, HCP and ICS for 2020/21 and compares these values to the England average. The value for England was 61. The value for Weald PCN was 69, which is better compared to England. The value for peer group was 61, which is similar compared to England. The value for West Kent HCP was 62, which is better compared to England. The value for Kent and Medway ICS was 63,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Weald PCN in 2020/21 compared to England. The value for England was 61. The value for Howell Surgery was 63, which is similar compared to England. The value for Lamberhurst was 63, which is similar compared to England. The value for Malling Health Four was 65, which is similar compared to England. The value for Marden Medical Centre was 69, which is better compared to England. The value for North Ridge Medical Practice was 73, which is better compared to England. The value for Old Parsonage Surgery was 76, which is better compared to England. The value for Old School was 78, which is better compared to England. The value for Orchard End was 73, which is better compared to England. The value for The Crane was 74, which is better compared to England. The value for Yalding was 67, which is bett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Weald PCN and England over the last 5 years, up to 2020/21. In Weald PCN, the value was 75 in 2016/17 and 69 in 2020/21. In England, the value was 72 in 2016/17 and 61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Weald PCN is better than England.
Value type: Proportion - %.
Latest time period: 2020/21.
Source: Public Health England. Fingertips. Indicator ID: 91339.
PCN average type: Mean.
PCN RAG method: Confidence interval (99.8%) - Wilson Score method.
Small area type: Practice.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part 2: Weald</a:t>
            </a:r>
          </a:p>
        </p:txBody>
      </p:sp>
      <p:sp>
        <p:nvSpPr>
          <p:cNvPr id="3" name="Slide Number"/>
          <p:cNvSpPr>
            <a:spLocks noGrp="1"/>
          </p:cNvSpPr>
          <p:nvPr>
            <p:ph type="body" sz="quarter" idx="10"/>
          </p:nvPr>
        </p:nvSpPr>
        <p:spPr>
          <a:xfrm>
            <a:off x="0" y="0"/>
            <a:ext cx="576263" cy="576263"/>
          </a:xfrm>
        </p:spPr>
        <p:txBody>
          <a:bodyPr/>
          <a:lstStyle/>
          <a:p>
            <a:r>
              <a:t>2</a:t>
            </a:r>
          </a:p>
        </p:txBody>
      </p:sp>
      <p:graphicFrame>
        <p:nvGraphicFramePr>
          <p:cNvPr id="4" name="Content"/>
          <p:cNvGraphicFramePr>
            <a:graphicFrameLocks noGrp="1"/>
          </p:cNvGraphicFramePr>
          <p:nvPr>
            <p:extLst>
              <p:ext uri="{D42A27DB-BD31-4B8C-83A1-F6EECF244321}">
                <p14:modId xmlns:p14="http://schemas.microsoft.com/office/powerpoint/2010/main" val="857102334"/>
              </p:ext>
            </p:extLst>
          </p:nvPr>
        </p:nvGraphicFramePr>
        <p:xfrm>
          <a:off x="395536" y="1124744"/>
          <a:ext cx="8229600" cy="3840480"/>
        </p:xfrm>
        <a:graphic>
          <a:graphicData uri="http://schemas.openxmlformats.org/drawingml/2006/table">
            <a:tbl>
              <a:tblPr firstRow="1"/>
              <a:tblGrid>
                <a:gridCol w="594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4320">
                <a:tc>
                  <a:txBody>
                    <a:bodyPr/>
                    <a:lstStyle/>
                    <a:p>
                      <a:pPr marL="63500" marR="63500" algn="l">
                        <a:lnSpc>
                          <a:spcPct val="100000"/>
                        </a:lnSpc>
                        <a:spcBef>
                          <a:spcPts val="500"/>
                        </a:spcBef>
                        <a:spcAft>
                          <a:spcPts val="500"/>
                        </a:spcAft>
                        <a:buNone/>
                      </a:pPr>
                      <a:r>
                        <a:rPr sz="12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Premature mortality from all causes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Cancer mortality U75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CVD mortality U75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Osteoporosis prevalence 50+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1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Hip fracture adm 65+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29</a:t>
            </a:r>
          </a:p>
        </p:txBody>
      </p:sp>
      <p:pic>
        <p:nvPicPr>
          <p:cNvPr id="4" name="lollipop_box" descr="The lollipop plot shows the indicator values for the PCN, peer group, HCP and ICS for 2020/21 and compares these values to the England average. The value for England was 69. The value for Weald PCN was 77, which is better compared to England. The value for peer group was 71, which is better compared to England. The value for West Kent HCP was 75, which is better compared to England. The value for Kent and Medway ICS was 72,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Weald PCN in 2020/21 compared to England. The value for England was 69. The value for Howell Surgery was 76, which is better compared to England. The value for Lamberhurst was 75, which is similar compared to England. The value for Malling Health Four was 74, which is better compared to England. The value for Marden Medical Centre was 78, which is better compared to England. The value for North Ridge Medical Practice was 78, which is better compared to England. The value for Old Parsonage Surgery was 82, which is better compared to England. The value for Old School was 73, which is similar compared to England. The value for Orchard End was 80, which is better compared to England. The value for The Crane was 68, which is similar compared to England. The value for Yalding was 79, which is bett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Weald PCN and England over the last 5 years, up to 2020/21. In Weald PCN, the value was 78 in 2016/17 and 77 in 2020/21. In England, the value was 70 in 2016/17 and 69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Weald PCN is better than England.
Value type: Proportion - %.
Latest time period: 2020/21.
Source: Public Health England. Fingertips. Indicator ID: 93725.
PCN average type: Mean.
PCN RAG method: Confidence interval (99.8%) - Wilson Score method.
Small area type: Practice.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30</a:t>
            </a:r>
          </a:p>
        </p:txBody>
      </p:sp>
      <p:pic>
        <p:nvPicPr>
          <p:cNvPr id="4" name="lollipop_box" descr="The lollipop plot shows the indicator values for the PCN, peer group, HCP and ICS for 2020/21 and compares these values to the England average. The value for England was 67. The value for Weald PCN was 71, which is better compared to England. The value for peer group was 68, which is better compared to England. The value for West Kent HCP was 72, which is better compared to England. The value for Kent and Medway ICS was 69,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Weald PCN in 2020/21 compared to England. The value for England was 67. The value for Howell Surgery was 71, which is similar compared to England. The value for Lamberhurst was 72, which is similar compared to England. The value for Malling Health Four was 72, which is better compared to England. The value for Marden Medical Centre was 69, which is similar compared to England. The value for North Ridge Medical Practice was 70, which is similar compared to England. The value for Old Parsonage Surgery was 73, which is better compared to England. The value for Old School was 74, which is better compared to England. The value for Orchard End was 67, which is similar compared to England. The value for The Crane was 72, which is similar compared to England. The value for Yalding was 71, which is simila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Weald PCN and England over the last 5 years, up to 2020/21. In Weald PCN, the value was 63 in 2016/17 and 71 in 2020/21. In England, the value was 59 in 2016/17 and 67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Weald PCN is better than England.
Value type: Proportion - %.
Latest time period: 2020/21.
Source: Public Health England. Fingertips. Indicator ID: 92600.
PCN average type: Mean.
PCN RAG method: Confidence interval (99.8%) - Wilson Score method.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_number"/>
          <p:cNvSpPr>
            <a:spLocks noGrp="1"/>
          </p:cNvSpPr>
          <p:nvPr>
            <p:ph type="body" sz="quarter" idx="10"/>
          </p:nvPr>
        </p:nvSpPr>
        <p:spPr>
          <a:xfrm>
            <a:off x="0" y="0"/>
            <a:ext cx="576263" cy="576263"/>
          </a:xfrm>
        </p:spPr>
        <p:txBody>
          <a:bodyPr/>
          <a:lstStyle/>
          <a:p>
            <a:r>
              <a:t>32</a:t>
            </a:r>
          </a:p>
        </p:txBody>
      </p:sp>
      <p:pic>
        <p:nvPicPr>
          <p:cNvPr id="4" name="lollipop_box" descr="The lollipop plot shows the indicator values for the PCN, peer group, HCP and ICS for 2020/21 and compares these values to the England average. The value for England was 274. The value for Weald PCN was 265, which is similar compared to England. The value for peer group was 311, which is worse compared to England. The value for West Kent HCP was 298, which is worse compared to England. The value for Kent and Medway ICS was 304, which is worse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Weald PCN in 2020/21. The value for England was 274.  The value for Benenden and Cranbrook ward was 304, which is similar compared to England. The value for Brenchley and Horsmonden ward was 233, which is similar compared to England. The value for Frittenden and Sissinghurst ward was 128, which is better compared to England. The value for Goudhurst and Lamberhurst ward was 280, which is similar compared to England. The value for Hawkhurst and Sandhurst ward was 280, which is similar compared to England. The value for Marden and Yalding ward was 288, which is similar compared to England. The value for Staplehurst ward was 219, which is similar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Weald PCN and England over the last 5 years, up to 2020/21. In Weald PCN, the value was 372 in 2016/17 and 265 in 2020/21. In England, the value was 602 in 2016/17 and 274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Weald PCN is similar to England.
Value type: Crude rate per 1,000.
Latest time period: 2020/21.
Source: Hospital Episode Statistics (HES).
PCN average type: Mean.
PCN RAG method: Confidence interval (95%) - Byar's method.
Small area type: LSOA.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Smoking at time of booking</a:t>
            </a:r>
          </a:p>
        </p:txBody>
      </p:sp>
      <p:sp>
        <p:nvSpPr>
          <p:cNvPr id="3" name="Slide Number"/>
          <p:cNvSpPr>
            <a:spLocks noGrp="1"/>
          </p:cNvSpPr>
          <p:nvPr>
            <p:ph type="body" sz="quarter" idx="10"/>
          </p:nvPr>
        </p:nvSpPr>
        <p:spPr>
          <a:xfrm>
            <a:off x="0" y="0"/>
            <a:ext cx="576263" cy="576263"/>
          </a:xfrm>
        </p:spPr>
        <p:txBody>
          <a:bodyPr/>
          <a:lstStyle/>
          <a:p>
            <a:r>
              <a:t>33</a:t>
            </a:r>
          </a:p>
        </p:txBody>
      </p:sp>
      <p:pic>
        <p:nvPicPr>
          <p:cNvPr id="4" name="barplot_box" descr="The bar plot shows the values for all maternity teams in West Kent HCP in 2020/21 in descending order. The value for Edenbridge maternity team was 12. The value for Maidstone maternity team was 11.3. The value for Leeds maternity team was 9.9. The value for Tonbridge maternity team was 9.2. The value for Malling maternity team was 8.6. The value for Tunbridge Wells maternity team was 8.5. The value for Hawkhurst and P Wood maternity team was 7.5. The value for Crowborough maternity team was 6.7. The value for Sevenoaks maternity team was 4.4. "/>
          <p:cNvPicPr>
            <a:picLocks noGrp="1"/>
          </p:cNvPicPr>
          <p:nvPr>
            <p:ph sz="quarter" idx="16"/>
          </p:nvPr>
        </p:nvPicPr>
        <p:blipFill>
          <a:blip r:embed="rId2" cstate="print"/>
          <a:stretch>
            <a:fillRect/>
          </a:stretch>
        </p:blipFill>
        <p:spPr>
          <a:xfrm>
            <a:off x="179512" y="1328911"/>
            <a:ext cx="3526082" cy="4908401"/>
          </a:xfrm>
          <a:prstGeom prst="rect">
            <a:avLst/>
          </a:prstGeom>
        </p:spPr>
      </p:pic>
      <p:pic>
        <p:nvPicPr>
          <p:cNvPr id="5" name="lollipop_box" descr="The lollipop plot shows the indicator values for Kent and Medway ICS and each of the HCPs for 2020/21. The value for Kent and Medway ICS was 12.6. The value for Dartford, Gravesham and Swanley HCP was 10.7. The value for East Kent HCP was 15.3. The value for Medway and Swale HCP was 15.1. The value for West Kent HCP was 8.7. "/>
          <p:cNvPicPr>
            <a:picLocks noGrp="1"/>
          </p:cNvPicPr>
          <p:nvPr>
            <p:ph sz="quarter" idx="13"/>
          </p:nvPr>
        </p:nvPicPr>
        <p:blipFill>
          <a:blip r:embed="rId3" cstate="print"/>
          <a:stretch>
            <a:fillRect/>
          </a:stretch>
        </p:blipFill>
        <p:spPr>
          <a:xfrm>
            <a:off x="4355976" y="1344495"/>
            <a:ext cx="4032448" cy="2999659"/>
          </a:xfrm>
          <a:prstGeom prst="rect">
            <a:avLst/>
          </a:prstGeom>
        </p:spPr>
      </p:pic>
      <p:sp>
        <p:nvSpPr>
          <p:cNvPr id="6" name="notes_box"/>
          <p:cNvSpPr>
            <a:spLocks noGrp="1"/>
          </p:cNvSpPr>
          <p:nvPr>
            <p:ph type="body" sz="quarter" idx="15"/>
          </p:nvPr>
        </p:nvSpPr>
        <p:spPr>
          <a:xfrm>
            <a:off x="3851920" y="4797152"/>
            <a:ext cx="5184576" cy="1944216"/>
          </a:xfrm>
        </p:spPr>
        <p:txBody>
          <a:bodyPr/>
          <a:lstStyle/>
          <a:p>
            <a:r>
              <a:t>England level data is currently unavailable, as it is derived from SNOMED codes and is still being developed by NHS Digital.
West Kent HCP cannot be compared to England statistically.
Value type: Proportion - %.
Latest time period: 2020/21.
Source: Unofficial data from smoking in pregnancy midwives.
HCP average type: Mean.
HCP RAG method: None applied.
Small area type: Maternity team.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_number"/>
          <p:cNvSpPr>
            <a:spLocks noGrp="1"/>
          </p:cNvSpPr>
          <p:nvPr>
            <p:ph type="body" sz="quarter" idx="10"/>
          </p:nvPr>
        </p:nvSpPr>
        <p:spPr>
          <a:xfrm>
            <a:off x="0" y="0"/>
            <a:ext cx="576263" cy="576263"/>
          </a:xfrm>
        </p:spPr>
        <p:txBody>
          <a:bodyPr/>
          <a:lstStyle/>
          <a:p>
            <a:r>
              <a:t>34</a:t>
            </a:r>
          </a:p>
        </p:txBody>
      </p:sp>
      <p:pic>
        <p:nvPicPr>
          <p:cNvPr id="4" name="lollipop_box" descr="The lollipop plot shows the indicator values for the PCN, peer group, HCP and ICS for 2018/19 - 20/21 and compares these values to the England average. The value for England was 138. The value for Weald PCN was  82, which is better compared to England. The value for peer group was 119, which is better compared to England. The value for West Kent HCP was  71, which is better compared to England. The value for Kent and Medway ICS was 118, which is better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Weald PCN in 2018/19 - 20/21. The value for England was 138.  The value for Benenden and Cranbrook ward was not compared to England. The value for Brenchley and Horsmonden ward was 266, which is similar compared to England. The value for Frittenden and Sissinghurst ward was not compared to England. The value for Goudhurst and Lamberhurst ward was not compared to England. The value for Hawkhurst and Sandhurst ward was not compared to England. The value for Marden and Yalding ward was 167, which is similar compared to England. The value for Staplehurst ward was not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Weald PCN and England over the last 5 years, up to 2018/19 - 20/21. In Weald PCN, the value was  83 in 2014/15 - 16/17 and  82 in 2018/19 - 20/21. In England, the value was 207 in 2014/15 - 16/17 and 138 in 2018/19 - 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Weald PCN is better than England.
Value type: Crude rate per 100,000.
Latest time period: 2018/19 - 20/21.
Source: Hospital Episode Statistics (HES), NHS Digital.
PCN average type: Mean.
PCN RAG method: Confidence interval (95%) - Byar's method.
Small area type: LSOA to PCN.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_number"/>
          <p:cNvSpPr>
            <a:spLocks noGrp="1"/>
          </p:cNvSpPr>
          <p:nvPr>
            <p:ph type="body" sz="quarter" idx="10"/>
          </p:nvPr>
        </p:nvSpPr>
        <p:spPr>
          <a:xfrm>
            <a:off x="0" y="0"/>
            <a:ext cx="576263" cy="576263"/>
          </a:xfrm>
        </p:spPr>
        <p:txBody>
          <a:bodyPr/>
          <a:lstStyle/>
          <a:p>
            <a:r>
              <a:t>35</a:t>
            </a:r>
          </a:p>
        </p:txBody>
      </p:sp>
      <p:pic>
        <p:nvPicPr>
          <p:cNvPr id="4" name="lollipop_box" descr="The lollipop plot shows the indicator values for the PCN, peer group, HCP and ICS for 2020/21 and compares these values to the England average. The value for England was 422. The value for Weald PCN was 318, which is similar compared to England. The value for peer group was 521, which is worse compared to England. The value for West Kent HCP was 489, which is worse compared to England. The value for Kent and Medway ICS was 503, which is worse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Weald PCN in 2020/21. The value for England was 422.  The value for Benenden and Cranbrook ward was not compared to England. The value for Brenchley and Horsmonden ward was not compared to England. The value for Frittenden and Sissinghurst ward was not compared to England. The value for Goudhurst and Lamberhurst ward was not compared to England. The value for Hawkhurst and Sandhurst ward was not compared to England. The value for Marden and Yalding ward was not compared to England. The value for Staplehurst ward was not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Weald PCN and England over the last 5 years, up to 2020/21. In Weald PCN, the value was 349 in 2016/17 and 318 in 2020/21. In England, the value was 407 in 2016/17 and 422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Weald PCN is similar to England.
Value type: Age standardised rate - per 100,000.
Latest time period: 2020/21.
Source: Hospital Episode Statistics (HES), NHS Digital.
PCN average type: Mean.
PCN RAG method: Confidence interval (95%) - Dobson's method.
Small area type: LSOA to PCN.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36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37</a:t>
            </a:r>
          </a:p>
        </p:txBody>
      </p:sp>
      <p:pic>
        <p:nvPicPr>
          <p:cNvPr id="4" name="Content" descr="The scatter plot shows the values for practices in Weald PCN for several indicators. Indicator 1. CHD (all ages). In 2020/21, the value for Weald PCN was 2.7 and the value for England was 3.0. The value for Howell Surgery was 3.0, which is similar compared to England. The value for Lamberhurst was 2.9, which is similar compared to England. The value for Malling Health Four was 2.6, which is similar compared to England. The value for Marden Medical Centre was 2.5, which is similar compared to England. The value for North Ridge Medical Practice was 3.2, which is similar compared to England. The value for Old Parsonage Surgery was 1.3, which is lower compared to England. The value for Old School was 2.8, which is similar compared to England. The value for Orchard End was 1.8, which is lower compared to England. The value for The Crane was 3.2, which is similar compared to England. The value for Yalding was 3.2, which is similar compared to England.   Indicator 2. Stroke (all ages). In 2020/21, the value for Weald PCN was 1.8 and the value for England was 1.8. The value for Howell Surgery was 2.0, which is similar compared to England. The value for Lamberhurst was 1.6, which is similar compared to England. The value for Malling Health Four was 2.2, which is similar compared to England. The value for Marden Medical Centre was 1.7, which is similar compared to England. The value for North Ridge Medical Practice was 1.9, which is similar compared to England. The value for Old Parsonage Surgery was 1.8, which is similar compared to England. The value for Old School was 2.1, which is similar compared to England. The value for Orchard End was 1.1, which is lower compared to England. The value for The Crane was 2.2, which is similar compared to England. The value for Yalding was 1.7, which is similar compared to England.   Indicator 3. PAD (all ages). In 2020/21, the value for Weald PCN was 0.4 and the value for England was 0.6. The value for Howell Surgery was 0.4, which is similar compared to England. The value for Lamberhurst was 0.4, which is similar compared to England. The value for Malling Health Four was 0.4, which is similar compared to England. The value for Marden Medical Centre was 0.3, which is lower compared to England. The value for North Ridge Medical Practice was 0.5, which is similar compared to England. The value for Old Parsonage Surgery was 0.3, which is similar compared to England. The value for Old School was 0.6, which is similar compared to England. The value for Orchard End was 0.2, which is lower compared to England. The value for The Crane was 0.2, which is similar compared to England. The value for Yalding was 0.8, which is similar compared to England.   Indicator 4. Heart failure (all ages). In 2020/21, the value for Weald PCN was 0.7 and the value for England was 0.9. The value for Howell Surgery was 0.7, which is similar compared to England. The value for Lamberhurst was 0.8, which is similar compared to England. The value for Malling Health Four was 0.9, which is similar compared to England. The value for Marden Medical Centre was 0.8, which is similar compared to England. The value for North Ridge Medical Practice was 0.7, which is similar compared to England. The value for Old Parsonage Surgery was 0.5, which is similar compared to England. The value for Old School was 0.5, which is similar compared to England. The value for Orchard End was 0.5, which is similar compared to England. The value for The Crane was 0.7, which is similar compared to England. The value for Yalding was 0.8, which is similar compared to England.   Indicator 5. Atrial fibrillation (all ages). In 2020/21, the value for Weald PCN was 2.6 and the value for England was 2.0. The value for Howell Surgery was 2.9, which is higher compared to England. The value for Lamberhurst was 2.8, which is similar compared to England. The value for Malling Health Four was 2.6, which is similar compared to England. The value for Marden Medical Centre was 2.8, which is higher compared to England. The value for North Ridge Medical Practice was 3.0, which is higher compared to England. The value for Old Parsonage Surgery was 2.4, which is similar compared to England. The value for Old School was 2.3, which is similar compared to England. The value for Orchard End was 1.9, which is similar compared to England. The value for The Crane was 3.3, which is higher compared to England. The value for Yalding was 2.5, which is similar compared to England.   Indicator 6. Hypertension (all ages). In 2020/21, the value for Weald PCN was 14.6 and the value for England was 13.9. The value for Howell Surgery was 15.3, which is similar compared to England. The value for Lamberhurst was 13.7, which is similar compared to England. The value for Malling Health Four was 16.4, which is higher compared to England. The value for Marden Medical Centre was 14.8, which is similar compared to England. The value for North Ridge Medical Practice was 16.4, which is higher compared to England. The value for Old Parsonage Surgery was 11.7, which is lower compared to England. The value for Old School was 15.9, which is higher compared to England. The value for Orchard End was 8.6, which is lower compared to England. The value for The Crane was 13.8, which is similar compared to England. The value for Yalding was 16.2, which is higher compared to England.   Indicator 7. Smoking (15+). In 2020/21, the value for Weald PCN was 12.5 and the value for England was 15.9. The value for Howell Surgery was 10.1, which is lower compared to England. The value for Lamberhurst was 10.6, which is lower compared to England. The value for Malling Health Four was 13.0, which is lower compared to England. The value for Marden Medical Centre was 14.3, which is similar compared to England. The value for North Ridge Medical Practice was 15.6, which is similar compared to England. The value for Old Parsonage Surgery was 10.3, which is lower compared to England. The value for Old School was 11.8, which is lower compared to England. The value for Orchard End was 8.1, which is lower compared to England. The value for The Crane was 11.4, which is lower compared to England. The value for Yalding was 15.2, which is simila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273; 212; 92590; 262; 280; 219; 91280</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38</a:t>
            </a:r>
          </a:p>
        </p:txBody>
      </p:sp>
      <p:pic>
        <p:nvPicPr>
          <p:cNvPr id="4" name="Content" descr="The scatter plot shows the values for practices in Weald PCN for several indicators. Indicator 1. Cancer (all ages). In 20/21, the value for Weald PCN was 4.0 and the value for England was 3.2. The value for Howell Surgery was 4.3, which is higher compared to England. The value for Lamberhurst was 5.2, which is higher compared to England. The value for Malling Health Four was 3.5, which is similar compared to England. The value for Marden Medical Centre was 4.1, which is higher compared to England. The value for North Ridge Medical Practice was 5.4, which is higher compared to England. The value for Old Parsonage Surgery was 4.3, which is higher compared to England. The value for Old School was 3.1, which is similar compared to England. The value for Orchard End was 3.0, which is similar compared to England. The value for The Crane was 5.0, which is higher compared to England. The value for Yalding was 3.3, which is similar compared to England.   Indicator 2. Diabetes (17+). In 20/21, the value for Weald PCN was 6.3 and the value for England was 7.1. The value for Howell Surgery was 6.3, which is similar compared to England. The value for Lamberhurst was 4.9, which is lower compared to England. The value for Malling Health Four was 7.3, which is similar compared to England. The value for Marden Medical Centre was 6.5, which is similar compared to England. The value for North Ridge Medical Practice was 7.5, which is similar compared to England. The value for Old Parsonage Surgery was 4.7, which is lower compared to England. The value for Old School was 5.6, which is similar compared to England. The value for Orchard End was 4.7, which is lower compared to England. The value for The Crane was 6.0, which is similar compared to England. The value for Yalding was 6.9, which is similar compared to England.   Indicator 3. COPD (all ages). In 20/21, the value for Weald PCN was 1.7 and the value for England was 1.9. The value for Howell Surgery was 1.3, which is similar compared to England. The value for Lamberhurst was 0.9, which is lower compared to England. The value for Malling Health Four was 1.4, which is similar compared to England. The value for Marden Medical Centre was 1.4, which is lower compared to England. The value for North Ridge Medical Practice was 2.4, which is similar compared to England. The value for Old Parsonage Surgery was 2.0, which is similar compared to England. The value for Old School was 1.6, which is similar compared to England. The value for Orchard End was 0.9, which is lower compared to England. The value for The Crane was 1.6, which is similar compared to England. The value for Yalding was 2.5, which is highe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276; 241; 253</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Content"/>
          <p:cNvSpPr>
            <a:spLocks noGrp="1"/>
          </p:cNvSpPr>
          <p:nvPr>
            <p:ph idx="1"/>
          </p:nvPr>
        </p:nvSpPr>
        <p:spPr>
          <a:xfrm>
            <a:off x="395536" y="1124744"/>
            <a:ext cx="8352928" cy="936104"/>
          </a:xfrm>
        </p:spPr>
        <p:txBody>
          <a:bodyPr/>
          <a:lstStyle/>
          <a:p>
            <a:r>
              <a:t>If you have any questions or would like further information about these profiles, please contact either:</a:t>
            </a:r>
          </a:p>
        </p:txBody>
      </p:sp>
      <p:sp>
        <p:nvSpPr>
          <p:cNvPr id="5" name="Contact1"/>
          <p:cNvSpPr>
            <a:spLocks noGrp="1"/>
          </p:cNvSpPr>
          <p:nvPr>
            <p:ph sz="quarter" idx="12"/>
          </p:nvPr>
        </p:nvSpPr>
        <p:spPr>
          <a:xfrm>
            <a:off x="379488" y="2348880"/>
            <a:ext cx="4023296" cy="4081483"/>
          </a:xfrm>
        </p:spPr>
        <p:txBody>
          <a:bodyPr/>
          <a:lstStyle/>
          <a:p>
            <a:r>
              <a:t>Dr Natalie Goldring
Senior Public Health Intelligence Manager
Public Health
Medway Council
natalie.goldring@medway.gov.uk
01634 337271</a:t>
            </a:r>
          </a:p>
        </p:txBody>
      </p:sp>
      <p:sp>
        <p:nvSpPr>
          <p:cNvPr id="6" name="Contact2"/>
          <p:cNvSpPr>
            <a:spLocks noGrp="1"/>
          </p:cNvSpPr>
          <p:nvPr>
            <p:ph sz="quarter" idx="13"/>
          </p:nvPr>
        </p:nvSpPr>
        <p:spPr>
          <a:xfrm>
            <a:off x="4725168" y="2348880"/>
            <a:ext cx="4023296" cy="4081483"/>
          </a:xfrm>
        </p:spPr>
        <p:txBody>
          <a:bodyPr/>
          <a:lstStyle/>
          <a:p>
            <a:r>
              <a:t>Mark Chambers
Head of Health Intelligence
Kent Public Health Observatory
Kent County Council
mark.chambers@kent.gov.uk
03000 422 794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39</a:t>
            </a:r>
          </a:p>
        </p:txBody>
      </p:sp>
      <p:pic>
        <p:nvPicPr>
          <p:cNvPr id="4" name="Content" descr="The scatter plot shows the values for practices in Weald PCN for several indicators. Indicator 1. Serious Mental Illness (all ages). In 20/21, the value for Weald PCN was 0.6 and the value for England was 0.9. The value for Howell Surgery was 0.4, which is lower compared to England. The value for Lamberhurst was 0.8, which is similar compared to England. The value for Malling Health Four was 0.5, which is lower compared to England. The value for Marden Medical Centre was 0.5, which is lower compared to England. The value for North Ridge Medical Practice was 0.5, which is lower compared to England. The value for Old Parsonage Surgery was 0.6, which is similar compared to England. The value for Old School was 0.5, which is similar compared to England. The value for Orchard End was 0.7, which is similar compared to England. The value for The Crane was 1.0, which is similar compared to England. The value for Yalding was 0.8, which is similar compared to England.   Indicator 2. Depression (aged 18+). In 20/21, the value for Weald PCN was 12.5 and the value for England was 12.3. The value for Howell Surgery was 8.1, which is lower compared to England. The value for Lamberhurst was 10.6, which is similar compared to England. The value for Malling Health Four was 14.9, which is higher compared to England. The value for Marden Medical Centre was 15.3, which is higher compared to England. The value for North Ridge Medical Practice was 9.4, which is lower compared to England. The value for Old Parsonage Surgery was 9.3, which is lower compared to England. The value for Old School was 13.3, which is similar compared to England. The value for Orchard End was 13.5, which is similar compared to England. The value for The Crane was 10.4, which is similar compared to England. The value for Yalding was 15.8, which is higher compared to England.   Indicator 3. Dementia (all ages). In 20/21, the value for Weald PCN was 0.7 and the value for England was 0.7. The value for Howell Surgery was 0.6, which is similar compared to England. The value for Lamberhurst was 0.4, which is similar compared to England. The value for Malling Health Four was 0.9, which is similar compared to England. The value for Marden Medical Centre was 0.7, which is similar compared to England. The value for North Ridge Medical Practice was 0.7, which is similar compared to England. The value for Old Parsonage Surgery was 0.2, which is lower compared to England. The value for Old School was 0.5, which is similar compared to England. The value for Orchard End was 0.8, which is similar compared to England. The value for The Crane was 1.9, which is higher compared to England. The value for Yalding was 0.9, which is simila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90581; 848; 247</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40</a:t>
            </a:r>
          </a:p>
        </p:txBody>
      </p:sp>
      <p:pic>
        <p:nvPicPr>
          <p:cNvPr id="4" name="lollipop_box" descr="The lollipop plot shows the indicator values for the PCN, peer group, HCP and ICS for 2015 - 19 and compares these values to the England average. The value for England was 100. The value for Weald PCN was  73, which is better compared to England. The value for peer group was 102, which is worse compared to England. The value for West Kent HCP was  83, which is better compared to England. The value for Kent and Medway ICS was  98,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Weald PCN in 2015 - 19. The value for England was 100.  The value for Benenden and Cranbrook ward was 79. The value for Brenchley and Horsmonden ward was 52. The value for Frittenden and Sissinghurst ward was 52. The value for Goudhurst and Lamberhurst ward was 62. The value for Hawkhurst and Sandhurst ward was 70. The value for Marden and Yalding ward was 85. The value for Staplehurst ward was 91.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sp>
        <p:nvSpPr>
          <p:cNvPr id="7" name="trend_box"/>
          <p:cNvSpPr>
            <a:spLocks noGrp="1"/>
          </p:cNvSpPr>
          <p:nvPr>
            <p:ph sz="quarter" idx="16"/>
          </p:nvPr>
        </p:nvSpPr>
        <p:spPr>
          <a:xfrm>
            <a:off x="179512" y="4797422"/>
            <a:ext cx="3528391" cy="1799930"/>
          </a:xfrm>
        </p:spPr>
        <p:txBody>
          <a:bodyPr/>
          <a:lstStyle/>
          <a:p>
            <a:r>
              <a:t>Trend data not available.</a:t>
            </a:r>
          </a:p>
        </p:txBody>
      </p:sp>
      <p:sp>
        <p:nvSpPr>
          <p:cNvPr id="8" name="notes_box"/>
          <p:cNvSpPr>
            <a:spLocks noGrp="1"/>
          </p:cNvSpPr>
          <p:nvPr>
            <p:ph type="body" sz="quarter" idx="15"/>
          </p:nvPr>
        </p:nvSpPr>
        <p:spPr>
          <a:xfrm>
            <a:off x="3851920" y="4797152"/>
            <a:ext cx="5184576" cy="1944216"/>
          </a:xfrm>
        </p:spPr>
        <p:txBody>
          <a:bodyPr/>
          <a:lstStyle/>
          <a:p>
            <a:r>
              <a:t>The rate in Weald PCN is better than England.
Value type: Age-standardised mortality ratio.
Latest time period: 2015 - 19.
Source: Public Health England. Fingertips. Indicator ID: 93252. Office for National Statistics, © Crown Copyright.
PCN average type: Mean.
PCN RAG method: Confidence interval (95%) - Byar's method.
Small area type: Ward.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pic>
        <p:nvPicPr>
          <p:cNvPr id="4" name="Content 1" descr="The thematic map shows the cancer values for wards in Weald PCN in 2015 - 19. The value for England was 100.  The value for Benenden and Cranbrook ward was 82. The value for Brenchley and Horsmonden ward was 76. The value for Frittenden and Sissinghurst ward was 34. The value for Goudhurst and Lamberhurst ward was 85. The value for Hawkhurst and Sandhurst ward was 73. The value for Marden and Yalding ward was 97. The value for Staplehurst ward was 89. "/>
          <p:cNvPicPr>
            <a:picLocks noGrp="1"/>
          </p:cNvPicPr>
          <p:nvPr>
            <p:ph sz="half" idx="1"/>
          </p:nvPr>
        </p:nvPicPr>
        <p:blipFill>
          <a:blip r:embed="rId2" cstate="print"/>
          <a:stretch>
            <a:fillRect/>
          </a:stretch>
        </p:blipFill>
        <p:spPr>
          <a:xfrm>
            <a:off x="576263" y="1307560"/>
            <a:ext cx="3886819" cy="3777624"/>
          </a:xfrm>
          <a:prstGeom prst="rect">
            <a:avLst/>
          </a:prstGeom>
        </p:spPr>
      </p:pic>
      <p:pic>
        <p:nvPicPr>
          <p:cNvPr id="5" name="Content 2" descr="The thematic map shows the cardiovascular disease values for wards in Weald PCN in 2015 - 19. The value for England was 100.  The value for Benenden and Cranbrook ward was 82. The value for Brenchley and Horsmonden ward was 76. The value for Frittenden and Sissinghurst ward was 34. The value for Goudhurst and Lamberhurst ward was 85. The value for Hawkhurst and Sandhurst ward was 73. The value for Marden and Yalding ward was 97. The value for Staplehurst ward was 89.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6" name="Text1"/>
          <p:cNvSpPr>
            <a:spLocks noGrp="1"/>
          </p:cNvSpPr>
          <p:nvPr>
            <p:ph type="body" sz="quarter" idx="13"/>
          </p:nvPr>
        </p:nvSpPr>
        <p:spPr>
          <a:xfrm>
            <a:off x="576263" y="5229200"/>
            <a:ext cx="3886819" cy="1445279"/>
          </a:xfrm>
        </p:spPr>
        <p:txBody>
          <a:bodyPr/>
          <a:lstStyle/>
          <a:p>
            <a:r>
              <a:t>The rate in Weald PCN is better than England.
Value type: Age-standardised mortality ratio.
Latest time period: 2015 - 19.
Source: Public Health England. Fingertips. Indicator ID: 93254. Office for National Statistics, © Crown Copyright.
PCN average type: Mean.
PCN RAG method: Confidence interval (95%) - Byar's method.
Small area type: Ward.</a:t>
            </a:r>
          </a:p>
        </p:txBody>
      </p:sp>
      <p:sp>
        <p:nvSpPr>
          <p:cNvPr id="7" name="Text2"/>
          <p:cNvSpPr>
            <a:spLocks noGrp="1"/>
          </p:cNvSpPr>
          <p:nvPr>
            <p:ph type="body" sz="quarter" idx="14"/>
          </p:nvPr>
        </p:nvSpPr>
        <p:spPr>
          <a:xfrm>
            <a:off x="4644008" y="5229200"/>
            <a:ext cx="3886819" cy="1445279"/>
          </a:xfrm>
        </p:spPr>
        <p:txBody>
          <a:bodyPr/>
          <a:lstStyle/>
          <a:p>
            <a:r>
              <a:t>The rate in Weald PCN is better than England.
Value type: Age-standardised mortality ratio.
Latest time period: 2015 - 19.
Source: Public Health England. Fingertips. Indicator ID: 93256. Office for National Statistics, © Crown Copyright..
PCN average type: Mean.
PCN RAG method: Confidence interval (95%) - Byar's method.
Small area type: Ward.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43</a:t>
            </a:r>
          </a:p>
        </p:txBody>
      </p:sp>
      <p:pic>
        <p:nvPicPr>
          <p:cNvPr id="4" name="Content 1" descr="The practice bubble map shows the osteoporosis prevalence values for GP practices in Weald PCN in 2020/21 compared to England. The value for England was 0.8. The value for Howell Surgery was 0.3, which is similar compared to England. The value for Lamberhurst was 0.5, which is similar compared to England. The value for Malling Health Four was 0.3, which is similar compared to England. The value for Marden Medical Centre was 0.7, which is similar compared to England. The value for North Ridge Medical Practice was 0.2, which is lower compared to England. The value for Old Parsonage Surgery was 0.1, which is similar compared to England. The value for Old School was 0.1, which is similar compared to England. The value for Orchard End was 0.5, which is similar compared to England. The value for The Crane was 0.2, which is similar compared to England. The value for Yalding was 0.2, which is lower compared to England. "/>
          <p:cNvPicPr>
            <a:picLocks noGrp="1"/>
          </p:cNvPicPr>
          <p:nvPr>
            <p:ph sz="half" idx="1"/>
          </p:nvPr>
        </p:nvPicPr>
        <p:blipFill>
          <a:blip r:embed="rId2" cstate="print"/>
          <a:stretch>
            <a:fillRect/>
          </a:stretch>
        </p:blipFill>
        <p:spPr>
          <a:xfrm>
            <a:off x="576263" y="1307560"/>
            <a:ext cx="3886819" cy="3777624"/>
          </a:xfrm>
          <a:prstGeom prst="rect">
            <a:avLst/>
          </a:prstGeom>
        </p:spPr>
      </p:pic>
      <p:pic>
        <p:nvPicPr>
          <p:cNvPr id="5" name="Content 2" descr="The thematic map shows the hip fracture admissions values for wards in Weald PCN in 2015/16 - 19/20. The value for England was 100.  The value for Benenden and Cranbrook ward was 109. The value for Brenchley and Horsmonden ward was 72. The value for Frittenden and Sissinghurst ward was 71. The value for Goudhurst and Lamberhurst ward was 82. The value for Hawkhurst and Sandhurst ward was 87. The value for Marden and Yalding ward was 65. The value for Staplehurst ward was 100.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6" name="Text1"/>
          <p:cNvSpPr>
            <a:spLocks noGrp="1"/>
          </p:cNvSpPr>
          <p:nvPr>
            <p:ph type="body" sz="quarter" idx="13"/>
          </p:nvPr>
        </p:nvSpPr>
        <p:spPr>
          <a:xfrm>
            <a:off x="576263" y="5229200"/>
            <a:ext cx="3886819" cy="1445279"/>
          </a:xfrm>
        </p:spPr>
        <p:txBody>
          <a:bodyPr/>
          <a:lstStyle/>
          <a:p>
            <a:r>
              <a:t>The rate in Weald PCN is lower than England.
Value type: Prevalence (%).
Latest time period: 2020/21.
Source: Public Health England. Fingertips. Indicator ID: 90443.
PCN average type: Mean.
PCN RAG method: Confidence interval (99.8%) - Wilson Score method.
Small area type: Practice.</a:t>
            </a:r>
          </a:p>
        </p:txBody>
      </p:sp>
      <p:sp>
        <p:nvSpPr>
          <p:cNvPr id="7" name="Text2"/>
          <p:cNvSpPr>
            <a:spLocks noGrp="1"/>
          </p:cNvSpPr>
          <p:nvPr>
            <p:ph type="body" sz="quarter" idx="14"/>
          </p:nvPr>
        </p:nvSpPr>
        <p:spPr>
          <a:xfrm>
            <a:off x="4644008" y="5229200"/>
            <a:ext cx="3886819" cy="1445279"/>
          </a:xfrm>
        </p:spPr>
        <p:txBody>
          <a:bodyPr/>
          <a:lstStyle/>
          <a:p>
            <a:r>
              <a:t>The rate in Weald PCN is better than England.
Value type: Age-standardised admission ratio.
Latest time period: 2015/16 - 19/20.
Source: Public Health England. Fingertips. Indicator ID: 93241..
PCN average type: Median.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41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pic>
        <p:nvPicPr>
          <p:cNvPr id="4" name="Content" descr="Weald PCN is in West Kent HCP. The PCN is in the local authority districts of Maidstone and Tunbridge Wells. The PCN covers the following wards: Marden and Yalding, Staplehurst, Benenden and Cranbrook, Brenchley and Horsmonden, Frittenden and Sissinghurst, Goudhurst and Lamberhurst, and Hawkhurst and Sandhurst."/>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pic>
        <p:nvPicPr>
          <p:cNvPr id="4" name="Content" descr="There are 10 GP practices in Weald PCN: Howell Surgery, Lamberhurst, Malling Health Four, Marden Medical Centre, Old Parsonage Surgery, Old School Surgery, Orchard End, The Crane, Weald View Medical Practice, and Yalding. "/>
          <p:cNvPicPr>
            <a:picLocks noGrp="1"/>
          </p:cNvPicPr>
          <p:nvPr>
            <p:ph idx="1"/>
          </p:nvPr>
        </p:nvPicPr>
        <p:blipFill>
          <a:blip r:embed="rId2" cstate="print"/>
          <a:stretch>
            <a:fillRect/>
          </a:stretch>
        </p:blipFill>
        <p:spPr>
          <a:xfrm>
            <a:off x="395536" y="1124744"/>
            <a:ext cx="8352928" cy="5112568"/>
          </a:xfrm>
          <a:prstGeom prst="rect">
            <a:avLst/>
          </a:prstGeom>
        </p:spPr>
      </p:pic>
      <p:sp>
        <p:nvSpPr>
          <p:cNvPr id="5"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Content"/>
          <p:cNvSpPr>
            <a:spLocks noGrp="1"/>
          </p:cNvSpPr>
          <p:nvPr>
            <p:ph idx="1"/>
          </p:nvPr>
        </p:nvSpPr>
        <p:spPr>
          <a:xfrm>
            <a:off x="395536" y="1124744"/>
            <a:ext cx="8352928" cy="5112568"/>
          </a:xfrm>
        </p:spPr>
        <p:txBody>
          <a:bodyPr/>
          <a:lstStyle/>
          <a:p>
            <a:r>
              <a:t>Data at several small area levels has been used as building blocks to calculate the PCN values: Lower layer Super Output Area (LSOA), ward, general practice and school.
LSOAs have a defined geographical boundary. On average the population is about 1,700 people so they can be thought of as representing a neighbourhood. There are 1,065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stp-theme</Template>
  <TotalTime>689</TotalTime>
  <Words>3366</Words>
  <Application>Microsoft Office PowerPoint</Application>
  <PresentationFormat>On-screen Show (4:3)</PresentationFormat>
  <Paragraphs>202</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stp-theme</vt:lpstr>
      <vt:lpstr>Weald PCN</vt:lpstr>
      <vt:lpstr>Summary part 1: Weald</vt:lpstr>
      <vt:lpstr>Summary part 2: Weald</vt:lpstr>
      <vt:lpstr>Contact details</vt:lpstr>
      <vt:lpstr>Introduction</vt:lpstr>
      <vt:lpstr>Purpose and rationale</vt:lpstr>
      <vt:lpstr>Location of the PCN</vt:lpstr>
      <vt:lpstr>Practices in the PCN</vt:lpstr>
      <vt:lpstr>Small areas</vt:lpstr>
      <vt:lpstr>PCN value and RAG rating</vt:lpstr>
      <vt:lpstr>Peer groups</vt:lpstr>
      <vt:lpstr>Indicator slides explained</vt:lpstr>
      <vt:lpstr>Demographics</vt:lpstr>
      <vt:lpstr>Population</vt:lpstr>
      <vt:lpstr>General fertility rate</vt:lpstr>
      <vt:lpstr>Ethnicity and main language</vt:lpstr>
      <vt:lpstr>Ethnicity and main language (excluding White British and English)</vt:lpstr>
      <vt:lpstr>School ethnicity</vt:lpstr>
      <vt:lpstr>Deprivation</vt:lpstr>
      <vt:lpstr>Domains of deprivation</vt:lpstr>
      <vt:lpstr>Job Seekers Allowance rate (16-64 years)</vt:lpstr>
      <vt:lpstr>Fuel poverty</vt:lpstr>
      <vt:lpstr>Prevention and Health Inequalities</vt:lpstr>
      <vt:lpstr>Life expectancy</vt:lpstr>
      <vt:lpstr>Estimated smoking prevalence (QOF)</vt:lpstr>
      <vt:lpstr>Year 6: Prevalence of overweight (including obesity)</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A&amp;E attendances (0-4 years)</vt:lpstr>
      <vt:lpstr>Smoking at time of booking</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goldring, natalie</cp:lastModifiedBy>
  <cp:revision>208</cp:revision>
  <dcterms:created xsi:type="dcterms:W3CDTF">2016-07-22T08:30:09Z</dcterms:created>
  <dcterms:modified xsi:type="dcterms:W3CDTF">2022-05-25T16:03:40Z</dcterms:modified>
</cp:coreProperties>
</file>