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6" r:id="rId6"/>
    <p:sldId id="258" r:id="rId7"/>
    <p:sldId id="276" r:id="rId8"/>
    <p:sldId id="257" r:id="rId9"/>
    <p:sldId id="298" r:id="rId10"/>
    <p:sldId id="260" r:id="rId11"/>
    <p:sldId id="305" r:id="rId12"/>
    <p:sldId id="262" r:id="rId13"/>
    <p:sldId id="264" r:id="rId14"/>
    <p:sldId id="296" r:id="rId15"/>
    <p:sldId id="265" r:id="rId16"/>
    <p:sldId id="297" r:id="rId17"/>
    <p:sldId id="278" r:id="rId18"/>
    <p:sldId id="277" r:id="rId19"/>
    <p:sldId id="259" r:id="rId20"/>
    <p:sldId id="304" r:id="rId21"/>
    <p:sldId id="271" r:id="rId22"/>
    <p:sldId id="303" r:id="rId23"/>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74376" autoAdjust="0"/>
  </p:normalViewPr>
  <p:slideViewPr>
    <p:cSldViewPr>
      <p:cViewPr varScale="1">
        <p:scale>
          <a:sx n="61" d="100"/>
          <a:sy n="61" d="100"/>
        </p:scale>
        <p:origin x="924" y="7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0</c:v>
                </c:pt>
                <c:pt idx="1">
                  <c:v>-2.5</c:v>
                </c:pt>
                <c:pt idx="2">
                  <c:v>-3.4</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COPD admissions reduced sharply in the financial year ending 2021 due to the effect of the COVID pandemic. Admission rates increased in the following financial year but were still below pre-pandemic levels.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effectLst/>
                <a:latin typeface="Arial" panose="020B0604020202020204" pitchFamily="34" charset="0"/>
                <a:ea typeface="Calibri" panose="020F0502020204030204" pitchFamily="34" charset="0"/>
              </a:rPr>
              <a:t>COVID-19 had a noticeable effect in reducing physical activity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difference) </a:t>
            </a: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endParaRPr lang="en-GB" sz="1200" dirty="0">
              <a:latin typeface="Arial" panose="020B0604020202020204" pitchFamily="34" charset="0"/>
              <a:ea typeface="Times New Roman" panose="02020603050405020304" pitchFamily="18" charset="0"/>
            </a:endParaRPr>
          </a:p>
          <a:p>
            <a:pPr algn="l">
              <a:spcBef>
                <a:spcPts val="600"/>
              </a:spcBef>
              <a:spcAft>
                <a:spcPts val="600"/>
              </a:spcAft>
            </a:pPr>
            <a:endParaRPr lang="en-GB" dirty="0"/>
          </a:p>
          <a:p>
            <a:r>
              <a:rPr lang="en-GB" dirty="0"/>
              <a:t>Source for 1 in 4 adults obese and percentage of obesity or overweight is ONS Adult Lives Survey via Fingertips. 26.5% obese in F&amp;H</a:t>
            </a:r>
          </a:p>
          <a:p>
            <a:endParaRPr lang="en-GB" dirty="0"/>
          </a:p>
          <a:p>
            <a:r>
              <a:rPr lang="en-GB" dirty="0"/>
              <a:t>NB – new method for estimating fruit and veg uptake. Now survey asks ‘how many portions did you have yesterday?’ instead of ‘how many portions do you have on a typical day?’ 2021/2022</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Although the suicide rate in F&amp;H appears to move above and below the England rate by a considerable margin, this variation is in fact within the 95% confidence interval of the England rate. This means the variation shown is not statistically significant. </a:t>
            </a:r>
          </a:p>
          <a:p>
            <a:endParaRPr lang="en-GB" dirty="0"/>
          </a:p>
          <a:p>
            <a:r>
              <a:rPr lang="en-GB" dirty="0"/>
              <a:t>Rate of admission for intentional self-poisoning by and exposure to alcohol (2021-22)</a:t>
            </a:r>
          </a:p>
          <a:p>
            <a:r>
              <a:rPr lang="en-GB" b="1" dirty="0"/>
              <a:t>Folkestone and Hythe: </a:t>
            </a:r>
            <a:r>
              <a:rPr lang="en-GB" dirty="0"/>
              <a:t>64.7 per 100,000</a:t>
            </a:r>
          </a:p>
          <a:p>
            <a:r>
              <a:rPr lang="en-GB" b="1" dirty="0"/>
              <a:t>England: </a:t>
            </a:r>
            <a:r>
              <a:rPr lang="en-GB" dirty="0"/>
              <a:t>33.7 per 100,000</a:t>
            </a:r>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1554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17</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Summary of points discussed in presentation</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18</a:t>
            </a:fld>
            <a:endParaRPr lang="en-GB"/>
          </a:p>
        </p:txBody>
      </p:sp>
    </p:spTree>
    <p:extLst>
      <p:ext uri="{BB962C8B-B14F-4D97-AF65-F5344CB8AC3E}">
        <p14:creationId xmlns:p14="http://schemas.microsoft.com/office/powerpoint/2010/main" val="414123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(IMD) is a measure used to assess the level of deprivation an area lies at.</a:t>
            </a:r>
          </a:p>
          <a:p>
            <a:r>
              <a:rPr lang="en-GB" dirty="0"/>
              <a:t>Folkestone and Hythe ranks 84 out of 317 overall.  (1 is the most deprived, 317 is the least deprived)</a:t>
            </a:r>
          </a:p>
          <a:p>
            <a:r>
              <a:rPr lang="en-GB" dirty="0"/>
              <a:t>This is calculated from these seven sub-domains seen here. </a:t>
            </a:r>
          </a:p>
          <a:p>
            <a:r>
              <a:rPr lang="en-GB" dirty="0"/>
              <a:t>This graph shows how Folkestone and Hythe ranks against all 317 other local authority districts in England (marked by the dark blue line)</a:t>
            </a:r>
          </a:p>
          <a:p>
            <a:endParaRPr lang="en-GB" dirty="0"/>
          </a:p>
          <a:p>
            <a:r>
              <a:rPr lang="en-GB" dirty="0"/>
              <a:t>Folkestone and Hythe shows mid to higher levels of deprivation across all sub-domains</a:t>
            </a:r>
          </a:p>
          <a:p>
            <a:endParaRPr lang="en-GB" dirty="0"/>
          </a:p>
          <a:p>
            <a:r>
              <a:rPr lang="en-GB" dirty="0"/>
              <a:t>The rankings are provided below for reference (1 is the most deprived, 317 is the least deprived):</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82</a:t>
            </a:r>
          </a:p>
          <a:p>
            <a:r>
              <a:rPr lang="en-GB" sz="1800" b="0" i="0" u="none" strike="noStrike" dirty="0">
                <a:solidFill>
                  <a:srgbClr val="000000"/>
                </a:solidFill>
                <a:effectLst/>
                <a:latin typeface="Calibri" panose="020F0502020204030204" pitchFamily="34" charset="0"/>
              </a:rPr>
              <a:t>Employment Deprivation</a:t>
            </a:r>
            <a:r>
              <a:rPr lang="en-GB" dirty="0"/>
              <a:t> </a:t>
            </a:r>
            <a:r>
              <a:rPr lang="en-GB" sz="1800" b="0" i="0" u="none" strike="noStrike" dirty="0">
                <a:solidFill>
                  <a:srgbClr val="000000"/>
                </a:solidFill>
                <a:effectLst/>
                <a:latin typeface="Calibri" panose="020F0502020204030204" pitchFamily="34" charset="0"/>
              </a:rPr>
              <a:t>59</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95</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109</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130</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107</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146</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Folkestone and Hythe’s Year R Children decreased from 2019/20 - 2021/22 from </a:t>
            </a:r>
            <a:r>
              <a:rPr lang="en-GB" sz="1200" b="1" dirty="0"/>
              <a:t>26% to 22.6% </a:t>
            </a:r>
          </a:p>
          <a:p>
            <a:pPr marL="0" indent="0">
              <a:buNone/>
            </a:pPr>
            <a:r>
              <a:rPr lang="en-GB" sz="1200" dirty="0"/>
              <a:t>Obesity also decreased, from </a:t>
            </a:r>
            <a:r>
              <a:rPr lang="en-GB" sz="1200" b="1" dirty="0"/>
              <a:t>12.3% to 9.8%</a:t>
            </a:r>
          </a:p>
          <a:p>
            <a:pPr marL="0" indent="0">
              <a:buNone/>
            </a:pPr>
            <a:r>
              <a:rPr lang="en-GB" sz="1200" dirty="0"/>
              <a:t>Severe obesity remained the same at </a:t>
            </a:r>
            <a:r>
              <a:rPr lang="en-GB" sz="1200" b="1" dirty="0"/>
              <a:t>2.5%</a:t>
            </a:r>
          </a:p>
          <a:p>
            <a:pPr marL="0" indent="0">
              <a:buNone/>
            </a:pPr>
            <a:r>
              <a:rPr lang="en-GB" sz="1200" dirty="0"/>
              <a:t>(all these values are higher than Kent averages, apart from severe obesity)</a:t>
            </a:r>
          </a:p>
          <a:p>
            <a:pPr marL="0" indent="0">
              <a:buNone/>
            </a:pPr>
            <a:endParaRPr lang="en-GB" sz="1200" dirty="0"/>
          </a:p>
          <a:p>
            <a:pPr marL="0" indent="0">
              <a:buNone/>
            </a:pPr>
            <a:r>
              <a:rPr lang="en-GB" sz="1200" b="1" dirty="0"/>
              <a:t>Kent averages for Year R (2021/22):</a:t>
            </a:r>
          </a:p>
          <a:p>
            <a:pPr marL="0" indent="0">
              <a:buNone/>
            </a:pPr>
            <a:r>
              <a:rPr lang="en-GB" sz="1200" dirty="0"/>
              <a:t>Excess weight: 21.3%</a:t>
            </a:r>
          </a:p>
          <a:p>
            <a:pPr marL="0" indent="0">
              <a:buNone/>
            </a:pPr>
            <a:r>
              <a:rPr lang="en-GB" sz="1200" dirty="0"/>
              <a:t>Obesity: 9.4%</a:t>
            </a:r>
          </a:p>
          <a:p>
            <a:pPr marL="0" indent="0">
              <a:buNone/>
            </a:pPr>
            <a:r>
              <a:rPr lang="en-GB" sz="1200" dirty="0"/>
              <a:t>Severe obesity: 2.6%</a:t>
            </a:r>
          </a:p>
          <a:p>
            <a:pPr marL="0" indent="0">
              <a:buNone/>
            </a:pPr>
            <a:endParaRPr lang="en-GB" sz="1200" dirty="0">
              <a:effectLst/>
              <a:latin typeface="Calibri" panose="020F0502020204030204" pitchFamily="34" charset="0"/>
              <a:ea typeface="Calibri" panose="020F0502020204030204" pitchFamily="34" charset="0"/>
            </a:endParaRPr>
          </a:p>
          <a:p>
            <a:r>
              <a:rPr lang="en-GB" sz="1200" dirty="0"/>
              <a:t>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endParaRPr lang="en-GB" dirty="0"/>
          </a:p>
          <a:p>
            <a:endParaRPr lang="en-GB" sz="1800" dirty="0">
              <a:effectLst/>
              <a:latin typeface="Calibri" panose="020F0502020204030204" pitchFamily="34" charset="0"/>
            </a:endParaRPr>
          </a:p>
          <a:p>
            <a:r>
              <a:rPr lang="en-GB" sz="1800" dirty="0"/>
              <a:t>In the 2021/22 school year, Folkestone and Hythe had the second highest proportion of obese Year 6 out of all Kent districts at </a:t>
            </a:r>
            <a:r>
              <a:rPr lang="en-GB" sz="1800" b="1" dirty="0"/>
              <a:t>25.5%. </a:t>
            </a:r>
            <a:r>
              <a:rPr lang="en-GB" sz="1800" dirty="0">
                <a:effectLst/>
                <a:latin typeface="Calibri" panose="020F0502020204030204" pitchFamily="34" charset="0"/>
                <a:ea typeface="Calibri" panose="020F0502020204030204" pitchFamily="34" charset="0"/>
              </a:rPr>
              <a:t>Kent average: 22.1%. </a:t>
            </a:r>
          </a:p>
          <a:p>
            <a:endParaRPr lang="en-GB" dirty="0"/>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9</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a:t>
            </a:r>
          </a:p>
          <a:p>
            <a:r>
              <a:rPr lang="en-GB" b="0" i="0" dirty="0">
                <a:solidFill>
                  <a:srgbClr val="0B0C0C"/>
                </a:solidFill>
                <a:effectLst/>
                <a:latin typeface="GDS Transport"/>
              </a:rPr>
              <a:t>F&amp;H is one of the least inequal districts </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1" i="0" dirty="0">
              <a:solidFill>
                <a:srgbClr val="0B0C11"/>
              </a:solidFill>
              <a:effectLst/>
              <a:latin typeface="Inter"/>
            </a:endParaRPr>
          </a:p>
          <a:p>
            <a:r>
              <a:rPr lang="en-GB" b="1" i="0" dirty="0">
                <a:solidFill>
                  <a:srgbClr val="0B0C11"/>
                </a:solidFill>
                <a:effectLst/>
                <a:latin typeface="Inter"/>
              </a:rPr>
              <a:t>The following data describes Kent (not F&amp;H);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focuses on the children worst effected, persistently (10%  or more of sessions missed) and severely (50% or more of sessions missed)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BCC99BC-754E-4E20-A142-86D7E9D5AC60}" type="slidenum">
              <a:rPr lang="en-GB" smtClean="0"/>
              <a:t>10</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Children in a low income family (relative):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Priory – 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West Downs – 30.2%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NB some of the increase in UC claimants may just be people from legacy benefits moving over, but it’s not possible to separate this out well, and would not account for the increases seen March-May 2020</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250002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4.7% of households in Folkestone and Hythe have fewer rooms than required. By electoral ward, this rises to 6.5% in East Folkestone, 8.8% in Folkestone Harbour, and 10.6% in East Folkestone. Two other wards were between 5-6% whilst the remainder were below 4%.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3% of households in Folkestone and Hythe qualify as overcrowded, rising to 4.5% in Folkestone Central, 4.7% in East Folkestone, 5% in Cheriton and 5.5% in Folkestone Harbour. </a:t>
            </a:r>
            <a:r>
              <a:rPr lang="en-GB" sz="1200" dirty="0">
                <a:cs typeface="Arial" panose="020B0604020202020204" pitchFamily="34" charset="0"/>
              </a:rPr>
              <a:t>One other ward was between 3-4%, whilst the remainder of wards were below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Folkestone and Hythe sits below England and Kent averages.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15549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30/01/2024</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30/01/2024</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30/01/2024</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30/01/2024</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30/01/2024</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30/01/2024</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30/01/2024</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30/01/2024</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30/01/2024</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30/01/2024</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Folkestone and Hythe District PH Presentation</a:t>
            </a:r>
          </a:p>
        </p:txBody>
      </p:sp>
      <p:sp>
        <p:nvSpPr>
          <p:cNvPr id="2" name="Subtitle 1">
            <a:extLst>
              <a:ext uri="{FF2B5EF4-FFF2-40B4-BE49-F238E27FC236}">
                <a16:creationId xmlns:a16="http://schemas.microsoft.com/office/drawing/2014/main" id="{76D16237-FDAD-519C-498C-AEE8DCC262BB}"/>
              </a:ext>
              <a:ext uri="{C183D7F6-B498-43B3-948B-1728B52AA6E4}">
                <adec:decorative xmlns:adec="http://schemas.microsoft.com/office/drawing/2017/decorative" val="1"/>
              </a:ext>
            </a:extLst>
          </p:cNvPr>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 and Pupil Absence</a:t>
            </a:r>
          </a:p>
        </p:txBody>
      </p:sp>
      <p:sp>
        <p:nvSpPr>
          <p:cNvPr id="47" name="Rectangle: Top Corners Rounded 46">
            <a:extLst>
              <a:ext uri="{FF2B5EF4-FFF2-40B4-BE49-F238E27FC236}">
                <a16:creationId xmlns:a16="http://schemas.microsoft.com/office/drawing/2014/main" id="{C165A1BC-99EB-61F6-5FF8-5D1AECA32D27}"/>
              </a:ext>
              <a:ext uri="{C183D7F6-B498-43B3-948B-1728B52AA6E4}">
                <adec:decorative xmlns:adec="http://schemas.microsoft.com/office/drawing/2017/decorative" val="1"/>
              </a:ext>
            </a:extLst>
          </p:cNvPr>
          <p:cNvSpPr/>
          <p:nvPr/>
        </p:nvSpPr>
        <p:spPr>
          <a:xfrm rot="5400000">
            <a:off x="3362680" y="184697"/>
            <a:ext cx="2491229" cy="932597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grpSp>
          <p:nvGrpSpPr>
            <p:cNvPr id="26" name="Graphic 1026" descr="Man with solid fill">
              <a:extLst>
                <a:ext uri="{FF2B5EF4-FFF2-40B4-BE49-F238E27FC236}">
                  <a16:creationId xmlns:a16="http://schemas.microsoft.com/office/drawing/2014/main" id="{B66718A6-C6D7-615F-E71E-5A1092D0DC88}"/>
                </a:ext>
              </a:extLst>
            </p:cNvPr>
            <p:cNvGrpSpPr/>
            <p:nvPr/>
          </p:nvGrpSpPr>
          <p:grpSpPr>
            <a:xfrm>
              <a:off x="3792471" y="2827193"/>
              <a:ext cx="419100" cy="857250"/>
              <a:chOff x="3792471" y="2827193"/>
              <a:chExt cx="419100" cy="857250"/>
            </a:xfrm>
            <a:gradFill>
              <a:gsLst>
                <a:gs pos="66000">
                  <a:srgbClr val="2D7C82"/>
                </a:gs>
                <a:gs pos="66000">
                  <a:schemeClr val="tx1"/>
                </a:gs>
              </a:gsLst>
              <a:lin ang="0" scaled="1"/>
            </a:gradFill>
          </p:grpSpPr>
          <p:sp>
            <p:nvSpPr>
              <p:cNvPr id="30" name="Freeform: Shape 29">
                <a:extLst>
                  <a:ext uri="{FF2B5EF4-FFF2-40B4-BE49-F238E27FC236}">
                    <a16:creationId xmlns:a16="http://schemas.microsoft.com/office/drawing/2014/main" id="{303EFE52-5A13-0F5F-E520-F31664BC2D81}"/>
                  </a:ext>
                </a:extLst>
              </p:cNvPr>
              <p:cNvSpPr/>
              <p:nvPr/>
            </p:nvSpPr>
            <p:spPr>
              <a:xfrm>
                <a:off x="3925821" y="282719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67000">
                    <a:schemeClr val="tx1"/>
                  </a:gs>
                  <a:gs pos="66000">
                    <a:schemeClr val="accent1"/>
                  </a:gs>
                </a:gsLst>
                <a:lin ang="0" scaled="1"/>
                <a:tileRect/>
              </a:gra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6382EBC-BFB0-F872-0680-AAE11A39827A}"/>
                  </a:ext>
                </a:extLst>
              </p:cNvPr>
              <p:cNvSpPr/>
              <p:nvPr/>
            </p:nvSpPr>
            <p:spPr>
              <a:xfrm>
                <a:off x="3792471" y="2998643"/>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45000">
                    <a:schemeClr val="tx1"/>
                  </a:gs>
                  <a:gs pos="48000">
                    <a:schemeClr val="accent1"/>
                  </a:gs>
                </a:gsLst>
                <a:lin ang="10800000" scaled="0"/>
                <a:tileRect/>
              </a:gradFill>
              <a:ln w="9525" cap="flat">
                <a:noFill/>
                <a:prstDash val="solid"/>
                <a:miter/>
              </a:ln>
            </p:spPr>
            <p:txBody>
              <a:bodyPr rtlCol="0" anchor="ctr"/>
              <a:lstStyle/>
              <a:p>
                <a:endParaRPr lang="en-GB" dirty="0"/>
              </a:p>
            </p:txBody>
          </p:sp>
        </p:grpSp>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657430" y="1495637"/>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tx2"/>
                </a:solidFill>
                <a:cs typeface="Arial" panose="020B0604020202020204" pitchFamily="34" charset="0"/>
              </a:rPr>
              <a:t>47% disadvantaged Key Stage 2 pupils met the expected standard in reading, writing and maths (RWM) in Folkestone &amp; Hythe, 2021/22</a:t>
            </a:r>
          </a:p>
          <a:p>
            <a:pPr>
              <a:spcBef>
                <a:spcPts val="600"/>
              </a:spcBef>
              <a:spcAft>
                <a:spcPts val="600"/>
              </a:spcAft>
            </a:pPr>
            <a:r>
              <a:rPr lang="en-GB" sz="2000" dirty="0">
                <a:solidFill>
                  <a:schemeClr val="tx2"/>
                </a:solidFill>
                <a:cs typeface="Arial" panose="020B0604020202020204" pitchFamily="34" charset="0"/>
              </a:rPr>
              <a:t>68% non-disadvantaged pupils met this standard</a:t>
            </a:r>
          </a:p>
        </p:txBody>
      </p:sp>
      <p:sp>
        <p:nvSpPr>
          <p:cNvPr id="6" name="Freeform: Shape 5">
            <a:extLst>
              <a:ext uri="{FF2B5EF4-FFF2-40B4-BE49-F238E27FC236}">
                <a16:creationId xmlns:a16="http://schemas.microsoft.com/office/drawing/2014/main" id="{E40E607E-0E0A-C7AB-A1D3-FD210391534F}"/>
              </a:ext>
              <a:ext uri="{C183D7F6-B498-43B3-948B-1728B52AA6E4}">
                <adec:decorative xmlns:adec="http://schemas.microsoft.com/office/drawing/2017/decorative" val="1"/>
              </a:ext>
            </a:extLst>
          </p:cNvPr>
          <p:cNvSpPr/>
          <p:nvPr/>
        </p:nvSpPr>
        <p:spPr>
          <a:xfrm>
            <a:off x="2115355" y="1873214"/>
            <a:ext cx="322159" cy="467021"/>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50000">
                <a:schemeClr val="tx1"/>
              </a:gs>
              <a:gs pos="50000">
                <a:schemeClr val="accent1"/>
              </a:gs>
            </a:gsLst>
            <a:lin ang="10800000" scaled="0"/>
            <a:tileRect/>
          </a:gra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EA277118-DC5E-D358-5317-50C556450BC3}"/>
              </a:ext>
              <a:ext uri="{C183D7F6-B498-43B3-948B-1728B52AA6E4}">
                <adec:decorative xmlns:adec="http://schemas.microsoft.com/office/drawing/2017/decorative" val="1"/>
              </a:ext>
            </a:extLst>
          </p:cNvPr>
          <p:cNvSpPr/>
          <p:nvPr/>
        </p:nvSpPr>
        <p:spPr>
          <a:xfrm>
            <a:off x="2214420" y="1754856"/>
            <a:ext cx="117149" cy="103782"/>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50000">
                <a:schemeClr val="tx1"/>
              </a:gs>
              <a:gs pos="49000">
                <a:schemeClr val="accent1"/>
              </a:gs>
            </a:gsLst>
            <a:lin ang="0" scaled="1"/>
            <a:tileRect/>
          </a:gradFill>
          <a:ln w="9525" cap="flat">
            <a:noFill/>
            <a:prstDash val="solid"/>
            <a:miter/>
          </a:ln>
        </p:spPr>
        <p:txBody>
          <a:bodyPr rtlCol="0" anchor="ctr"/>
          <a:lstStyle/>
          <a:p>
            <a:endParaRPr lang="en-GB"/>
          </a:p>
        </p:txBody>
      </p:sp>
      <p:sp>
        <p:nvSpPr>
          <p:cNvPr id="44" name="TextBox 43">
            <a:extLst>
              <a:ext uri="{FF2B5EF4-FFF2-40B4-BE49-F238E27FC236}">
                <a16:creationId xmlns:a16="http://schemas.microsoft.com/office/drawing/2014/main" id="{980F7CA8-950F-719A-FAEA-6CE9A93D487E}"/>
              </a:ext>
            </a:extLst>
          </p:cNvPr>
          <p:cNvSpPr txBox="1"/>
          <p:nvPr/>
        </p:nvSpPr>
        <p:spPr>
          <a:xfrm>
            <a:off x="-875364" y="3739039"/>
            <a:ext cx="5730425" cy="369332"/>
          </a:xfrm>
          <a:prstGeom prst="rect">
            <a:avLst/>
          </a:prstGeom>
          <a:noFill/>
        </p:spPr>
        <p:txBody>
          <a:bodyPr wrap="square" rtlCol="0">
            <a:spAutoFit/>
          </a:bodyPr>
          <a:lstStyle/>
          <a:p>
            <a:pPr algn="ctr"/>
            <a:r>
              <a:rPr lang="en-GB" b="1" dirty="0">
                <a:solidFill>
                  <a:schemeClr val="tx2"/>
                </a:solidFill>
              </a:rPr>
              <a:t>Free School Meals</a:t>
            </a:r>
          </a:p>
        </p:txBody>
      </p:sp>
      <p:pic>
        <p:nvPicPr>
          <p:cNvPr id="43" name="Picture 42" descr="Plate with food and cutlery">
            <a:extLst>
              <a:ext uri="{FF2B5EF4-FFF2-40B4-BE49-F238E27FC236}">
                <a16:creationId xmlns:a16="http://schemas.microsoft.com/office/drawing/2014/main" id="{9D477279-CF82-C270-25C3-4D397711609B}"/>
              </a:ext>
            </a:extLst>
          </p:cNvPr>
          <p:cNvPicPr>
            <a:picLocks noChangeAspect="1"/>
          </p:cNvPicPr>
          <p:nvPr/>
        </p:nvPicPr>
        <p:blipFill rotWithShape="1">
          <a:blip r:embed="rId7">
            <a:clrChange>
              <a:clrFrom>
                <a:srgbClr val="FFFFFF"/>
              </a:clrFrom>
              <a:clrTo>
                <a:srgbClr val="FFFFFF">
                  <a:alpha val="0"/>
                </a:srgbClr>
              </a:clrTo>
            </a:clrChange>
          </a:blip>
          <a:srcRect l="70434" t="24696" r="9045" b="26644"/>
          <a:stretch/>
        </p:blipFill>
        <p:spPr>
          <a:xfrm>
            <a:off x="1156717" y="4119532"/>
            <a:ext cx="1668262" cy="1200328"/>
          </a:xfrm>
          <a:prstGeom prst="rect">
            <a:avLst/>
          </a:prstGeom>
        </p:spPr>
      </p:pic>
      <p:sp>
        <p:nvSpPr>
          <p:cNvPr id="45" name="TextBox 44">
            <a:extLst>
              <a:ext uri="{FF2B5EF4-FFF2-40B4-BE49-F238E27FC236}">
                <a16:creationId xmlns:a16="http://schemas.microsoft.com/office/drawing/2014/main" id="{2D67E8E5-F6C1-1BE0-49D9-F002F7D4A1DF}"/>
              </a:ext>
            </a:extLst>
          </p:cNvPr>
          <p:cNvSpPr txBox="1"/>
          <p:nvPr/>
        </p:nvSpPr>
        <p:spPr>
          <a:xfrm>
            <a:off x="-737930" y="5121961"/>
            <a:ext cx="5438950" cy="830997"/>
          </a:xfrm>
          <a:prstGeom prst="rect">
            <a:avLst/>
          </a:prstGeom>
          <a:noFill/>
        </p:spPr>
        <p:txBody>
          <a:bodyPr wrap="square" rtlCol="0">
            <a:spAutoFit/>
          </a:bodyPr>
          <a:lstStyle/>
          <a:p>
            <a:pPr algn="ctr"/>
            <a:r>
              <a:rPr lang="en-GB" sz="2400" b="1" dirty="0">
                <a:solidFill>
                  <a:schemeClr val="tx2"/>
                </a:solidFill>
              </a:rPr>
              <a:t>x2</a:t>
            </a:r>
            <a:r>
              <a:rPr lang="en-GB" dirty="0">
                <a:solidFill>
                  <a:schemeClr val="tx2"/>
                </a:solidFill>
              </a:rPr>
              <a:t> </a:t>
            </a:r>
            <a:r>
              <a:rPr lang="en-GB" sz="1600" dirty="0">
                <a:solidFill>
                  <a:schemeClr val="tx2"/>
                </a:solidFill>
              </a:rPr>
              <a:t>as likely to be persistently absent</a:t>
            </a:r>
            <a:endParaRPr lang="en-GB" dirty="0">
              <a:solidFill>
                <a:schemeClr val="tx2"/>
              </a:solidFill>
            </a:endParaRPr>
          </a:p>
          <a:p>
            <a:pPr algn="ctr"/>
            <a:r>
              <a:rPr lang="en-GB" sz="2400" b="1" dirty="0">
                <a:solidFill>
                  <a:schemeClr val="tx2"/>
                </a:solidFill>
              </a:rPr>
              <a:t>x4</a:t>
            </a:r>
            <a:r>
              <a:rPr lang="en-GB" dirty="0">
                <a:solidFill>
                  <a:schemeClr val="tx2"/>
                </a:solidFill>
              </a:rPr>
              <a:t> </a:t>
            </a:r>
            <a:r>
              <a:rPr lang="en-GB" sz="1600" dirty="0">
                <a:solidFill>
                  <a:schemeClr val="tx2"/>
                </a:solidFill>
              </a:rPr>
              <a:t>as likely to be severely absent</a:t>
            </a:r>
            <a:endParaRPr lang="en-GB" dirty="0">
              <a:solidFill>
                <a:schemeClr val="tx2"/>
              </a:solidFill>
            </a:endParaRPr>
          </a:p>
        </p:txBody>
      </p:sp>
      <p:sp>
        <p:nvSpPr>
          <p:cNvPr id="46" name="TextBox 45">
            <a:extLst>
              <a:ext uri="{FF2B5EF4-FFF2-40B4-BE49-F238E27FC236}">
                <a16:creationId xmlns:a16="http://schemas.microsoft.com/office/drawing/2014/main" id="{A496AC65-4D67-07BF-4317-84C0A3C83061}"/>
              </a:ext>
            </a:extLst>
          </p:cNvPr>
          <p:cNvSpPr txBox="1"/>
          <p:nvPr/>
        </p:nvSpPr>
        <p:spPr>
          <a:xfrm>
            <a:off x="3798222" y="3737751"/>
            <a:ext cx="5730426" cy="369332"/>
          </a:xfrm>
          <a:prstGeom prst="rect">
            <a:avLst/>
          </a:prstGeom>
          <a:noFill/>
        </p:spPr>
        <p:txBody>
          <a:bodyPr wrap="square" rtlCol="0">
            <a:spAutoFit/>
          </a:bodyPr>
          <a:lstStyle/>
          <a:p>
            <a:pPr algn="ctr"/>
            <a:r>
              <a:rPr lang="en-GB" b="1" dirty="0">
                <a:solidFill>
                  <a:schemeClr val="tx2"/>
                </a:solidFill>
              </a:rPr>
              <a:t>Persistent and Severe Absence by Ethnicity</a:t>
            </a:r>
            <a:endParaRPr lang="en-GB" dirty="0">
              <a:solidFill>
                <a:schemeClr val="tx2"/>
              </a:solidFill>
            </a:endParaRPr>
          </a:p>
        </p:txBody>
      </p:sp>
      <p:sp>
        <p:nvSpPr>
          <p:cNvPr id="41" name="TextBox 40">
            <a:extLst>
              <a:ext uri="{FF2B5EF4-FFF2-40B4-BE49-F238E27FC236}">
                <a16:creationId xmlns:a16="http://schemas.microsoft.com/office/drawing/2014/main" id="{D98ACE5B-3E01-AD09-68B7-B6AE0041AFDC}"/>
              </a:ext>
            </a:extLst>
          </p:cNvPr>
          <p:cNvSpPr txBox="1"/>
          <p:nvPr/>
        </p:nvSpPr>
        <p:spPr>
          <a:xfrm>
            <a:off x="4206858" y="5161001"/>
            <a:ext cx="2870816" cy="830997"/>
          </a:xfrm>
          <a:prstGeom prst="rect">
            <a:avLst/>
          </a:prstGeom>
          <a:noFill/>
        </p:spPr>
        <p:txBody>
          <a:bodyPr wrap="square" rtlCol="0">
            <a:spAutoFit/>
          </a:bodyPr>
          <a:lstStyle/>
          <a:p>
            <a:r>
              <a:rPr lang="en-GB" sz="1600" b="1" dirty="0">
                <a:solidFill>
                  <a:schemeClr val="tx2"/>
                </a:solidFill>
              </a:rPr>
              <a:t>Least Absent</a:t>
            </a:r>
          </a:p>
          <a:p>
            <a:r>
              <a:rPr lang="en-GB" sz="1600" dirty="0">
                <a:solidFill>
                  <a:schemeClr val="tx2"/>
                </a:solidFill>
              </a:rPr>
              <a:t>Chinese</a:t>
            </a:r>
          </a:p>
          <a:p>
            <a:r>
              <a:rPr lang="en-GB" sz="1600" dirty="0">
                <a:solidFill>
                  <a:schemeClr val="tx2"/>
                </a:solidFill>
              </a:rPr>
              <a:t>All Black ethnic groups</a:t>
            </a:r>
          </a:p>
        </p:txBody>
      </p:sp>
      <p:sp>
        <p:nvSpPr>
          <p:cNvPr id="40" name="TextBox 39">
            <a:extLst>
              <a:ext uri="{FF2B5EF4-FFF2-40B4-BE49-F238E27FC236}">
                <a16:creationId xmlns:a16="http://schemas.microsoft.com/office/drawing/2014/main" id="{20DA941E-4546-544F-FBA5-ACFDBD0FD0E7}"/>
              </a:ext>
            </a:extLst>
          </p:cNvPr>
          <p:cNvSpPr txBox="1"/>
          <p:nvPr/>
        </p:nvSpPr>
        <p:spPr>
          <a:xfrm>
            <a:off x="7676537" y="5121961"/>
            <a:ext cx="1618771" cy="861774"/>
          </a:xfrm>
          <a:prstGeom prst="rect">
            <a:avLst/>
          </a:prstGeom>
          <a:noFill/>
        </p:spPr>
        <p:txBody>
          <a:bodyPr wrap="square" rtlCol="0">
            <a:spAutoFit/>
          </a:bodyPr>
          <a:lstStyle/>
          <a:p>
            <a:r>
              <a:rPr lang="en-GB" sz="1600" b="1" dirty="0">
                <a:solidFill>
                  <a:schemeClr val="tx2"/>
                </a:solidFill>
              </a:rPr>
              <a:t>Most Absent</a:t>
            </a:r>
          </a:p>
          <a:p>
            <a:r>
              <a:rPr lang="en-GB" sz="1600" dirty="0">
                <a:solidFill>
                  <a:schemeClr val="tx2"/>
                </a:solidFill>
              </a:rPr>
              <a:t>Irish Traveller</a:t>
            </a:r>
          </a:p>
          <a:p>
            <a:r>
              <a:rPr lang="en-GB" sz="1600" dirty="0">
                <a:solidFill>
                  <a:schemeClr val="tx2"/>
                </a:solidFill>
              </a:rPr>
              <a:t>Roma Gypsy</a:t>
            </a:r>
          </a:p>
        </p:txBody>
      </p:sp>
      <p:pic>
        <p:nvPicPr>
          <p:cNvPr id="42" name="Picture 41" descr="4 people progressively fading to show least to most absent children.">
            <a:extLst>
              <a:ext uri="{FF2B5EF4-FFF2-40B4-BE49-F238E27FC236}">
                <a16:creationId xmlns:a16="http://schemas.microsoft.com/office/drawing/2014/main" id="{F2595699-F269-1913-CB09-5FA0D273517D}"/>
              </a:ext>
            </a:extLst>
          </p:cNvPr>
          <p:cNvPicPr>
            <a:picLocks noChangeAspect="1"/>
          </p:cNvPicPr>
          <p:nvPr/>
        </p:nvPicPr>
        <p:blipFill>
          <a:blip r:embed="rId8"/>
          <a:stretch>
            <a:fillRect/>
          </a:stretch>
        </p:blipFill>
        <p:spPr>
          <a:xfrm>
            <a:off x="5642266" y="4283255"/>
            <a:ext cx="2042337" cy="816935"/>
          </a:xfrm>
          <a:prstGeom prst="rect">
            <a:avLst/>
          </a:prstGeom>
        </p:spPr>
      </p:pic>
      <p:cxnSp>
        <p:nvCxnSpPr>
          <p:cNvPr id="50" name="Straight Connector 49">
            <a:extLst>
              <a:ext uri="{FF2B5EF4-FFF2-40B4-BE49-F238E27FC236}">
                <a16:creationId xmlns:a16="http://schemas.microsoft.com/office/drawing/2014/main" id="{54C90293-D5B1-C540-8504-F3A0640D94C9}"/>
              </a:ext>
              <a:ext uri="{C183D7F6-B498-43B3-948B-1728B52AA6E4}">
                <adec:decorative xmlns:adec="http://schemas.microsoft.com/office/drawing/2017/decorative" val="1"/>
              </a:ext>
            </a:extLst>
          </p:cNvPr>
          <p:cNvCxnSpPr>
            <a:cxnSpLocks/>
          </p:cNvCxnSpPr>
          <p:nvPr/>
        </p:nvCxnSpPr>
        <p:spPr>
          <a:xfrm>
            <a:off x="3874642" y="3945416"/>
            <a:ext cx="0" cy="1844532"/>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EF5EC6-68E1-6D8C-E13C-497C6F722CFD}"/>
              </a:ext>
              <a:ext uri="{C183D7F6-B498-43B3-948B-1728B52AA6E4}">
                <adec:decorative xmlns:adec="http://schemas.microsoft.com/office/drawing/2017/decorative" val="1"/>
              </a:ext>
            </a:extLst>
          </p:cNvPr>
          <p:cNvSpPr txBox="1"/>
          <p:nvPr/>
        </p:nvSpPr>
        <p:spPr>
          <a:xfrm>
            <a:off x="-390749" y="3635732"/>
            <a:ext cx="1547466" cy="369332"/>
          </a:xfrm>
          <a:prstGeom prst="rect">
            <a:avLst/>
          </a:prstGeom>
          <a:noFill/>
        </p:spPr>
        <p:txBody>
          <a:bodyPr wrap="square" rtlCol="0">
            <a:spAutoFit/>
          </a:bodyPr>
          <a:lstStyle/>
          <a:p>
            <a:pPr algn="ctr"/>
            <a:r>
              <a:rPr lang="en-GB" b="1" dirty="0"/>
              <a:t>Kent</a:t>
            </a:r>
          </a:p>
        </p:txBody>
      </p:sp>
      <p:sp>
        <p:nvSpPr>
          <p:cNvPr id="5" name="TextBox 4">
            <a:extLst>
              <a:ext uri="{FF2B5EF4-FFF2-40B4-BE49-F238E27FC236}">
                <a16:creationId xmlns:a16="http://schemas.microsoft.com/office/drawing/2014/main" id="{C023529F-EAFA-A89D-553F-4F0DE962A653}"/>
              </a:ext>
            </a:extLst>
          </p:cNvPr>
          <p:cNvSpPr txBox="1"/>
          <p:nvPr/>
        </p:nvSpPr>
        <p:spPr>
          <a:xfrm>
            <a:off x="9369773" y="3764439"/>
            <a:ext cx="2822227" cy="2025509"/>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b="1" dirty="0">
                <a:solidFill>
                  <a:schemeClr val="tx2"/>
                </a:solidFill>
                <a:cs typeface="Arial" panose="020B0604020202020204" pitchFamily="34" charset="0"/>
              </a:rPr>
              <a:t>61% of pupils </a:t>
            </a:r>
            <a:r>
              <a:rPr lang="en-GB" dirty="0">
                <a:solidFill>
                  <a:schemeClr val="tx2"/>
                </a:solidFill>
                <a:cs typeface="Arial" panose="020B0604020202020204" pitchFamily="34" charset="0"/>
              </a:rPr>
              <a:t>in Folkestone &amp; Hythe achieved the expected standard in RWM in 2021/22, </a:t>
            </a:r>
            <a:r>
              <a:rPr lang="en-GB" b="1" dirty="0">
                <a:solidFill>
                  <a:schemeClr val="tx2"/>
                </a:solidFill>
                <a:cs typeface="Arial" panose="020B0604020202020204" pitchFamily="34" charset="0"/>
              </a:rPr>
              <a:t>down 7%</a:t>
            </a:r>
            <a:r>
              <a:rPr lang="en-GB" dirty="0">
                <a:solidFill>
                  <a:schemeClr val="tx2"/>
                </a:solidFill>
                <a:cs typeface="Arial" panose="020B0604020202020204" pitchFamily="34" charset="0"/>
              </a:rPr>
              <a:t> since 2018/19</a:t>
            </a:r>
          </a:p>
        </p:txBody>
      </p:sp>
    </p:spTree>
    <p:extLst>
      <p:ext uri="{BB962C8B-B14F-4D97-AF65-F5344CB8AC3E}">
        <p14:creationId xmlns:p14="http://schemas.microsoft.com/office/powerpoint/2010/main" val="112415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4" name="Group 3" descr="Showing the number of children in low income families increasing from 37k (12.8%) in 2015 to 53k (17.6%) in 2022, in Kent.">
            <a:extLst>
              <a:ext uri="{FF2B5EF4-FFF2-40B4-BE49-F238E27FC236}">
                <a16:creationId xmlns:a16="http://schemas.microsoft.com/office/drawing/2014/main" id="{FF548AD7-FF6F-1189-F953-B5BF3A186DB1}"/>
              </a:ext>
            </a:extLst>
          </p:cNvPr>
          <p:cNvGrpSpPr/>
          <p:nvPr/>
        </p:nvGrpSpPr>
        <p:grpSpPr>
          <a:xfrm>
            <a:off x="261665" y="1366228"/>
            <a:ext cx="7512168" cy="1868277"/>
            <a:chOff x="261665" y="1366228"/>
            <a:chExt cx="7512168" cy="1868277"/>
          </a:xfrm>
        </p:grpSpPr>
        <p:pic>
          <p:nvPicPr>
            <p:cNvPr id="7" name="Picture 6">
              <a:extLst>
                <a:ext uri="{FF2B5EF4-FFF2-40B4-BE49-F238E27FC236}">
                  <a16:creationId xmlns:a16="http://schemas.microsoft.com/office/drawing/2014/main" id="{9D5D5028-FC74-591C-F913-7E9B263B321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6" name="TextBox 15">
              <a:extLst>
                <a:ext uri="{FF2B5EF4-FFF2-40B4-BE49-F238E27FC236}">
                  <a16:creationId xmlns:a16="http://schemas.microsoft.com/office/drawing/2014/main" id="{4C652E09-3D9F-89E0-FA77-1CD465517EE1}"/>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7" name="TextBox 16">
              <a:extLst>
                <a:ext uri="{FF2B5EF4-FFF2-40B4-BE49-F238E27FC236}">
                  <a16:creationId xmlns:a16="http://schemas.microsoft.com/office/drawing/2014/main" id="{70A02E7C-627E-C24B-4C7F-6F58309CDA36}"/>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8" name="TextBox 17">
              <a:extLst>
                <a:ext uri="{FF2B5EF4-FFF2-40B4-BE49-F238E27FC236}">
                  <a16:creationId xmlns:a16="http://schemas.microsoft.com/office/drawing/2014/main" id="{1F9C2991-B65A-8015-101E-1BBA4F99F438}"/>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9" name="TextBox 18">
              <a:extLst>
                <a:ext uri="{FF2B5EF4-FFF2-40B4-BE49-F238E27FC236}">
                  <a16:creationId xmlns:a16="http://schemas.microsoft.com/office/drawing/2014/main" id="{3353DBBF-17D0-3F69-123E-23349AE140BE}"/>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0" name="Group 19">
              <a:extLst>
                <a:ext uri="{FF2B5EF4-FFF2-40B4-BE49-F238E27FC236}">
                  <a16:creationId xmlns:a16="http://schemas.microsoft.com/office/drawing/2014/main" id="{CBEEC880-9E8B-86C6-4570-C0DAB373898B}"/>
                </a:ext>
              </a:extLst>
            </p:cNvPr>
            <p:cNvGrpSpPr/>
            <p:nvPr/>
          </p:nvGrpSpPr>
          <p:grpSpPr>
            <a:xfrm>
              <a:off x="1970328" y="1404299"/>
              <a:ext cx="3108559" cy="1524391"/>
              <a:chOff x="893306" y="1885801"/>
              <a:chExt cx="2311707" cy="1085999"/>
            </a:xfrm>
          </p:grpSpPr>
          <p:sp>
            <p:nvSpPr>
              <p:cNvPr id="21" name="Arrow: Up 20">
                <a:extLst>
                  <a:ext uri="{FF2B5EF4-FFF2-40B4-BE49-F238E27FC236}">
                    <a16:creationId xmlns:a16="http://schemas.microsoft.com/office/drawing/2014/main" id="{E9754294-9BF7-73B8-07A9-5CACE7DC3CE9}"/>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2" name="TextBox 21">
                <a:extLst>
                  <a:ext uri="{FF2B5EF4-FFF2-40B4-BE49-F238E27FC236}">
                    <a16:creationId xmlns:a16="http://schemas.microsoft.com/office/drawing/2014/main" id="{F89E588D-DC0F-ED09-F179-F3FEC74BD904}"/>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3" name="TextBox 2">
              <a:extLst>
                <a:ext uri="{FF2B5EF4-FFF2-40B4-BE49-F238E27FC236}">
                  <a16:creationId xmlns:a16="http://schemas.microsoft.com/office/drawing/2014/main" id="{E1029885-25E2-E62F-9CFA-52B402F6CD84}"/>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3" name="TextBox 22">
              <a:extLst>
                <a:ext uri="{FF2B5EF4-FFF2-40B4-BE49-F238E27FC236}">
                  <a16:creationId xmlns:a16="http://schemas.microsoft.com/office/drawing/2014/main" id="{99C7D746-A0BF-82C5-25A8-6EB059815863}"/>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6" name="TextBox 5">
              <a:extLst>
                <a:ext uri="{FF2B5EF4-FFF2-40B4-BE49-F238E27FC236}">
                  <a16:creationId xmlns:a16="http://schemas.microsoft.com/office/drawing/2014/main" id="{688BFFD2-7EE4-15BA-CC77-A98C3D147CB3}"/>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777398" y="-575344"/>
            <a:ext cx="1473814" cy="535539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0459" y="1582056"/>
            <a:ext cx="5254483" cy="1200329"/>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Folkestone Harbour</a:t>
            </a:r>
            <a:r>
              <a:rPr lang="en-GB" sz="2000" dirty="0">
                <a:solidFill>
                  <a:schemeClr val="tx2"/>
                </a:solidFill>
              </a:rPr>
              <a:t> ward are more than 2x more likely to live in a low income family, than those in North Downs West ward</a:t>
            </a:r>
            <a:endParaRPr lang="en-GB" sz="2000" i="1" dirty="0">
              <a:solidFill>
                <a:schemeClr val="tx2"/>
              </a:solidFill>
            </a:endParaRPr>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41603" y="3536115"/>
            <a:ext cx="6515360" cy="2877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Folkestone &amp; Hythe</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February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8" name="Picture 7" descr="Line chart showing universal claimants in Folkestone and Hythe.">
            <a:extLst>
              <a:ext uri="{FF2B5EF4-FFF2-40B4-BE49-F238E27FC236}">
                <a16:creationId xmlns:a16="http://schemas.microsoft.com/office/drawing/2014/main" id="{78AB26C5-77C1-7D4C-08C5-3EA5E3DA89D4}"/>
              </a:ext>
            </a:extLst>
          </p:cNvPr>
          <p:cNvPicPr>
            <a:picLocks noChangeAspect="1"/>
          </p:cNvPicPr>
          <p:nvPr/>
        </p:nvPicPr>
        <p:blipFill>
          <a:blip r:embed="rId5"/>
          <a:stretch>
            <a:fillRect/>
          </a:stretch>
        </p:blipFill>
        <p:spPr>
          <a:xfrm>
            <a:off x="6742105" y="2853513"/>
            <a:ext cx="5533273" cy="3280923"/>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402533" y="1866376"/>
            <a:ext cx="3409907" cy="140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0" name="Group 29" descr="Infographic showing houses increasing in size with % of ward which is overcrowded. 4.7%  in Folkestone and Hythe.&#10;6.5% in East Folkestone, 8.8% in Folkestone Harbour, and 10.6% in East Folkestone">
            <a:extLst>
              <a:ext uri="{FF2B5EF4-FFF2-40B4-BE49-F238E27FC236}">
                <a16:creationId xmlns:a16="http://schemas.microsoft.com/office/drawing/2014/main" id="{169347F9-F4D1-AD22-A20D-CD7896962918}"/>
              </a:ext>
            </a:extLst>
          </p:cNvPr>
          <p:cNvGrpSpPr/>
          <p:nvPr/>
        </p:nvGrpSpPr>
        <p:grpSpPr>
          <a:xfrm>
            <a:off x="3484093" y="1357433"/>
            <a:ext cx="8692774" cy="2162337"/>
            <a:chOff x="3484093" y="1357433"/>
            <a:chExt cx="8692774" cy="2162337"/>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10195746" y="1357433"/>
              <a:ext cx="1623597" cy="1623600"/>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8128737" y="1635949"/>
              <a:ext cx="1351639" cy="1346400"/>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4134842" y="2182233"/>
              <a:ext cx="719999" cy="7200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3484093" y="2934995"/>
              <a:ext cx="212376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Folkestone </a:t>
              </a:r>
              <a:r>
                <a:rPr lang="en-GB" sz="1600" b="1" dirty="0">
                  <a:cs typeface="Arial" panose="020B0604020202020204" pitchFamily="34" charset="0"/>
                </a:rPr>
                <a:t>and Hythe</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19BE00-C515-145B-E2E9-1F222D924F7C}"/>
                </a:ext>
              </a:extLst>
            </p:cNvPr>
            <p:cNvSpPr txBox="1"/>
            <p:nvPr/>
          </p:nvSpPr>
          <p:spPr>
            <a:xfrm>
              <a:off x="4599347" y="2008963"/>
              <a:ext cx="980999" cy="338554"/>
            </a:xfrm>
            <a:prstGeom prst="rect">
              <a:avLst/>
            </a:prstGeom>
            <a:noFill/>
          </p:spPr>
          <p:txBody>
            <a:bodyPr wrap="square">
              <a:spAutoFit/>
            </a:bodyPr>
            <a:lstStyle/>
            <a:p>
              <a:r>
                <a:rPr lang="en-GB" sz="1600" dirty="0">
                  <a:cs typeface="Arial" panose="020B0604020202020204" pitchFamily="34" charset="0"/>
                </a:rPr>
                <a:t>4.7</a:t>
              </a:r>
              <a:r>
                <a:rPr lang="en-GB" sz="1600" dirty="0">
                  <a:latin typeface="Arial" panose="020B0604020202020204" pitchFamily="34" charset="0"/>
                  <a:cs typeface="Arial" panose="020B0604020202020204" pitchFamily="34" charset="0"/>
                </a:rPr>
                <a:t>%</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896014" y="2928082"/>
              <a:ext cx="2123768" cy="338554"/>
            </a:xfrm>
            <a:prstGeom prst="rect">
              <a:avLst/>
            </a:prstGeom>
            <a:noFill/>
          </p:spPr>
          <p:txBody>
            <a:bodyPr wrap="square" rtlCol="0">
              <a:spAutoFit/>
            </a:bodyPr>
            <a:lstStyle/>
            <a:p>
              <a:pPr algn="ctr"/>
              <a:r>
                <a:rPr lang="en-GB" sz="1600" dirty="0">
                  <a:cs typeface="Arial" panose="020B0604020202020204" pitchFamily="34" charset="0"/>
                </a:rPr>
                <a:t>Folkestone Central</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28DDF8-392B-5FB7-C3E0-F67C61BBBD41}"/>
                </a:ext>
              </a:extLst>
            </p:cNvPr>
            <p:cNvSpPr txBox="1"/>
            <p:nvPr/>
          </p:nvSpPr>
          <p:spPr>
            <a:xfrm>
              <a:off x="7772246" y="2933515"/>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Folkestone Harbour</a:t>
              </a:r>
            </a:p>
          </p:txBody>
        </p:sp>
        <p:sp>
          <p:nvSpPr>
            <p:cNvPr id="16" name="TextBox 15">
              <a:extLst>
                <a:ext uri="{FF2B5EF4-FFF2-40B4-BE49-F238E27FC236}">
                  <a16:creationId xmlns:a16="http://schemas.microsoft.com/office/drawing/2014/main" id="{0C2240DA-715A-0115-7164-6E9C8A4E935A}"/>
                </a:ext>
              </a:extLst>
            </p:cNvPr>
            <p:cNvSpPr txBox="1"/>
            <p:nvPr/>
          </p:nvSpPr>
          <p:spPr>
            <a:xfrm>
              <a:off x="9052577" y="1670409"/>
              <a:ext cx="870569" cy="338554"/>
            </a:xfrm>
            <a:prstGeom prst="rect">
              <a:avLst/>
            </a:prstGeom>
            <a:noFill/>
          </p:spPr>
          <p:txBody>
            <a:bodyPr wrap="square">
              <a:spAutoFit/>
            </a:bodyPr>
            <a:lstStyle/>
            <a:p>
              <a:r>
                <a:rPr lang="en-GB" sz="1600" dirty="0">
                  <a:cs typeface="Arial" panose="020B0604020202020204" pitchFamily="34" charset="0"/>
                </a:rPr>
                <a:t>8.8</a:t>
              </a:r>
              <a:r>
                <a:rPr lang="en-GB" sz="1600" dirty="0">
                  <a:latin typeface="Arial" panose="020B0604020202020204" pitchFamily="34" charset="0"/>
                  <a:cs typeface="Arial" panose="020B0604020202020204" pitchFamily="34" charset="0"/>
                </a:rPr>
                <a:t>%</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1195868" y="1402785"/>
              <a:ext cx="980999" cy="338554"/>
            </a:xfrm>
            <a:prstGeom prst="rect">
              <a:avLst/>
            </a:prstGeom>
            <a:noFill/>
          </p:spPr>
          <p:txBody>
            <a:bodyPr wrap="square">
              <a:spAutoFit/>
            </a:bodyPr>
            <a:lstStyle/>
            <a:p>
              <a:r>
                <a:rPr lang="en-GB" sz="1600" dirty="0">
                  <a:cs typeface="Arial" panose="020B0604020202020204" pitchFamily="34" charset="0"/>
                </a:rPr>
                <a:t>10.6</a:t>
              </a:r>
              <a:r>
                <a:rPr lang="en-GB" sz="1600" dirty="0">
                  <a:latin typeface="Arial" panose="020B0604020202020204" pitchFamily="34" charset="0"/>
                  <a:cs typeface="Arial" panose="020B0604020202020204" pitchFamily="34" charset="0"/>
                </a:rPr>
                <a:t>%</a:t>
              </a:r>
              <a:endParaRPr lang="en-GB" sz="1600" dirty="0"/>
            </a:p>
          </p:txBody>
        </p:sp>
        <p:pic>
          <p:nvPicPr>
            <p:cNvPr id="3" name="Picture 2">
              <a:extLst>
                <a:ext uri="{FF2B5EF4-FFF2-40B4-BE49-F238E27FC236}">
                  <a16:creationId xmlns:a16="http://schemas.microsoft.com/office/drawing/2014/main" id="{D21D0273-26D7-E2E6-6C6E-773FFE163AE6}"/>
                </a:ext>
              </a:extLst>
            </p:cNvPr>
            <p:cNvPicPr>
              <a:picLocks noChangeAspect="1"/>
            </p:cNvPicPr>
            <p:nvPr/>
          </p:nvPicPr>
          <p:blipFill>
            <a:blip r:embed="rId4"/>
            <a:stretch>
              <a:fillRect/>
            </a:stretch>
          </p:blipFill>
          <p:spPr>
            <a:xfrm>
              <a:off x="6367253" y="1936514"/>
              <a:ext cx="1001080" cy="997200"/>
            </a:xfrm>
            <a:prstGeom prst="rect">
              <a:avLst/>
            </a:prstGeom>
          </p:spPr>
        </p:pic>
        <p:sp>
          <p:nvSpPr>
            <p:cNvPr id="10" name="TextBox 9">
              <a:extLst>
                <a:ext uri="{FF2B5EF4-FFF2-40B4-BE49-F238E27FC236}">
                  <a16:creationId xmlns:a16="http://schemas.microsoft.com/office/drawing/2014/main" id="{43D86584-C886-9400-42CF-B971B99F75D0}"/>
                </a:ext>
              </a:extLst>
            </p:cNvPr>
            <p:cNvSpPr txBox="1"/>
            <p:nvPr/>
          </p:nvSpPr>
          <p:spPr>
            <a:xfrm>
              <a:off x="5793139" y="2928082"/>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Eas</a:t>
              </a:r>
              <a:r>
                <a:rPr lang="en-GB" sz="1600" dirty="0">
                  <a:cs typeface="Arial" panose="020B0604020202020204" pitchFamily="34" charset="0"/>
                </a:rPr>
                <a:t>t Folkestone</a:t>
              </a:r>
              <a:endParaRPr lang="en-GB"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B1A14E3-48E6-F660-1F7D-FEB1910244A0}"/>
                </a:ext>
              </a:extLst>
            </p:cNvPr>
            <p:cNvSpPr txBox="1"/>
            <p:nvPr/>
          </p:nvSpPr>
          <p:spPr>
            <a:xfrm>
              <a:off x="6978053" y="1851498"/>
              <a:ext cx="980999" cy="338554"/>
            </a:xfrm>
            <a:prstGeom prst="rect">
              <a:avLst/>
            </a:prstGeom>
            <a:noFill/>
          </p:spPr>
          <p:txBody>
            <a:bodyPr wrap="square">
              <a:spAutoFit/>
            </a:bodyPr>
            <a:lstStyle/>
            <a:p>
              <a:r>
                <a:rPr lang="en-GB" sz="1600" dirty="0">
                  <a:cs typeface="Arial" panose="020B0604020202020204" pitchFamily="34" charset="0"/>
                </a:rPr>
                <a:t>6.5</a:t>
              </a:r>
              <a:r>
                <a:rPr lang="en-GB" sz="1600" dirty="0">
                  <a:latin typeface="Arial" panose="020B0604020202020204" pitchFamily="34" charset="0"/>
                  <a:cs typeface="Arial" panose="020B0604020202020204" pitchFamily="34" charset="0"/>
                </a:rPr>
                <a:t>%</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209439" y="4858702"/>
            <a:ext cx="4580472"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32" name="Group 31" descr="Infographic showing increasing sizes of bed and % of area with lack of bedrooms. 3% in Folkestone and Hythe. 4.5% in Folkestone Central, 4.7% in East Folkestone, 5% in Cheriton and 5.5% in Folkestone Harbour">
            <a:extLst>
              <a:ext uri="{FF2B5EF4-FFF2-40B4-BE49-F238E27FC236}">
                <a16:creationId xmlns:a16="http://schemas.microsoft.com/office/drawing/2014/main" id="{B8E433F8-2F94-30AE-E349-466A6A328E43}"/>
              </a:ext>
            </a:extLst>
          </p:cNvPr>
          <p:cNvGrpSpPr/>
          <p:nvPr/>
        </p:nvGrpSpPr>
        <p:grpSpPr>
          <a:xfrm>
            <a:off x="3456551" y="4188359"/>
            <a:ext cx="8987913" cy="1863824"/>
            <a:chOff x="3456551" y="4188359"/>
            <a:chExt cx="8987913" cy="1863824"/>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10213865" y="4417135"/>
              <a:ext cx="1648800" cy="1114217"/>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8655646" y="4548118"/>
              <a:ext cx="1501200" cy="1014473"/>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4107830" y="4945470"/>
              <a:ext cx="864000" cy="583870"/>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3456551" y="5463052"/>
              <a:ext cx="2123768" cy="584775"/>
            </a:xfrm>
            <a:prstGeom prst="rect">
              <a:avLst/>
            </a:prstGeom>
            <a:noFill/>
          </p:spPr>
          <p:txBody>
            <a:bodyPr wrap="square" rtlCol="0">
              <a:spAutoFit/>
            </a:bodyPr>
            <a:lstStyle/>
            <a:p>
              <a:pPr algn="ctr"/>
              <a:r>
                <a:rPr lang="en-GB" sz="1600" b="1" dirty="0">
                  <a:cs typeface="Arial" panose="020B0604020202020204" pitchFamily="34" charset="0"/>
                </a:rPr>
                <a:t>Folkestone and Hythe</a:t>
              </a:r>
              <a:endParaRPr lang="en-GB" sz="16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23DAB-4832-FAD5-E8FD-93588A1DBA01}"/>
                </a:ext>
              </a:extLst>
            </p:cNvPr>
            <p:cNvSpPr txBox="1"/>
            <p:nvPr/>
          </p:nvSpPr>
          <p:spPr>
            <a:xfrm>
              <a:off x="4661003" y="4585122"/>
              <a:ext cx="980999" cy="338554"/>
            </a:xfrm>
            <a:prstGeom prst="rect">
              <a:avLst/>
            </a:prstGeom>
            <a:noFill/>
          </p:spPr>
          <p:txBody>
            <a:bodyPr wrap="square">
              <a:spAutoFit/>
            </a:bodyPr>
            <a:lstStyle/>
            <a:p>
              <a:r>
                <a:rPr lang="en-GB" sz="1600" dirty="0">
                  <a:cs typeface="Arial" panose="020B0604020202020204" pitchFamily="34" charset="0"/>
                </a:rPr>
                <a:t>3</a:t>
              </a:r>
              <a:r>
                <a:rPr lang="en-GB" sz="1600" dirty="0">
                  <a:latin typeface="Arial" panose="020B0604020202020204" pitchFamily="34" charset="0"/>
                  <a:cs typeface="Arial" panose="020B0604020202020204" pitchFamily="34" charset="0"/>
                </a:rPr>
                <a:t>%</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8272213" y="5472639"/>
              <a:ext cx="2217985" cy="34801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Cheriton</a:t>
              </a:r>
            </a:p>
          </p:txBody>
        </p:sp>
        <p:sp>
          <p:nvSpPr>
            <p:cNvPr id="26" name="TextBox 25">
              <a:extLst>
                <a:ext uri="{FF2B5EF4-FFF2-40B4-BE49-F238E27FC236}">
                  <a16:creationId xmlns:a16="http://schemas.microsoft.com/office/drawing/2014/main" id="{C6F043FC-5A64-E50A-C29A-8058C4DE7D84}"/>
                </a:ext>
              </a:extLst>
            </p:cNvPr>
            <p:cNvSpPr txBox="1"/>
            <p:nvPr/>
          </p:nvSpPr>
          <p:spPr>
            <a:xfrm>
              <a:off x="10081813" y="5457847"/>
              <a:ext cx="1937969"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Folkestone Harbour</a:t>
              </a:r>
            </a:p>
          </p:txBody>
        </p:sp>
        <p:sp>
          <p:nvSpPr>
            <p:cNvPr id="28" name="TextBox 27">
              <a:extLst>
                <a:ext uri="{FF2B5EF4-FFF2-40B4-BE49-F238E27FC236}">
                  <a16:creationId xmlns:a16="http://schemas.microsoft.com/office/drawing/2014/main" id="{E89FE359-D4F0-0548-DC03-5F75B554620C}"/>
                </a:ext>
              </a:extLst>
            </p:cNvPr>
            <p:cNvSpPr txBox="1"/>
            <p:nvPr/>
          </p:nvSpPr>
          <p:spPr>
            <a:xfrm>
              <a:off x="9744905" y="4294232"/>
              <a:ext cx="980999" cy="338554"/>
            </a:xfrm>
            <a:prstGeom prst="rect">
              <a:avLst/>
            </a:prstGeom>
            <a:noFill/>
          </p:spPr>
          <p:txBody>
            <a:bodyPr wrap="square">
              <a:spAutoFit/>
            </a:bodyPr>
            <a:lstStyle/>
            <a:p>
              <a:r>
                <a:rPr lang="en-GB" sz="1600" dirty="0">
                  <a:cs typeface="Arial" panose="020B0604020202020204" pitchFamily="34" charset="0"/>
                </a:rPr>
                <a:t>5%</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463465" y="4188359"/>
              <a:ext cx="980999" cy="338554"/>
            </a:xfrm>
            <a:prstGeom prst="rect">
              <a:avLst/>
            </a:prstGeom>
            <a:noFill/>
          </p:spPr>
          <p:txBody>
            <a:bodyPr wrap="square">
              <a:spAutoFit/>
            </a:bodyPr>
            <a:lstStyle/>
            <a:p>
              <a:r>
                <a:rPr lang="en-GB" sz="1600" dirty="0">
                  <a:cs typeface="Arial" panose="020B0604020202020204" pitchFamily="34" charset="0"/>
                </a:rPr>
                <a:t>5.5%</a:t>
              </a:r>
              <a:endParaRPr lang="en-GB" sz="1600" dirty="0"/>
            </a:p>
          </p:txBody>
        </p:sp>
        <p:pic>
          <p:nvPicPr>
            <p:cNvPr id="18" name="Picture 17">
              <a:extLst>
                <a:ext uri="{FF2B5EF4-FFF2-40B4-BE49-F238E27FC236}">
                  <a16:creationId xmlns:a16="http://schemas.microsoft.com/office/drawing/2014/main" id="{B6E544D1-224C-6313-72DC-0603713F0945}"/>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7170234" y="4624144"/>
              <a:ext cx="1411200" cy="953653"/>
            </a:xfrm>
            <a:prstGeom prst="rect">
              <a:avLst/>
            </a:prstGeom>
          </p:spPr>
        </p:pic>
        <p:sp>
          <p:nvSpPr>
            <p:cNvPr id="22" name="TextBox 21">
              <a:extLst>
                <a:ext uri="{FF2B5EF4-FFF2-40B4-BE49-F238E27FC236}">
                  <a16:creationId xmlns:a16="http://schemas.microsoft.com/office/drawing/2014/main" id="{6D59B1F4-6D1F-EC34-631B-C0A35FBEF0D2}"/>
                </a:ext>
              </a:extLst>
            </p:cNvPr>
            <p:cNvSpPr txBox="1"/>
            <p:nvPr/>
          </p:nvSpPr>
          <p:spPr>
            <a:xfrm>
              <a:off x="6799051" y="5467206"/>
              <a:ext cx="2217985" cy="584775"/>
            </a:xfrm>
            <a:prstGeom prst="rect">
              <a:avLst/>
            </a:prstGeom>
            <a:noFill/>
          </p:spPr>
          <p:txBody>
            <a:bodyPr wrap="square" rtlCol="0">
              <a:spAutoFit/>
            </a:bodyPr>
            <a:lstStyle/>
            <a:p>
              <a:pPr algn="ctr"/>
              <a:r>
                <a:rPr lang="en-GB" sz="1600" dirty="0">
                  <a:cs typeface="Arial" panose="020B0604020202020204" pitchFamily="34" charset="0"/>
                </a:rPr>
                <a:t>East </a:t>
              </a:r>
            </a:p>
            <a:p>
              <a:pPr algn="ctr"/>
              <a:r>
                <a:rPr lang="en-GB" sz="1600" dirty="0">
                  <a:cs typeface="Arial" panose="020B0604020202020204" pitchFamily="34" charset="0"/>
                </a:rPr>
                <a:t>Folkestone</a:t>
              </a:r>
              <a:endParaRPr lang="en-GB" sz="16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EEFEE4C-6568-93B4-ECCC-680D393154B8}"/>
                </a:ext>
              </a:extLst>
            </p:cNvPr>
            <p:cNvSpPr txBox="1"/>
            <p:nvPr/>
          </p:nvSpPr>
          <p:spPr>
            <a:xfrm>
              <a:off x="8229462" y="4372481"/>
              <a:ext cx="1053970" cy="338554"/>
            </a:xfrm>
            <a:prstGeom prst="rect">
              <a:avLst/>
            </a:prstGeom>
            <a:noFill/>
          </p:spPr>
          <p:txBody>
            <a:bodyPr wrap="square">
              <a:spAutoFit/>
            </a:bodyPr>
            <a:lstStyle/>
            <a:p>
              <a:r>
                <a:rPr lang="en-GB" sz="1600" dirty="0">
                  <a:cs typeface="Arial" panose="020B0604020202020204" pitchFamily="34" charset="0"/>
                </a:rPr>
                <a:t>4.7%</a:t>
              </a:r>
              <a:endParaRPr lang="en-GB" sz="1600" dirty="0"/>
            </a:p>
          </p:txBody>
        </p:sp>
        <p:pic>
          <p:nvPicPr>
            <p:cNvPr id="34" name="Picture 33">
              <a:extLst>
                <a:ext uri="{FF2B5EF4-FFF2-40B4-BE49-F238E27FC236}">
                  <a16:creationId xmlns:a16="http://schemas.microsoft.com/office/drawing/2014/main" id="{5B71496B-B400-8012-49D2-DF9D7731C27C}"/>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5686871" y="4666880"/>
              <a:ext cx="1350000" cy="912297"/>
            </a:xfrm>
            <a:prstGeom prst="rect">
              <a:avLst/>
            </a:prstGeom>
          </p:spPr>
        </p:pic>
        <p:sp>
          <p:nvSpPr>
            <p:cNvPr id="35" name="TextBox 34">
              <a:extLst>
                <a:ext uri="{FF2B5EF4-FFF2-40B4-BE49-F238E27FC236}">
                  <a16:creationId xmlns:a16="http://schemas.microsoft.com/office/drawing/2014/main" id="{4CDE07F3-8D9D-CDF3-F1E7-1E1B50E2B783}"/>
                </a:ext>
              </a:extLst>
            </p:cNvPr>
            <p:cNvSpPr txBox="1"/>
            <p:nvPr/>
          </p:nvSpPr>
          <p:spPr>
            <a:xfrm>
              <a:off x="5271736" y="5467408"/>
              <a:ext cx="2217985" cy="584775"/>
            </a:xfrm>
            <a:prstGeom prst="rect">
              <a:avLst/>
            </a:prstGeom>
            <a:noFill/>
          </p:spPr>
          <p:txBody>
            <a:bodyPr wrap="square" rtlCol="0">
              <a:spAutoFit/>
            </a:bodyPr>
            <a:lstStyle/>
            <a:p>
              <a:pPr algn="ctr"/>
              <a:r>
                <a:rPr lang="en-GB" sz="1600" dirty="0">
                  <a:cs typeface="Arial" panose="020B0604020202020204" pitchFamily="34" charset="0"/>
                </a:rPr>
                <a:t>Folkestone </a:t>
              </a:r>
            </a:p>
            <a:p>
              <a:pPr algn="ctr"/>
              <a:r>
                <a:rPr lang="en-GB" sz="1600" dirty="0">
                  <a:cs typeface="Arial" panose="020B0604020202020204" pitchFamily="34" charset="0"/>
                </a:rPr>
                <a:t>Central</a:t>
              </a:r>
              <a:endParaRPr lang="en-GB" sz="16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90CE2CB-CAF0-0902-AEE2-CC5306455DB6}"/>
                </a:ext>
              </a:extLst>
            </p:cNvPr>
            <p:cNvSpPr txBox="1"/>
            <p:nvPr/>
          </p:nvSpPr>
          <p:spPr>
            <a:xfrm>
              <a:off x="6673769" y="4440499"/>
              <a:ext cx="1053970" cy="338554"/>
            </a:xfrm>
            <a:prstGeom prst="rect">
              <a:avLst/>
            </a:prstGeom>
            <a:noFill/>
          </p:spPr>
          <p:txBody>
            <a:bodyPr wrap="square">
              <a:spAutoFit/>
            </a:bodyPr>
            <a:lstStyle/>
            <a:p>
              <a:r>
                <a:rPr lang="en-GB" sz="1600" dirty="0">
                  <a:cs typeface="Arial" panose="020B0604020202020204" pitchFamily="34" charset="0"/>
                </a:rPr>
                <a:t>4.5%</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11.5% of households in Folkestone &amp; Hythe were fuel poor in 2021</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8" name="TextBox 7">
            <a:extLst>
              <a:ext uri="{FF2B5EF4-FFF2-40B4-BE49-F238E27FC236}">
                <a16:creationId xmlns:a16="http://schemas.microsoft.com/office/drawing/2014/main" id="{F28365E0-20F7-DAAB-16DE-20002297F28C}"/>
              </a:ext>
            </a:extLst>
          </p:cNvPr>
          <p:cNvSpPr txBox="1"/>
          <p:nvPr/>
        </p:nvSpPr>
        <p:spPr>
          <a:xfrm>
            <a:off x="145009" y="4701150"/>
            <a:ext cx="3609954" cy="1015663"/>
          </a:xfrm>
          <a:prstGeom prst="rect">
            <a:avLst/>
          </a:prstGeom>
          <a:noFill/>
        </p:spPr>
        <p:txBody>
          <a:bodyPr wrap="square" rtlCol="0">
            <a:spAutoFit/>
          </a:bodyPr>
          <a:lstStyle/>
          <a:p>
            <a:r>
              <a:rPr lang="en-GB" sz="2000" dirty="0">
                <a:solidFill>
                  <a:schemeClr val="tx2"/>
                </a:solidFill>
              </a:rPr>
              <a:t>Smoking prevalence in Folkestone &amp; Hythe is on a downward trend</a:t>
            </a:r>
          </a:p>
        </p:txBody>
      </p:sp>
      <p:grpSp>
        <p:nvGrpSpPr>
          <p:cNvPr id="6" name="Group 5" descr="A cigarette containing an arrow pointing downwards, and 13.5% written above to represent decreasing prevalence of smoking.">
            <a:extLst>
              <a:ext uri="{FF2B5EF4-FFF2-40B4-BE49-F238E27FC236}">
                <a16:creationId xmlns:a16="http://schemas.microsoft.com/office/drawing/2014/main" id="{462C822E-6B15-D913-0D05-926C2980BDD6}"/>
              </a:ext>
            </a:extLst>
          </p:cNvPr>
          <p:cNvGrpSpPr/>
          <p:nvPr/>
        </p:nvGrpSpPr>
        <p:grpSpPr>
          <a:xfrm rot="3203062">
            <a:off x="3796293" y="4449544"/>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accent1"/>
                  </a:solidFill>
                </a:rPr>
                <a:t>13.5%</a:t>
              </a:r>
            </a:p>
          </p:txBody>
        </p:sp>
      </p:grpSp>
      <p:sp>
        <p:nvSpPr>
          <p:cNvPr id="19" name="TextBox 18">
            <a:extLst>
              <a:ext uri="{FF2B5EF4-FFF2-40B4-BE49-F238E27FC236}">
                <a16:creationId xmlns:a16="http://schemas.microsoft.com/office/drawing/2014/main" id="{C52AD3A0-B9B8-7B3D-452C-C4F62D7896C5}"/>
              </a:ext>
            </a:extLst>
          </p:cNvPr>
          <p:cNvSpPr txBox="1"/>
          <p:nvPr/>
        </p:nvSpPr>
        <p:spPr>
          <a:xfrm>
            <a:off x="6275570" y="3557451"/>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cxnSp>
        <p:nvCxnSpPr>
          <p:cNvPr id="16" name="Straight Connector 15">
            <a:extLst>
              <a:ext uri="{FF2B5EF4-FFF2-40B4-BE49-F238E27FC236}">
                <a16:creationId xmlns:a16="http://schemas.microsoft.com/office/drawing/2014/main" id="{A0FB430C-5B10-A648-5B7C-F571215E240E}"/>
              </a:ext>
              <a:ext uri="{C183D7F6-B498-43B3-948B-1728B52AA6E4}">
                <adec:decorative xmlns:adec="http://schemas.microsoft.com/office/drawing/2017/decorative" val="1"/>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E39B36E1-909F-3FA8-E9FF-C0BD7FD237DA}"/>
              </a:ext>
            </a:extLst>
          </p:cNvPr>
          <p:cNvGrpSpPr/>
          <p:nvPr/>
        </p:nvGrpSpPr>
        <p:grpSpPr>
          <a:xfrm>
            <a:off x="6942962" y="4199670"/>
            <a:ext cx="4550434" cy="1645630"/>
            <a:chOff x="6942962" y="4199670"/>
            <a:chExt cx="4550434" cy="1645630"/>
          </a:xfrm>
        </p:grpSpPr>
        <p:sp>
          <p:nvSpPr>
            <p:cNvPr id="14" name="TextBox 13">
              <a:extLst>
                <a:ext uri="{FF2B5EF4-FFF2-40B4-BE49-F238E27FC236}">
                  <a16:creationId xmlns:a16="http://schemas.microsoft.com/office/drawing/2014/main" id="{BCD93C15-FADC-E630-CC08-98C60F2BC203}"/>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5" name="TextBox 14">
              <a:extLst>
                <a:ext uri="{FF2B5EF4-FFF2-40B4-BE49-F238E27FC236}">
                  <a16:creationId xmlns:a16="http://schemas.microsoft.com/office/drawing/2014/main" id="{609E8A47-3829-B8C3-1849-4BB078577FBE}"/>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sp>
          <p:nvSpPr>
            <p:cNvPr id="17" name="TextBox 16">
              <a:extLst>
                <a:ext uri="{FF2B5EF4-FFF2-40B4-BE49-F238E27FC236}">
                  <a16:creationId xmlns:a16="http://schemas.microsoft.com/office/drawing/2014/main" id="{9F9D49B0-F07B-FF7C-7A68-44CA801104F8}"/>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1" name="TextBox 20">
              <a:extLst>
                <a:ext uri="{FF2B5EF4-FFF2-40B4-BE49-F238E27FC236}">
                  <a16:creationId xmlns:a16="http://schemas.microsoft.com/office/drawing/2014/main" id="{19E2480E-945B-8BA1-34F4-E21CC2E2AEDD}"/>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Eating and Physical Activity</a:t>
            </a:r>
          </a:p>
        </p:txBody>
      </p:sp>
      <p:sp>
        <p:nvSpPr>
          <p:cNvPr id="4" name="Rectangle: Top Corners Rounded 3">
            <a:extLst>
              <a:ext uri="{FF2B5EF4-FFF2-40B4-BE49-F238E27FC236}">
                <a16:creationId xmlns:a16="http://schemas.microsoft.com/office/drawing/2014/main" id="{B9529808-82E5-4ADF-78C5-7529942C36E3}"/>
              </a:ext>
              <a:ext uri="{C183D7F6-B498-43B3-948B-1728B52AA6E4}">
                <adec:decorative xmlns:adec="http://schemas.microsoft.com/office/drawing/2017/decorative" val="1"/>
              </a:ext>
            </a:extLst>
          </p:cNvPr>
          <p:cNvSpPr/>
          <p:nvPr/>
        </p:nvSpPr>
        <p:spPr>
          <a:xfrm rot="16200000">
            <a:off x="8169871" y="-439667"/>
            <a:ext cx="2260970" cy="5832648"/>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1917515" y="-571217"/>
            <a:ext cx="2260970" cy="6096003"/>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385566" y="1443541"/>
            <a:ext cx="2260970" cy="7032105"/>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213619" y="2629301"/>
            <a:ext cx="2925691" cy="646331"/>
          </a:xfrm>
          <a:prstGeom prst="rect">
            <a:avLst/>
          </a:prstGeom>
          <a:noFill/>
        </p:spPr>
        <p:txBody>
          <a:bodyPr wrap="square" rtlCol="0">
            <a:spAutoFit/>
          </a:bodyPr>
          <a:lstStyle/>
          <a:p>
            <a:pPr algn="ctr"/>
            <a:r>
              <a:rPr lang="en-GB" dirty="0">
                <a:solidFill>
                  <a:schemeClr val="tx2"/>
                </a:solidFill>
              </a:rPr>
              <a:t>About</a:t>
            </a:r>
            <a:r>
              <a:rPr lang="en-GB" b="1" dirty="0">
                <a:solidFill>
                  <a:schemeClr val="tx2"/>
                </a:solidFill>
              </a:rPr>
              <a:t> 1 in 4 </a:t>
            </a:r>
            <a:r>
              <a:rPr lang="en-GB" dirty="0">
                <a:solidFill>
                  <a:schemeClr val="tx2"/>
                </a:solidFill>
              </a:rPr>
              <a:t>Folkestone &amp; Hythe adults are obese</a:t>
            </a:r>
          </a:p>
        </p:txBody>
      </p:sp>
      <p:grpSp>
        <p:nvGrpSpPr>
          <p:cNvPr id="7" name="Group 6" descr="4 people, one of whom is much larger than the others">
            <a:extLst>
              <a:ext uri="{FF2B5EF4-FFF2-40B4-BE49-F238E27FC236}">
                <a16:creationId xmlns:a16="http://schemas.microsoft.com/office/drawing/2014/main" id="{9B76DECC-1F7A-86AA-6D42-73888B99E8AF}"/>
              </a:ext>
            </a:extLst>
          </p:cNvPr>
          <p:cNvGrpSpPr/>
          <p:nvPr/>
        </p:nvGrpSpPr>
        <p:grpSpPr>
          <a:xfrm>
            <a:off x="767324" y="1676129"/>
            <a:ext cx="2140218" cy="927786"/>
            <a:chOff x="767324" y="1676129"/>
            <a:chExt cx="2140218" cy="927786"/>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767324" y="1676129"/>
              <a:ext cx="583092" cy="915254"/>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948823" y="1676129"/>
              <a:ext cx="474769" cy="927786"/>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464873" y="1676129"/>
              <a:ext cx="474769" cy="927786"/>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10CA2340-8D3B-773B-D9B0-BF2D1D7705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432773" y="1676129"/>
              <a:ext cx="474769" cy="927786"/>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228020" y="1944408"/>
            <a:ext cx="2661041" cy="1200329"/>
          </a:xfrm>
          <a:prstGeom prst="rect">
            <a:avLst/>
          </a:prstGeom>
          <a:noFill/>
        </p:spPr>
        <p:txBody>
          <a:bodyPr wrap="square" rtlCol="0">
            <a:spAutoFit/>
          </a:bodyPr>
          <a:lstStyle/>
          <a:p>
            <a:pPr algn="ctr"/>
            <a:r>
              <a:rPr lang="en-GB" dirty="0">
                <a:solidFill>
                  <a:schemeClr val="tx2"/>
                </a:solidFill>
              </a:rPr>
              <a:t>Nationally, obesity is 10% higher in the most deprived communities (growing gap)</a:t>
            </a:r>
          </a:p>
        </p:txBody>
      </p:sp>
      <p:sp>
        <p:nvSpPr>
          <p:cNvPr id="18" name="TextBox 17">
            <a:extLst>
              <a:ext uri="{FF2B5EF4-FFF2-40B4-BE49-F238E27FC236}">
                <a16:creationId xmlns:a16="http://schemas.microsoft.com/office/drawing/2014/main" id="{944274BC-5461-79F5-D034-11B651113619}"/>
              </a:ext>
            </a:extLst>
          </p:cNvPr>
          <p:cNvSpPr txBox="1"/>
          <p:nvPr/>
        </p:nvSpPr>
        <p:spPr>
          <a:xfrm>
            <a:off x="6642497" y="1653553"/>
            <a:ext cx="5473376" cy="1754326"/>
          </a:xfrm>
          <a:prstGeom prst="rect">
            <a:avLst/>
          </a:prstGeom>
          <a:noFill/>
        </p:spPr>
        <p:txBody>
          <a:bodyPr wrap="square">
            <a:spAutoFit/>
          </a:bodyPr>
          <a:lstStyle/>
          <a:p>
            <a:pPr algn="ctr"/>
            <a:r>
              <a:rPr lang="en-GB" sz="1800" dirty="0">
                <a:solidFill>
                  <a:schemeClr val="tx2"/>
                </a:solidFill>
                <a:effectLst/>
                <a:latin typeface="Arial" panose="020B0604020202020204" pitchFamily="34" charset="0"/>
                <a:ea typeface="Calibri" panose="020F0502020204030204" pitchFamily="34" charset="0"/>
              </a:rPr>
              <a:t>COVID-19 had a noticeable effect in reducing activity levels, which have declined b</a:t>
            </a:r>
            <a:r>
              <a:rPr lang="en-GB" sz="1800" dirty="0">
                <a:solidFill>
                  <a:schemeClr val="tx2"/>
                </a:solidFill>
                <a:latin typeface="Arial" panose="020B0604020202020204" pitchFamily="34" charset="0"/>
                <a:ea typeface="Times New Roman" panose="02020603050405020304" pitchFamily="18" charset="0"/>
              </a:rPr>
              <a:t>etween 2019-21. For example, walking </a:t>
            </a:r>
            <a:r>
              <a:rPr lang="en-GB" dirty="0">
                <a:solidFill>
                  <a:schemeClr val="tx2"/>
                </a:solidFill>
                <a:ea typeface="Times New Roman" panose="02020603050405020304" pitchFamily="18" charset="0"/>
              </a:rPr>
              <a:t>for the purpose of Travel decreased by 37% during this time. </a:t>
            </a:r>
            <a:r>
              <a:rPr lang="en-GB" sz="1800" dirty="0">
                <a:solidFill>
                  <a:schemeClr val="tx2"/>
                </a:solidFill>
                <a:ea typeface="Times New Roman" panose="02020603050405020304" pitchFamily="18" charset="0"/>
              </a:rPr>
              <a:t>Folkestone and Hythe</a:t>
            </a:r>
            <a:r>
              <a:rPr lang="en-GB" sz="1800" dirty="0">
                <a:solidFill>
                  <a:schemeClr val="tx2"/>
                </a:solidFill>
                <a:effectLst/>
                <a:latin typeface="Arial" panose="020B0604020202020204" pitchFamily="34" charset="0"/>
                <a:ea typeface="Times New Roman" panose="02020603050405020304" pitchFamily="18" charset="0"/>
              </a:rPr>
              <a:t> now ranks in the bottom half of Kent districts for average walking for travel rates.</a:t>
            </a:r>
            <a:endParaRPr lang="en-GB" sz="1800" dirty="0">
              <a:solidFill>
                <a:schemeClr val="tx2"/>
              </a:solidFill>
              <a:ea typeface="Times New Roman" panose="02020603050405020304" pitchFamily="18" charset="0"/>
            </a:endParaRPr>
          </a:p>
        </p:txBody>
      </p:sp>
      <p:pic>
        <p:nvPicPr>
          <p:cNvPr id="19" name="Picture 18" descr="A woman walking while looking at something in her hand.">
            <a:extLst>
              <a:ext uri="{FF2B5EF4-FFF2-40B4-BE49-F238E27FC236}">
                <a16:creationId xmlns:a16="http://schemas.microsoft.com/office/drawing/2014/main" id="{A8167C4B-1BC0-BC1B-8EAD-2BAAC7516293}"/>
              </a:ext>
            </a:extLst>
          </p:cNvPr>
          <p:cNvPicPr>
            <a:picLocks noChangeAspect="1"/>
          </p:cNvPicPr>
          <p:nvPr/>
        </p:nvPicPr>
        <p:blipFill rotWithShape="1">
          <a:blip r:embed="rId5">
            <a:clrChange>
              <a:clrFrom>
                <a:srgbClr val="FFFFFF"/>
              </a:clrFrom>
              <a:clrTo>
                <a:srgbClr val="FFFFFF">
                  <a:alpha val="0"/>
                </a:srgbClr>
              </a:clrTo>
            </a:clrChange>
          </a:blip>
          <a:srcRect l="77231" t="24379" r="14069" b="31700"/>
          <a:stretch/>
        </p:blipFill>
        <p:spPr>
          <a:xfrm>
            <a:off x="10838489" y="485530"/>
            <a:ext cx="1002376" cy="1276143"/>
          </a:xfrm>
          <a:prstGeom prst="rect">
            <a:avLst/>
          </a:prstGeom>
        </p:spPr>
      </p:pic>
      <p:sp>
        <p:nvSpPr>
          <p:cNvPr id="17" name="TextBox 16">
            <a:extLst>
              <a:ext uri="{FF2B5EF4-FFF2-40B4-BE49-F238E27FC236}">
                <a16:creationId xmlns:a16="http://schemas.microsoft.com/office/drawing/2014/main" id="{51B91875-3C19-A4CE-0266-90FDC4589807}"/>
              </a:ext>
            </a:extLst>
          </p:cNvPr>
          <p:cNvSpPr txBox="1"/>
          <p:nvPr/>
        </p:nvSpPr>
        <p:spPr>
          <a:xfrm>
            <a:off x="80505" y="4074664"/>
            <a:ext cx="3058805" cy="1631216"/>
          </a:xfrm>
          <a:prstGeom prst="rect">
            <a:avLst/>
          </a:prstGeom>
          <a:noFill/>
        </p:spPr>
        <p:txBody>
          <a:bodyPr wrap="square" rtlCol="0">
            <a:spAutoFit/>
          </a:bodyPr>
          <a:lstStyle/>
          <a:p>
            <a:r>
              <a:rPr lang="en-GB" sz="2000" dirty="0">
                <a:solidFill>
                  <a:schemeClr val="tx2"/>
                </a:solidFill>
              </a:rPr>
              <a:t>There are more </a:t>
            </a:r>
            <a:r>
              <a:rPr lang="en-GB" sz="2000" b="1" dirty="0">
                <a:solidFill>
                  <a:schemeClr val="tx2"/>
                </a:solidFill>
              </a:rPr>
              <a:t>overweight or obese</a:t>
            </a:r>
            <a:r>
              <a:rPr lang="en-GB" sz="2000" dirty="0">
                <a:solidFill>
                  <a:schemeClr val="tx2"/>
                </a:solidFill>
              </a:rPr>
              <a:t> people in Folkestone &amp; Hythe, and prevalence is increasing</a:t>
            </a:r>
          </a:p>
        </p:txBody>
      </p:sp>
      <p:pic>
        <p:nvPicPr>
          <p:cNvPr id="6" name="Picture 5" descr="Column chart showing prevalence of being overweight or obese in Kent in 2015/16 (61.6%), and in 2020/21 (63.2%), and in Folkestone and Hythe in 2015/16 (64.6%) and in 2020/21 (66.7%).">
            <a:extLst>
              <a:ext uri="{FF2B5EF4-FFF2-40B4-BE49-F238E27FC236}">
                <a16:creationId xmlns:a16="http://schemas.microsoft.com/office/drawing/2014/main" id="{9141B6FF-5335-73D1-315E-0BB52E57F8AB}"/>
              </a:ext>
            </a:extLst>
          </p:cNvPr>
          <p:cNvPicPr>
            <a:picLocks noChangeAspect="1"/>
          </p:cNvPicPr>
          <p:nvPr/>
        </p:nvPicPr>
        <p:blipFill>
          <a:blip r:embed="rId6"/>
          <a:stretch>
            <a:fillRect/>
          </a:stretch>
        </p:blipFill>
        <p:spPr>
          <a:xfrm>
            <a:off x="2924310" y="3660694"/>
            <a:ext cx="4241612" cy="2585288"/>
          </a:xfrm>
          <a:prstGeom prst="rect">
            <a:avLst/>
          </a:prstGeom>
        </p:spPr>
      </p:pic>
      <p:grpSp>
        <p:nvGrpSpPr>
          <p:cNvPr id="77" name="Group 76" descr="An apple with the text &quot;32% of adults in Folkestone &amp; Hythe eat their 5-a-day &quot;">
            <a:extLst>
              <a:ext uri="{FF2B5EF4-FFF2-40B4-BE49-F238E27FC236}">
                <a16:creationId xmlns:a16="http://schemas.microsoft.com/office/drawing/2014/main" id="{B652B9B6-9A12-F0C2-85DC-4A2EA94A59E7}"/>
              </a:ext>
            </a:extLst>
          </p:cNvPr>
          <p:cNvGrpSpPr/>
          <p:nvPr/>
        </p:nvGrpSpPr>
        <p:grpSpPr>
          <a:xfrm>
            <a:off x="6729807" y="3337822"/>
            <a:ext cx="3333230" cy="2858995"/>
            <a:chOff x="3050597" y="3575518"/>
            <a:chExt cx="2454977" cy="2454977"/>
          </a:xfrm>
        </p:grpSpPr>
        <p:pic>
          <p:nvPicPr>
            <p:cNvPr id="76" name="Graphic 75" descr="Apple with solid fill">
              <a:extLst>
                <a:ext uri="{FF2B5EF4-FFF2-40B4-BE49-F238E27FC236}">
                  <a16:creationId xmlns:a16="http://schemas.microsoft.com/office/drawing/2014/main" id="{62D2A51F-4B6B-A61D-8F1C-FAF52D577B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50597" y="3575518"/>
              <a:ext cx="2454977" cy="2454977"/>
            </a:xfrm>
            <a:prstGeom prst="rect">
              <a:avLst/>
            </a:prstGeom>
          </p:spPr>
        </p:pic>
        <p:sp>
          <p:nvSpPr>
            <p:cNvPr id="60" name="TextBox 59">
              <a:extLst>
                <a:ext uri="{FF2B5EF4-FFF2-40B4-BE49-F238E27FC236}">
                  <a16:creationId xmlns:a16="http://schemas.microsoft.com/office/drawing/2014/main" id="{8B699CCA-2E3E-BA8C-7246-FE4FF6821112}"/>
                </a:ext>
              </a:extLst>
            </p:cNvPr>
            <p:cNvSpPr txBox="1"/>
            <p:nvPr/>
          </p:nvSpPr>
          <p:spPr>
            <a:xfrm>
              <a:off x="3457113" y="4621062"/>
              <a:ext cx="1641945" cy="1076278"/>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b="1" dirty="0">
                  <a:solidFill>
                    <a:schemeClr val="bg1"/>
                  </a:solidFill>
                  <a:cs typeface="Arial" panose="020B0604020202020204" pitchFamily="34" charset="0"/>
                </a:rPr>
                <a:t>32% </a:t>
              </a:r>
              <a:r>
                <a:rPr lang="en-GB" dirty="0">
                  <a:solidFill>
                    <a:schemeClr val="bg1"/>
                  </a:solidFill>
                  <a:cs typeface="Arial" panose="020B0604020202020204" pitchFamily="34" charset="0"/>
                </a:rPr>
                <a:t>of adults in Folkestone &amp; Hythe eat their 5-a-day </a:t>
              </a:r>
            </a:p>
          </p:txBody>
        </p:sp>
      </p:grpSp>
      <p:sp>
        <p:nvSpPr>
          <p:cNvPr id="73" name="TextBox 72">
            <a:extLst>
              <a:ext uri="{FF2B5EF4-FFF2-40B4-BE49-F238E27FC236}">
                <a16:creationId xmlns:a16="http://schemas.microsoft.com/office/drawing/2014/main" id="{EA9CE425-F81C-7DC8-2342-52AD579440E3}"/>
              </a:ext>
            </a:extLst>
          </p:cNvPr>
          <p:cNvSpPr txBox="1"/>
          <p:nvPr/>
        </p:nvSpPr>
        <p:spPr>
          <a:xfrm>
            <a:off x="9511093" y="3772639"/>
            <a:ext cx="2660958" cy="2361398"/>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dirty="0">
                <a:solidFill>
                  <a:schemeClr val="tx2"/>
                </a:solidFill>
                <a:cs typeface="Arial" panose="020B0604020202020204" pitchFamily="34" charset="0"/>
              </a:rPr>
              <a:t>Folkestone &amp; Hythe does not rank well on fruit and vegetable intake against CIPFA nearest neighbour local authorities (10</a:t>
            </a:r>
            <a:r>
              <a:rPr lang="en-GB" baseline="30000" dirty="0">
                <a:solidFill>
                  <a:schemeClr val="tx2"/>
                </a:solidFill>
                <a:cs typeface="Arial" panose="020B0604020202020204" pitchFamily="34" charset="0"/>
              </a:rPr>
              <a:t>th</a:t>
            </a:r>
            <a:r>
              <a:rPr lang="en-GB" dirty="0">
                <a:solidFill>
                  <a:schemeClr val="tx2"/>
                </a:solidFill>
                <a:cs typeface="Arial" panose="020B0604020202020204" pitchFamily="34" charset="0"/>
              </a:rPr>
              <a:t> out of 16 nearest neighbours)</a:t>
            </a:r>
          </a:p>
        </p:txBody>
      </p:sp>
    </p:spTree>
    <p:extLst>
      <p:ext uri="{BB962C8B-B14F-4D97-AF65-F5344CB8AC3E}">
        <p14:creationId xmlns:p14="http://schemas.microsoft.com/office/powerpoint/2010/main" val="350741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969398" y="3586090"/>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3883395" y="1072983"/>
            <a:ext cx="1209530" cy="897632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21568" y="5096136"/>
            <a:ext cx="8908352" cy="1143000"/>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pic>
        <p:nvPicPr>
          <p:cNvPr id="4" name="Picture 3" descr="Bar chart showing prevalence of depression in all Kent districts. Folkestone and Hythe has relatively high prevalence at over 15%.">
            <a:extLst>
              <a:ext uri="{FF2B5EF4-FFF2-40B4-BE49-F238E27FC236}">
                <a16:creationId xmlns:a16="http://schemas.microsoft.com/office/drawing/2014/main" id="{DC75E351-84DD-CFBB-1F8E-1C6819D21B0A}"/>
              </a:ext>
            </a:extLst>
          </p:cNvPr>
          <p:cNvPicPr>
            <a:picLocks noChangeAspect="1"/>
          </p:cNvPicPr>
          <p:nvPr/>
        </p:nvPicPr>
        <p:blipFill>
          <a:blip r:embed="rId4"/>
          <a:stretch>
            <a:fillRect/>
          </a:stretch>
        </p:blipFill>
        <p:spPr>
          <a:xfrm>
            <a:off x="6960096" y="1161683"/>
            <a:ext cx="5330731" cy="3794695"/>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5A5-6D73-3FE2-E451-A7AD342731B6}"/>
              </a:ext>
            </a:extLst>
          </p:cNvPr>
          <p:cNvSpPr>
            <a:spLocks noGrp="1"/>
          </p:cNvSpPr>
          <p:nvPr>
            <p:ph type="title"/>
          </p:nvPr>
        </p:nvSpPr>
        <p:spPr/>
        <p:txBody>
          <a:bodyPr/>
          <a:lstStyle/>
          <a:p>
            <a:r>
              <a:rPr lang="en-GB" dirty="0"/>
              <a:t>Suicide and Alcohol Admissions</a:t>
            </a:r>
          </a:p>
        </p:txBody>
      </p:sp>
      <p:sp>
        <p:nvSpPr>
          <p:cNvPr id="6" name="Rectangle: Top Corners Rounded 5">
            <a:extLst>
              <a:ext uri="{FF2B5EF4-FFF2-40B4-BE49-F238E27FC236}">
                <a16:creationId xmlns:a16="http://schemas.microsoft.com/office/drawing/2014/main" id="{EE1C39B9-A9C0-F3E8-211D-2B987BC8342F}"/>
              </a:ext>
              <a:ext uri="{C183D7F6-B498-43B3-948B-1728B52AA6E4}">
                <adec:decorative xmlns:adec="http://schemas.microsoft.com/office/drawing/2017/decorative" val="1"/>
              </a:ext>
            </a:extLst>
          </p:cNvPr>
          <p:cNvSpPr/>
          <p:nvPr/>
        </p:nvSpPr>
        <p:spPr>
          <a:xfrm rot="5400000">
            <a:off x="1437436" y="-168676"/>
            <a:ext cx="2592291" cy="546716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4A76381-AA58-B157-0360-25330085A928}"/>
              </a:ext>
            </a:extLst>
          </p:cNvPr>
          <p:cNvSpPr>
            <a:spLocks noGrp="1"/>
          </p:cNvSpPr>
          <p:nvPr>
            <p:ph idx="1"/>
          </p:nvPr>
        </p:nvSpPr>
        <p:spPr>
          <a:xfrm>
            <a:off x="99158" y="1349443"/>
            <a:ext cx="5250590" cy="2464042"/>
          </a:xfrm>
        </p:spPr>
        <p:txBody>
          <a:bodyPr/>
          <a:lstStyle/>
          <a:p>
            <a:pPr marL="0" indent="0">
              <a:buNone/>
            </a:pPr>
            <a:r>
              <a:rPr lang="en-GB" sz="1800" dirty="0">
                <a:solidFill>
                  <a:schemeClr val="tx2"/>
                </a:solidFill>
              </a:rPr>
              <a:t>The most recent data (2019-21) for suicide rates in Folkestone &amp; Hythe shows them as slightly above the England average, </a:t>
            </a:r>
          </a:p>
          <a:p>
            <a:r>
              <a:rPr lang="en-GB" sz="1800" dirty="0">
                <a:solidFill>
                  <a:schemeClr val="tx2"/>
                </a:solidFill>
              </a:rPr>
              <a:t>Folkestone &amp; Hythe: </a:t>
            </a:r>
            <a:r>
              <a:rPr lang="en-GB" sz="1800" b="1" dirty="0">
                <a:solidFill>
                  <a:schemeClr val="tx2"/>
                </a:solidFill>
              </a:rPr>
              <a:t>11.2</a:t>
            </a:r>
            <a:r>
              <a:rPr lang="en-GB" sz="1800" dirty="0">
                <a:solidFill>
                  <a:schemeClr val="tx2"/>
                </a:solidFill>
              </a:rPr>
              <a:t> </a:t>
            </a:r>
            <a:r>
              <a:rPr lang="en-GB" sz="1800" b="1" dirty="0">
                <a:solidFill>
                  <a:schemeClr val="tx2"/>
                </a:solidFill>
              </a:rPr>
              <a:t>per 100,000</a:t>
            </a:r>
          </a:p>
          <a:p>
            <a:r>
              <a:rPr lang="en-GB" sz="1800" dirty="0">
                <a:solidFill>
                  <a:schemeClr val="tx2"/>
                </a:solidFill>
              </a:rPr>
              <a:t>England: </a:t>
            </a:r>
            <a:r>
              <a:rPr lang="en-GB" sz="1800" b="1" dirty="0">
                <a:solidFill>
                  <a:schemeClr val="tx2"/>
                </a:solidFill>
              </a:rPr>
              <a:t>10.4 per 100,000</a:t>
            </a:r>
          </a:p>
          <a:p>
            <a:pPr marL="0" indent="0">
              <a:buNone/>
            </a:pPr>
            <a:r>
              <a:rPr lang="en-GB" sz="1800" dirty="0">
                <a:solidFill>
                  <a:schemeClr val="tx2"/>
                </a:solidFill>
              </a:rPr>
              <a:t>Throughout the period shown, rates in Folkestone &amp; Hythe have stayed statistically similar to England</a:t>
            </a:r>
          </a:p>
        </p:txBody>
      </p:sp>
      <p:sp>
        <p:nvSpPr>
          <p:cNvPr id="9" name="Rectangle: Top Corners Rounded 8">
            <a:extLst>
              <a:ext uri="{FF2B5EF4-FFF2-40B4-BE49-F238E27FC236}">
                <a16:creationId xmlns:a16="http://schemas.microsoft.com/office/drawing/2014/main" id="{2DCAF3CD-B575-27D9-F627-15F9A538A131}"/>
              </a:ext>
              <a:ext uri="{C183D7F6-B498-43B3-948B-1728B52AA6E4}">
                <adec:decorative xmlns:adec="http://schemas.microsoft.com/office/drawing/2017/decorative" val="1"/>
              </a:ext>
            </a:extLst>
          </p:cNvPr>
          <p:cNvSpPr/>
          <p:nvPr/>
        </p:nvSpPr>
        <p:spPr>
          <a:xfrm rot="5400000">
            <a:off x="1269443" y="2666399"/>
            <a:ext cx="2260970" cy="4799856"/>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413833-B963-24E2-67F4-E3AEC2DF14D2}"/>
              </a:ext>
            </a:extLst>
          </p:cNvPr>
          <p:cNvSpPr txBox="1"/>
          <p:nvPr/>
        </p:nvSpPr>
        <p:spPr>
          <a:xfrm>
            <a:off x="99158" y="4388911"/>
            <a:ext cx="4519844" cy="1200329"/>
          </a:xfrm>
          <a:prstGeom prst="rect">
            <a:avLst/>
          </a:prstGeom>
          <a:noFill/>
        </p:spPr>
        <p:txBody>
          <a:bodyPr wrap="square" rtlCol="0">
            <a:spAutoFit/>
          </a:bodyPr>
          <a:lstStyle/>
          <a:p>
            <a:pPr algn="ctr"/>
            <a:r>
              <a:rPr lang="en-GB" dirty="0">
                <a:solidFill>
                  <a:schemeClr val="tx2"/>
                </a:solidFill>
              </a:rPr>
              <a:t>The rate of admissions for intentional self-poisoning by alcohol exposure in 2021-22 was </a:t>
            </a:r>
            <a:r>
              <a:rPr lang="en-GB" b="1" dirty="0">
                <a:solidFill>
                  <a:schemeClr val="tx2"/>
                </a:solidFill>
              </a:rPr>
              <a:t>almost double </a:t>
            </a:r>
            <a:r>
              <a:rPr lang="en-GB" dirty="0">
                <a:solidFill>
                  <a:schemeClr val="tx2"/>
                </a:solidFill>
              </a:rPr>
              <a:t>in Folkestone &amp; Hythe compared to England</a:t>
            </a:r>
          </a:p>
        </p:txBody>
      </p:sp>
      <p:pic>
        <p:nvPicPr>
          <p:cNvPr id="11" name="Graphic 10" descr="Bottle with solid fill">
            <a:extLst>
              <a:ext uri="{FF2B5EF4-FFF2-40B4-BE49-F238E27FC236}">
                <a16:creationId xmlns:a16="http://schemas.microsoft.com/office/drawing/2014/main" id="{2A64C995-070F-2063-3694-CC45F5DADD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509161">
            <a:off x="3112901" y="5374136"/>
            <a:ext cx="914400" cy="914400"/>
          </a:xfrm>
          <a:prstGeom prst="rect">
            <a:avLst/>
          </a:prstGeom>
        </p:spPr>
      </p:pic>
      <p:pic>
        <p:nvPicPr>
          <p:cNvPr id="12" name="Graphic 11" descr="Bottle with solid fill">
            <a:extLst>
              <a:ext uri="{FF2B5EF4-FFF2-40B4-BE49-F238E27FC236}">
                <a16:creationId xmlns:a16="http://schemas.microsoft.com/office/drawing/2014/main" id="{6D082AE4-7FD9-C286-954E-77EE55082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134493">
            <a:off x="3818122" y="5247699"/>
            <a:ext cx="914400" cy="914400"/>
          </a:xfrm>
          <a:prstGeom prst="rect">
            <a:avLst/>
          </a:prstGeom>
        </p:spPr>
      </p:pic>
      <p:pic>
        <p:nvPicPr>
          <p:cNvPr id="5" name="Picture 4" descr="Suicide rate in Folkestone and Hythe 2001 to 2021. It varies between 15 per 1000 and ~6 per 1000.">
            <a:extLst>
              <a:ext uri="{FF2B5EF4-FFF2-40B4-BE49-F238E27FC236}">
                <a16:creationId xmlns:a16="http://schemas.microsoft.com/office/drawing/2014/main" id="{B48FBEE4-906A-02D4-356F-1FFD25CDED15}"/>
              </a:ext>
            </a:extLst>
          </p:cNvPr>
          <p:cNvPicPr>
            <a:picLocks noChangeAspect="1"/>
          </p:cNvPicPr>
          <p:nvPr/>
        </p:nvPicPr>
        <p:blipFill>
          <a:blip r:embed="rId5"/>
          <a:stretch>
            <a:fillRect/>
          </a:stretch>
        </p:blipFill>
        <p:spPr>
          <a:xfrm>
            <a:off x="5773303" y="1268760"/>
            <a:ext cx="6307648" cy="4483608"/>
          </a:xfrm>
          <a:prstGeom prst="rect">
            <a:avLst/>
          </a:prstGeom>
        </p:spPr>
      </p:pic>
    </p:spTree>
    <p:extLst>
      <p:ext uri="{BB962C8B-B14F-4D97-AF65-F5344CB8AC3E}">
        <p14:creationId xmlns:p14="http://schemas.microsoft.com/office/powerpoint/2010/main" val="298726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346857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a:xfrm>
            <a:off x="609600" y="274638"/>
            <a:ext cx="10972800" cy="418058"/>
          </a:xfrm>
        </p:spPr>
        <p:txBody>
          <a:bodyPr>
            <a:normAutofit fontScale="90000"/>
          </a:bodyPr>
          <a:lstStyle/>
          <a:p>
            <a:r>
              <a:rPr lang="en-GB" dirty="0"/>
              <a:t>Summary: Plan for a Healthier Folkstone and Hythe.</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191344" y="836712"/>
            <a:ext cx="11809312" cy="5544616"/>
          </a:xfrm>
        </p:spPr>
        <p:txBody>
          <a:bodyPr/>
          <a:lstStyle/>
          <a:p>
            <a:r>
              <a:rPr lang="en-GB" sz="2000" dirty="0"/>
              <a:t>Folkstone &amp; Hythe district has a lot to offer. It has excellent transport links, a vibrant community and green and blue spaces to enjoy. Within this backdrop there are some significant challenges for district councils, social care and health and community groups to face together. </a:t>
            </a:r>
            <a:r>
              <a:rPr lang="en-GB" sz="2000" b="1" dirty="0"/>
              <a:t>The population is aging. </a:t>
            </a:r>
            <a:r>
              <a:rPr lang="en-GB" sz="2000" dirty="0"/>
              <a:t>There are a number of care homes. There are also pockets of re-generation. </a:t>
            </a:r>
          </a:p>
          <a:p>
            <a:r>
              <a:rPr lang="en-GB" sz="2000" b="1" dirty="0"/>
              <a:t>Here is a ‘Coastal Effect</a:t>
            </a:r>
            <a:r>
              <a:rPr lang="en-GB" sz="2000" dirty="0"/>
              <a:t>’ – as highlighted by Prof. Chris Whitty- where even accounting for deprivation – health is worse in this part of the coast compared to the rest of Kent. Life expectancy is beginning to decrease. Gambling, drinking, cheep fast food, drugs, can impact some of the communities here. </a:t>
            </a:r>
            <a:r>
              <a:rPr lang="en-GB" sz="2000" b="1" dirty="0"/>
              <a:t>Poor mental health can lead to poor physical health and vice versa</a:t>
            </a:r>
            <a:r>
              <a:rPr lang="en-GB" sz="2000" dirty="0"/>
              <a:t>. </a:t>
            </a:r>
          </a:p>
          <a:p>
            <a:r>
              <a:rPr lang="en-GB" sz="2000" dirty="0"/>
              <a:t>Many of the things that impact on healthy life expectancy don’t happen in isolation and health needs often group together. </a:t>
            </a:r>
            <a:r>
              <a:rPr lang="en-GB" sz="2000" b="1" dirty="0"/>
              <a:t>Enhancing community development</a:t>
            </a:r>
            <a:r>
              <a:rPr lang="en-GB" sz="2000" dirty="0"/>
              <a:t> opportunities for the population of Folkestone is important. There is a culture of volunteering but also Folkstone and Hythe has taken a hit in employers coming to the area. </a:t>
            </a:r>
            <a:r>
              <a:rPr lang="en-GB" sz="2000" b="1" dirty="0"/>
              <a:t>Poverty is problem here: what can be done to mitigate this – in the next few years ? E.g. debt? School attainment? Employment? Regeneration? Cohesion? </a:t>
            </a:r>
          </a:p>
          <a:p>
            <a:r>
              <a:rPr lang="en-GB" sz="2000" dirty="0"/>
              <a:t>Do the people in the most deprived areas get to use the many assets Folkestone and Hythe have to offer? </a:t>
            </a:r>
            <a:r>
              <a:rPr lang="en-GB" sz="2000" b="1" dirty="0"/>
              <a:t>How do we maximise our resources to prevent the onset of multiple morbidity and early death</a:t>
            </a:r>
            <a:r>
              <a:rPr lang="en-GB" sz="2000" dirty="0"/>
              <a:t>? </a:t>
            </a:r>
          </a:p>
          <a:p>
            <a:endParaRPr lang="en-GB" sz="2000" dirty="0"/>
          </a:p>
          <a:p>
            <a:endParaRPr lang="en-GB" sz="2000" dirty="0"/>
          </a:p>
          <a:p>
            <a:endParaRPr lang="en-GB" sz="2800" dirty="0"/>
          </a:p>
          <a:p>
            <a:endParaRPr lang="en-GB" dirty="0"/>
          </a:p>
        </p:txBody>
      </p:sp>
    </p:spTree>
    <p:extLst>
      <p:ext uri="{BB962C8B-B14F-4D97-AF65-F5344CB8AC3E}">
        <p14:creationId xmlns:p14="http://schemas.microsoft.com/office/powerpoint/2010/main" val="88907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14,400 additional people aged 65+</a:t>
            </a:r>
          </a:p>
          <a:p>
            <a:pPr lvl="1"/>
            <a:r>
              <a:rPr lang="en-GB" dirty="0"/>
              <a:t>28,300 as of 2020</a:t>
            </a:r>
          </a:p>
          <a:p>
            <a:endParaRPr lang="en-GB" sz="2400" dirty="0"/>
          </a:p>
          <a:p>
            <a:r>
              <a:rPr lang="en-GB" sz="2400" dirty="0"/>
              <a:t>3,200 additional people aged 85+</a:t>
            </a:r>
          </a:p>
          <a:p>
            <a:pPr lvl="1"/>
            <a:r>
              <a:rPr lang="en-GB" dirty="0"/>
              <a:t>3,900 as of 2020</a:t>
            </a:r>
          </a:p>
          <a:p>
            <a:endParaRPr lang="en-GB" sz="2400" dirty="0"/>
          </a:p>
          <a:p>
            <a:r>
              <a:rPr lang="en-GB" sz="2400" dirty="0"/>
              <a:t>People aged 0-64 will grow by 7.1%, equating to ~6,600 people</a:t>
            </a:r>
          </a:p>
        </p:txBody>
      </p:sp>
      <p:pic>
        <p:nvPicPr>
          <p:cNvPr id="4" name="Picture 3" descr="Line chart showing the projected percentage change in the 65+ and 85+ populations in Folkestone and Hythe between 2020 and 2040. The 65+ population increases by ~50% and the 85+ increases by ~80%.">
            <a:extLst>
              <a:ext uri="{FF2B5EF4-FFF2-40B4-BE49-F238E27FC236}">
                <a16:creationId xmlns:a16="http://schemas.microsoft.com/office/drawing/2014/main" id="{6515A02C-60DB-7773-870C-4EFB744DCF5B}"/>
              </a:ext>
            </a:extLst>
          </p:cNvPr>
          <p:cNvPicPr>
            <a:picLocks noChangeAspect="1"/>
          </p:cNvPicPr>
          <p:nvPr/>
        </p:nvPicPr>
        <p:blipFill>
          <a:blip r:embed="rId3"/>
          <a:stretch>
            <a:fillRect/>
          </a:stretch>
        </p:blipFill>
        <p:spPr>
          <a:xfrm>
            <a:off x="5447928" y="1675955"/>
            <a:ext cx="6744072" cy="4125861"/>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181125" y="1488614"/>
            <a:ext cx="11829747" cy="4525963"/>
          </a:xfrm>
        </p:spPr>
        <p:txBody>
          <a:bodyPr/>
          <a:lstStyle/>
          <a:p>
            <a:pPr marL="0" indent="0" algn="ctr">
              <a:buNone/>
            </a:pPr>
            <a:r>
              <a:rPr lang="en-GB" sz="2000" dirty="0"/>
              <a:t>Folkestone and Hythe ranks 84 out of 317 local authorities in England across these seven sub-domains</a:t>
            </a:r>
          </a:p>
        </p:txBody>
      </p:sp>
      <p:pic>
        <p:nvPicPr>
          <p:cNvPr id="5" name="Picture 4" descr="Chart showing the IMD (2019) subdomain rankings for Folkestone and Hythe. Lower number indicates higher in the rank of local authorities (more deprived):&#10;Income Deprivation 82&#10;Employment Deprivation 59&#10;Education, Skills and Training Deprivation 95&#10;Health Deprivation and Disability 109&#10;Crime 130&#10;Barriers to Housing and Services 107&#10;Living Environment  146">
            <a:extLst>
              <a:ext uri="{FF2B5EF4-FFF2-40B4-BE49-F238E27FC236}">
                <a16:creationId xmlns:a16="http://schemas.microsoft.com/office/drawing/2014/main" id="{3A83C519-C297-7E82-D070-4C0D667D9BCC}"/>
              </a:ext>
            </a:extLst>
          </p:cNvPr>
          <p:cNvPicPr>
            <a:picLocks noChangeAspect="1"/>
          </p:cNvPicPr>
          <p:nvPr/>
        </p:nvPicPr>
        <p:blipFill>
          <a:blip r:embed="rId3"/>
          <a:stretch>
            <a:fillRect/>
          </a:stretch>
        </p:blipFill>
        <p:spPr>
          <a:xfrm>
            <a:off x="1293173" y="1909783"/>
            <a:ext cx="9605649" cy="4188346"/>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609600" y="1556792"/>
            <a:ext cx="6586630" cy="787225"/>
          </a:xfrm>
        </p:spPr>
        <p:txBody>
          <a:bodyPr/>
          <a:lstStyle/>
          <a:p>
            <a:pPr marL="0" indent="0">
              <a:buNone/>
            </a:pPr>
            <a:r>
              <a:rPr lang="en-GB" sz="2000" dirty="0"/>
              <a:t>Life expectancy has plateaued, or even fallen in most recent years. </a:t>
            </a:r>
          </a:p>
          <a:p>
            <a:endParaRPr lang="en-GB" dirty="0"/>
          </a:p>
        </p:txBody>
      </p:sp>
      <p:pic>
        <p:nvPicPr>
          <p:cNvPr id="9" name="Picture 8" descr="A line chart showing life expectancy in males and females in England and Folkestone and Hythe from 2001/03 to 2018/20. The lines for all increase up to about 2010/12 and then level off,  with a noticeable drop for males in Folkestone and Hythe in the most recent year. Life expectancy is consistently higher for females.">
            <a:extLst>
              <a:ext uri="{FF2B5EF4-FFF2-40B4-BE49-F238E27FC236}">
                <a16:creationId xmlns:a16="http://schemas.microsoft.com/office/drawing/2014/main" id="{7A8CA51D-8690-2708-D67A-562DF7C6FE80}"/>
              </a:ext>
            </a:extLst>
          </p:cNvPr>
          <p:cNvPicPr>
            <a:picLocks noChangeAspect="1"/>
          </p:cNvPicPr>
          <p:nvPr/>
        </p:nvPicPr>
        <p:blipFill rotWithShape="1">
          <a:blip r:embed="rId3"/>
          <a:srcRect l="1493"/>
          <a:stretch/>
        </p:blipFill>
        <p:spPr>
          <a:xfrm>
            <a:off x="0" y="2254673"/>
            <a:ext cx="6825181" cy="3856752"/>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15994" y="1507710"/>
            <a:ext cx="4824536" cy="1015663"/>
          </a:xfrm>
          <a:prstGeom prst="rect">
            <a:avLst/>
          </a:prstGeom>
          <a:noFill/>
        </p:spPr>
        <p:txBody>
          <a:bodyPr wrap="square" rtlCol="0">
            <a:spAutoFit/>
          </a:bodyPr>
          <a:lstStyle/>
          <a:p>
            <a:r>
              <a:rPr lang="en-GB" sz="2000" dirty="0">
                <a:solidFill>
                  <a:schemeClr val="accent1">
                    <a:lumMod val="50000"/>
                  </a:schemeClr>
                </a:solidFill>
              </a:rPr>
              <a:t>Inequality in life expectancy has increased by about 30% in both genders in Folkestone &amp; Hythe</a:t>
            </a:r>
          </a:p>
        </p:txBody>
      </p:sp>
      <p:grpSp>
        <p:nvGrpSpPr>
          <p:cNvPr id="27" name="Group 26" descr="Diagram showing difference in life expectancy based on deprivation. In 2010/12 the gap between males was 6.6 and has increased to 8.5 in 2018/20. For females it has increased from 3.1 to 4 years.">
            <a:extLst>
              <a:ext uri="{FF2B5EF4-FFF2-40B4-BE49-F238E27FC236}">
                <a16:creationId xmlns:a16="http://schemas.microsoft.com/office/drawing/2014/main" id="{73648C9F-64B6-E919-13E1-DC73D5EB49CC}"/>
              </a:ext>
            </a:extLst>
          </p:cNvPr>
          <p:cNvGrpSpPr/>
          <p:nvPr/>
        </p:nvGrpSpPr>
        <p:grpSpPr>
          <a:xfrm>
            <a:off x="7675090" y="2490991"/>
            <a:ext cx="3863897" cy="1510425"/>
            <a:chOff x="7677570" y="2215596"/>
            <a:chExt cx="3863897" cy="1510425"/>
          </a:xfrm>
        </p:grpSpPr>
        <p:sp>
          <p:nvSpPr>
            <p:cNvPr id="7" name="TextBox 6">
              <a:extLst>
                <a:ext uri="{FF2B5EF4-FFF2-40B4-BE49-F238E27FC236}">
                  <a16:creationId xmlns:a16="http://schemas.microsoft.com/office/drawing/2014/main" id="{DFD62037-CBAF-B362-0CED-9C6511FB8F0F}"/>
                </a:ext>
              </a:extLst>
            </p:cNvPr>
            <p:cNvSpPr txBox="1"/>
            <p:nvPr/>
          </p:nvSpPr>
          <p:spPr>
            <a:xfrm>
              <a:off x="7677570" y="3387467"/>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473890" y="3387467"/>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37299" y="2215596"/>
              <a:ext cx="3804168" cy="1146045"/>
              <a:chOff x="511148" y="4191877"/>
              <a:chExt cx="3804168" cy="1146045"/>
            </a:xfrm>
          </p:grpSpPr>
          <p:cxnSp>
            <p:nvCxnSpPr>
              <p:cNvPr id="11" name="Straight Arrow Connector 10">
                <a:extLst>
                  <a:ext uri="{FF2B5EF4-FFF2-40B4-BE49-F238E27FC236}">
                    <a16:creationId xmlns:a16="http://schemas.microsoft.com/office/drawing/2014/main" id="{4E4EC9F9-C7CA-6636-5647-DBF024D9D428}"/>
                  </a:ext>
                </a:extLst>
              </p:cNvPr>
              <p:cNvCxnSpPr>
                <a:cxnSpLocks/>
              </p:cNvCxnSpPr>
              <p:nvPr/>
            </p:nvCxnSpPr>
            <p:spPr>
              <a:xfrm flipV="1">
                <a:off x="1417534" y="4357951"/>
                <a:ext cx="1954448" cy="187417"/>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a:endCxn id="19" idx="1"/>
              </p:cNvCxnSpPr>
              <p:nvPr/>
            </p:nvCxnSpPr>
            <p:spPr>
              <a:xfrm flipV="1">
                <a:off x="1420786" y="4790336"/>
                <a:ext cx="1984892" cy="409087"/>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20921016">
                <a:off x="1927485" y="4730089"/>
                <a:ext cx="926015" cy="276999"/>
              </a:xfrm>
              <a:prstGeom prst="rect">
                <a:avLst/>
              </a:prstGeom>
              <a:noFill/>
            </p:spPr>
            <p:txBody>
              <a:bodyPr wrap="square" rtlCol="0">
                <a:spAutoFit/>
              </a:bodyPr>
              <a:lstStyle/>
              <a:p>
                <a:r>
                  <a:rPr lang="en-GB" sz="1200" dirty="0"/>
                  <a:t>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21201743">
                <a:off x="1869362" y="4194462"/>
                <a:ext cx="915619" cy="276999"/>
              </a:xfrm>
              <a:prstGeom prst="rect">
                <a:avLst/>
              </a:prstGeom>
              <a:noFill/>
            </p:spPr>
            <p:txBody>
              <a:bodyPr wrap="square" rtlCol="0">
                <a:spAutoFit/>
              </a:bodyPr>
              <a:lstStyle/>
              <a:p>
                <a:r>
                  <a:rPr lang="en-GB" sz="1200" dirty="0"/>
                  <a:t>FEMALES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41592" y="4413569"/>
                <a:ext cx="909638" cy="276999"/>
              </a:xfrm>
              <a:prstGeom prst="rect">
                <a:avLst/>
              </a:prstGeom>
              <a:noFill/>
            </p:spPr>
            <p:txBody>
              <a:bodyPr wrap="square" rtlCol="0">
                <a:spAutoFit/>
              </a:bodyPr>
              <a:lstStyle/>
              <a:p>
                <a:r>
                  <a:rPr lang="en-GB" sz="1200" dirty="0"/>
                  <a:t>3.1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11148" y="5060923"/>
                <a:ext cx="909638" cy="276999"/>
              </a:xfrm>
              <a:prstGeom prst="rect">
                <a:avLst/>
              </a:prstGeom>
              <a:noFill/>
            </p:spPr>
            <p:txBody>
              <a:bodyPr wrap="square" rtlCol="0">
                <a:spAutoFit/>
              </a:bodyPr>
              <a:lstStyle/>
              <a:p>
                <a:r>
                  <a:rPr lang="en-GB" sz="1200" dirty="0"/>
                  <a:t>6.6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05678" y="4191877"/>
                <a:ext cx="909638" cy="276999"/>
              </a:xfrm>
              <a:prstGeom prst="rect">
                <a:avLst/>
              </a:prstGeom>
              <a:noFill/>
            </p:spPr>
            <p:txBody>
              <a:bodyPr wrap="square" rtlCol="0">
                <a:spAutoFit/>
              </a:bodyPr>
              <a:lstStyle/>
              <a:p>
                <a:r>
                  <a:rPr lang="en-GB" sz="1200" dirty="0"/>
                  <a:t>4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4651836"/>
                <a:ext cx="909638" cy="276999"/>
              </a:xfrm>
              <a:prstGeom prst="rect">
                <a:avLst/>
              </a:prstGeom>
              <a:noFill/>
            </p:spPr>
            <p:txBody>
              <a:bodyPr wrap="square" rtlCol="0">
                <a:spAutoFit/>
              </a:bodyPr>
              <a:lstStyle/>
              <a:p>
                <a:r>
                  <a:rPr lang="en-GB" sz="1200" dirty="0"/>
                  <a:t>8.5 years</a:t>
                </a:r>
              </a:p>
            </p:txBody>
          </p:sp>
        </p:grpSp>
      </p:grpSp>
      <p:grpSp>
        <p:nvGrpSpPr>
          <p:cNvPr id="16" name="Group 15"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7BDC2111-989E-91A4-5A2F-1DCBF6581CE2}"/>
              </a:ext>
            </a:extLst>
          </p:cNvPr>
          <p:cNvGrpSpPr/>
          <p:nvPr/>
        </p:nvGrpSpPr>
        <p:grpSpPr>
          <a:xfrm>
            <a:off x="7244038" y="4149979"/>
            <a:ext cx="5026157" cy="1869492"/>
            <a:chOff x="7244038" y="4149979"/>
            <a:chExt cx="5026157" cy="1869492"/>
          </a:xfrm>
        </p:grpSpPr>
        <p:grpSp>
          <p:nvGrpSpPr>
            <p:cNvPr id="15" name="Group 14">
              <a:extLst>
                <a:ext uri="{FF2B5EF4-FFF2-40B4-BE49-F238E27FC236}">
                  <a16:creationId xmlns:a16="http://schemas.microsoft.com/office/drawing/2014/main" id="{B8310AE3-68D2-488B-4CFF-1A98EB0B1340}"/>
                </a:ext>
              </a:extLst>
            </p:cNvPr>
            <p:cNvGrpSpPr/>
            <p:nvPr/>
          </p:nvGrpSpPr>
          <p:grpSpPr>
            <a:xfrm>
              <a:off x="7244038" y="4149979"/>
              <a:ext cx="5026157" cy="1869492"/>
              <a:chOff x="7244038" y="4149979"/>
              <a:chExt cx="5026157" cy="1869492"/>
            </a:xfrm>
          </p:grpSpPr>
          <p:sp>
            <p:nvSpPr>
              <p:cNvPr id="30" name="Rectangle: Rounded Corners 29">
                <a:extLst>
                  <a:ext uri="{FF2B5EF4-FFF2-40B4-BE49-F238E27FC236}">
                    <a16:creationId xmlns:a16="http://schemas.microsoft.com/office/drawing/2014/main" id="{A62C5758-0796-B416-F116-2FBEAF9905F3}"/>
                  </a:ext>
                </a:extLst>
              </p:cNvPr>
              <p:cNvSpPr/>
              <p:nvPr/>
            </p:nvSpPr>
            <p:spPr>
              <a:xfrm>
                <a:off x="7244038" y="4149979"/>
                <a:ext cx="4861482" cy="186949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CB1451F2-FB32-1DF0-B0EE-D3087B078C55}"/>
                  </a:ext>
                </a:extLst>
              </p:cNvPr>
              <p:cNvGrpSpPr/>
              <p:nvPr/>
            </p:nvGrpSpPr>
            <p:grpSpPr>
              <a:xfrm>
                <a:off x="7559762" y="4642922"/>
                <a:ext cx="4330982" cy="1376549"/>
                <a:chOff x="7531718" y="4444474"/>
                <a:chExt cx="4330982" cy="1376549"/>
              </a:xfrm>
            </p:grpSpPr>
            <p:sp>
              <p:nvSpPr>
                <p:cNvPr id="24" name="TextBox 23">
                  <a:extLst>
                    <a:ext uri="{FF2B5EF4-FFF2-40B4-BE49-F238E27FC236}">
                      <a16:creationId xmlns:a16="http://schemas.microsoft.com/office/drawing/2014/main" id="{54BAD625-8480-0800-23EA-CBE089A3DDB2}"/>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25" name="TextBox 24">
                  <a:extLst>
                    <a:ext uri="{FF2B5EF4-FFF2-40B4-BE49-F238E27FC236}">
                      <a16:creationId xmlns:a16="http://schemas.microsoft.com/office/drawing/2014/main" id="{E6165B0C-AC62-BF1E-217E-5BB05D16A5BF}"/>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cxnSp>
              <p:nvCxnSpPr>
                <p:cNvPr id="26" name="Straight Connector 25">
                  <a:extLst>
                    <a:ext uri="{FF2B5EF4-FFF2-40B4-BE49-F238E27FC236}">
                      <a16:creationId xmlns:a16="http://schemas.microsoft.com/office/drawing/2014/main" id="{ADF2D516-2B6C-FB1A-E81A-861DC3545393}"/>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190F115-190F-3A6C-1276-E344FEA01288}"/>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12" name="TextBox 11">
                  <a:extLst>
                    <a:ext uri="{FF2B5EF4-FFF2-40B4-BE49-F238E27FC236}">
                      <a16:creationId xmlns:a16="http://schemas.microsoft.com/office/drawing/2014/main" id="{2433EB10-E0F6-A211-82D5-541268D6E315}"/>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sp>
            <p:nvSpPr>
              <p:cNvPr id="29" name="TextBox 28">
                <a:extLst>
                  <a:ext uri="{FF2B5EF4-FFF2-40B4-BE49-F238E27FC236}">
                    <a16:creationId xmlns:a16="http://schemas.microsoft.com/office/drawing/2014/main" id="{9A80F002-0AD5-33BD-6039-8423AAED3F19}"/>
                  </a:ext>
                </a:extLst>
              </p:cNvPr>
              <p:cNvSpPr txBox="1"/>
              <p:nvPr/>
            </p:nvSpPr>
            <p:spPr>
              <a:xfrm>
                <a:off x="10193079" y="5251914"/>
                <a:ext cx="2077116" cy="400110"/>
              </a:xfrm>
              <a:prstGeom prst="rect">
                <a:avLst/>
              </a:prstGeom>
              <a:noFill/>
            </p:spPr>
            <p:txBody>
              <a:bodyPr wrap="square" rtlCol="0">
                <a:spAutoFit/>
              </a:bodyPr>
              <a:lstStyle/>
              <a:p>
                <a:r>
                  <a:rPr lang="en-GB" sz="2000" b="1" dirty="0"/>
                  <a:t>70.7 years</a:t>
                </a:r>
              </a:p>
            </p:txBody>
          </p:sp>
        </p:grpSp>
        <p:sp>
          <p:nvSpPr>
            <p:cNvPr id="4" name="TextBox 3">
              <a:extLst>
                <a:ext uri="{FF2B5EF4-FFF2-40B4-BE49-F238E27FC236}">
                  <a16:creationId xmlns:a16="http://schemas.microsoft.com/office/drawing/2014/main" id="{E401E1E6-BD01-1F99-BF32-241068DF53E0}"/>
                </a:ext>
              </a:extLst>
            </p:cNvPr>
            <p:cNvSpPr txBox="1"/>
            <p:nvPr/>
          </p:nvSpPr>
          <p:spPr>
            <a:xfrm>
              <a:off x="7244038" y="426244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grpSp>
    </p:spTree>
    <p:extLst>
      <p:ext uri="{BB962C8B-B14F-4D97-AF65-F5344CB8AC3E}">
        <p14:creationId xmlns:p14="http://schemas.microsoft.com/office/powerpoint/2010/main" val="2406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05021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68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580E-5790-73E4-F7E3-3D3CFAB8F585}"/>
              </a:ext>
            </a:extLst>
          </p:cNvPr>
          <p:cNvSpPr>
            <a:spLocks noGrp="1"/>
          </p:cNvSpPr>
          <p:nvPr>
            <p:ph type="title"/>
          </p:nvPr>
        </p:nvSpPr>
        <p:spPr/>
        <p:txBody>
          <a:bodyPr/>
          <a:lstStyle/>
          <a:p>
            <a:r>
              <a:rPr lang="en-GB" dirty="0"/>
              <a:t>Case study: Julie from Cheriton</a:t>
            </a:r>
          </a:p>
        </p:txBody>
      </p:sp>
      <p:sp>
        <p:nvSpPr>
          <p:cNvPr id="3" name="Content Placeholder 2">
            <a:extLst>
              <a:ext uri="{FF2B5EF4-FFF2-40B4-BE49-F238E27FC236}">
                <a16:creationId xmlns:a16="http://schemas.microsoft.com/office/drawing/2014/main" id="{947B98C3-EAC5-00B4-6C9C-6177C5DB0A4B}"/>
              </a:ext>
            </a:extLst>
          </p:cNvPr>
          <p:cNvSpPr>
            <a:spLocks noGrp="1"/>
          </p:cNvSpPr>
          <p:nvPr>
            <p:ph idx="1"/>
          </p:nvPr>
        </p:nvSpPr>
        <p:spPr>
          <a:xfrm>
            <a:off x="407368" y="1196753"/>
            <a:ext cx="11449272" cy="4929412"/>
          </a:xfrm>
        </p:spPr>
        <p:txBody>
          <a:bodyPr/>
          <a:lstStyle/>
          <a:p>
            <a:pPr marL="0" indent="0">
              <a:buNone/>
            </a:pPr>
            <a:r>
              <a:rPr lang="en-GB" sz="2400" dirty="0"/>
              <a:t>Julie is 60, She’s a  housing advisor with a local charity and is the principle wage earner. Her husband John is not working and is recovering from prostate cancer. She spends a lot of time caring for him.  They own their own home and have almost paid off their mortgage. Julie’s daughter Millie is renting with her partner Dean. They are in their 20’s. Julie suspects Dean is abusing Millie. Julie worries a lot and has a history of drinking heavily. Now her drinking has gone up to extent she is feeling terrible all the time. Julie has high blood pressure and is overweight and lots of aches and pains. Julie is quite active and looks after her grand kids (aged 3 and 6) but she often feels isolated and out of control. She’s very worried that Millie and Dean could loose their jobs locally and might split up. Millie had a lot of mental health issues in her teens so Julie worries about that too. On top of that Julie’s parents are in their 80’s and her mum needs a care home.  Julie would  ideally like to cut down her hours but she is worried about making ends meet. </a:t>
            </a:r>
          </a:p>
          <a:p>
            <a:endParaRPr lang="en-GB" sz="1800" dirty="0"/>
          </a:p>
        </p:txBody>
      </p:sp>
    </p:spTree>
    <p:extLst>
      <p:ext uri="{BB962C8B-B14F-4D97-AF65-F5344CB8AC3E}">
        <p14:creationId xmlns:p14="http://schemas.microsoft.com/office/powerpoint/2010/main" val="348706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159342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E504571A-30EE-0113-4856-942C6E8A21D5}"/>
              </a:ext>
              <a:ext uri="{C183D7F6-B498-43B3-948B-1728B52AA6E4}">
                <adec:decorative xmlns:adec="http://schemas.microsoft.com/office/drawing/2017/decorative" val="1"/>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215490" y="1605165"/>
            <a:ext cx="6480960" cy="1785706"/>
          </a:xfrm>
        </p:spPr>
        <p:txBody>
          <a:bodyPr/>
          <a:lstStyle/>
          <a:p>
            <a:pPr marL="0" indent="0">
              <a:buNone/>
            </a:pPr>
            <a:r>
              <a:rPr lang="en-GB" sz="1900" dirty="0"/>
              <a:t>The prevalence of excess weight in Folkestone and Hythe’s Year R Children decreased from 2019/20 - 2021/22 from </a:t>
            </a:r>
            <a:r>
              <a:rPr lang="en-GB" sz="1900" b="1" dirty="0"/>
              <a:t>26% to 22.6% </a:t>
            </a:r>
          </a:p>
          <a:p>
            <a:pPr marL="0" indent="0">
              <a:buNone/>
            </a:pPr>
            <a:r>
              <a:rPr lang="en-GB" sz="1900" dirty="0"/>
              <a:t>Obesity also decreased, from </a:t>
            </a:r>
            <a:r>
              <a:rPr lang="en-GB" sz="1900" b="1" dirty="0"/>
              <a:t>12.3% to 9.8%</a:t>
            </a:r>
          </a:p>
          <a:p>
            <a:pPr marL="0" indent="0">
              <a:buNone/>
            </a:pPr>
            <a:r>
              <a:rPr lang="en-GB" sz="1900" dirty="0"/>
              <a:t>Severe obesity remained the same at </a:t>
            </a:r>
            <a:r>
              <a:rPr lang="en-GB" sz="1900" b="1" dirty="0"/>
              <a:t>2.5%</a:t>
            </a:r>
          </a:p>
          <a:p>
            <a:pPr marL="0" indent="0">
              <a:buNone/>
            </a:pPr>
            <a:endParaRPr lang="en-GB" sz="2000" dirty="0"/>
          </a:p>
          <a:p>
            <a:pPr marL="0" indent="0">
              <a:buNone/>
            </a:pPr>
            <a:endParaRPr lang="en-GB" sz="2000" dirty="0"/>
          </a:p>
          <a:p>
            <a:pPr marL="0" indent="0">
              <a:buNone/>
            </a:pPr>
            <a:endParaRPr lang="en-GB" dirty="0"/>
          </a:p>
        </p:txBody>
      </p:sp>
      <p:grpSp>
        <p:nvGrpSpPr>
          <p:cNvPr id="12" name="Group 11" descr="Showing change in weight categories in children in Year R in Folkestone and Hythe from 2019/20 to 2021/22. Excess weight has reduced by 3.4%. Obesity has reduced by 2.5%. Severe obesity has not changed.">
            <a:extLst>
              <a:ext uri="{FF2B5EF4-FFF2-40B4-BE49-F238E27FC236}">
                <a16:creationId xmlns:a16="http://schemas.microsoft.com/office/drawing/2014/main" id="{1F3B5E3A-FE56-554A-550C-FBFF2219B053}"/>
              </a:ext>
            </a:extLst>
          </p:cNvPr>
          <p:cNvGrpSpPr/>
          <p:nvPr/>
        </p:nvGrpSpPr>
        <p:grpSpPr>
          <a:xfrm>
            <a:off x="6887953" y="1534651"/>
            <a:ext cx="6775282" cy="2257579"/>
            <a:chOff x="6887953" y="1534651"/>
            <a:chExt cx="6775282" cy="2257579"/>
          </a:xfrm>
        </p:grpSpPr>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(Year 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3276451521"/>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-0%</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-2.5%</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-3.4%</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1782" y="3005934"/>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grpSp>
        <p:nvGrpSpPr>
          <p:cNvPr id="11" name="Group 10" descr="6.4% of Year R children in Kent in the least deprived 20% of areas were obese in 2021/22. 12.9% of children in the most deprived areas were obese.">
            <a:extLst>
              <a:ext uri="{FF2B5EF4-FFF2-40B4-BE49-F238E27FC236}">
                <a16:creationId xmlns:a16="http://schemas.microsoft.com/office/drawing/2014/main" id="{1B06065E-B3BE-81B6-E640-1105E7C35069}"/>
              </a:ext>
            </a:extLst>
          </p:cNvPr>
          <p:cNvGrpSpPr/>
          <p:nvPr/>
        </p:nvGrpSpPr>
        <p:grpSpPr>
          <a:xfrm>
            <a:off x="0" y="3789040"/>
            <a:ext cx="5438951" cy="2211422"/>
            <a:chOff x="0" y="3789040"/>
            <a:chExt cx="5438951" cy="2211422"/>
          </a:xfrm>
        </p:grpSpPr>
        <p:sp>
          <p:nvSpPr>
            <p:cNvPr id="4" name="Rectangle 3">
              <a:extLst>
                <a:ext uri="{FF2B5EF4-FFF2-40B4-BE49-F238E27FC236}">
                  <a16:creationId xmlns:a16="http://schemas.microsoft.com/office/drawing/2014/main" id="{7A42DBB5-484F-75EA-E941-0C6957F92A38}"/>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8" name="TextBox 7">
              <a:extLst>
                <a:ext uri="{FF2B5EF4-FFF2-40B4-BE49-F238E27FC236}">
                  <a16:creationId xmlns:a16="http://schemas.microsoft.com/office/drawing/2014/main" id="{F9E6FAAF-449A-B059-E44C-D7275B318CF5}"/>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3" name="Picture 12">
              <a:extLst>
                <a:ext uri="{FF2B5EF4-FFF2-40B4-BE49-F238E27FC236}">
                  <a16:creationId xmlns:a16="http://schemas.microsoft.com/office/drawing/2014/main" id="{3D3BD4D3-92C5-1468-4BEF-07866FA21B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DD7549BB-B2BC-9706-E308-AAA7FDBC980C}"/>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18" name="TextBox 17">
              <a:extLst>
                <a:ext uri="{FF2B5EF4-FFF2-40B4-BE49-F238E27FC236}">
                  <a16:creationId xmlns:a16="http://schemas.microsoft.com/office/drawing/2014/main" id="{0867B8B6-D462-7773-7BDC-24725C584B4C}"/>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1" name="Arrow: Right 20">
              <a:extLst>
                <a:ext uri="{FF2B5EF4-FFF2-40B4-BE49-F238E27FC236}">
                  <a16:creationId xmlns:a16="http://schemas.microsoft.com/office/drawing/2014/main" id="{60CA767C-9817-E5AF-43DF-C23B01F1EA47}"/>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416374C4-EE77-CF25-EEFB-363DDB0789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6340A834-5738-699F-C34F-51D5D1F77F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8E62870-1435-962B-4121-5A68A2BA7F3B}"/>
                </a:ext>
              </a:extLst>
            </p:cNvPr>
            <p:cNvSpPr txBox="1"/>
            <p:nvPr/>
          </p:nvSpPr>
          <p:spPr>
            <a:xfrm>
              <a:off x="250830" y="3864228"/>
              <a:ext cx="3301591" cy="830997"/>
            </a:xfrm>
            <a:prstGeom prst="rect">
              <a:avLst/>
            </a:prstGeom>
            <a:noFill/>
          </p:spPr>
          <p:txBody>
            <a:bodyPr wrap="square">
              <a:spAutoFit/>
            </a:bodyPr>
            <a:lstStyle/>
            <a:p>
              <a:r>
                <a:rPr lang="en-GB" sz="2400" b="1" dirty="0">
                  <a:solidFill>
                    <a:schemeClr val="tx2"/>
                  </a:solidFill>
                </a:rPr>
                <a:t>Kent </a:t>
              </a:r>
              <a:r>
                <a:rPr lang="en-GB" sz="1600" dirty="0"/>
                <a:t>(Year R)</a:t>
              </a:r>
            </a:p>
            <a:p>
              <a:endParaRPr lang="en-GB" sz="2400" b="1" dirty="0">
                <a:solidFill>
                  <a:schemeClr val="tx2"/>
                </a:solidFill>
              </a:endParaRPr>
            </a:p>
          </p:txBody>
        </p:sp>
      </p:grpSp>
      <p:sp>
        <p:nvSpPr>
          <p:cNvPr id="5" name="TextBox 4">
            <a:extLst>
              <a:ext uri="{FF2B5EF4-FFF2-40B4-BE49-F238E27FC236}">
                <a16:creationId xmlns:a16="http://schemas.microsoft.com/office/drawing/2014/main" id="{DB0CF6F1-AA85-25AC-0E77-CD9B10A93261}"/>
              </a:ext>
            </a:extLst>
          </p:cNvPr>
          <p:cNvSpPr txBox="1"/>
          <p:nvPr/>
        </p:nvSpPr>
        <p:spPr>
          <a:xfrm>
            <a:off x="5873388" y="4454085"/>
            <a:ext cx="6103121" cy="969496"/>
          </a:xfrm>
          <a:prstGeom prst="rect">
            <a:avLst/>
          </a:prstGeom>
          <a:noFill/>
        </p:spPr>
        <p:txBody>
          <a:bodyPr wrap="square">
            <a:spAutoFit/>
          </a:bodyPr>
          <a:lstStyle/>
          <a:p>
            <a:r>
              <a:rPr lang="en-GB" sz="1900" dirty="0"/>
              <a:t>In the 2021/22 school year, Folkestone and Hythe had the second highest proportion of obese Year 6 out of all Kent districts at </a:t>
            </a:r>
            <a:r>
              <a:rPr lang="en-GB" sz="1900" b="1" dirty="0"/>
              <a:t>25.5%</a:t>
            </a:r>
          </a:p>
        </p:txBody>
      </p:sp>
    </p:spTree>
    <p:extLst>
      <p:ext uri="{BB962C8B-B14F-4D97-AF65-F5344CB8AC3E}">
        <p14:creationId xmlns:p14="http://schemas.microsoft.com/office/powerpoint/2010/main" val="1742934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99FBD7B739DA498A873D68688F7DC0" ma:contentTypeVersion="23" ma:contentTypeDescription="Create a new document." ma:contentTypeScope="" ma:versionID="312eacb2340a3a40527504df03ce8cbd">
  <xsd:schema xmlns:xsd="http://www.w3.org/2001/XMLSchema" xmlns:xs="http://www.w3.org/2001/XMLSchema" xmlns:p="http://schemas.microsoft.com/office/2006/metadata/properties" xmlns:ns2="67b3fc33-3290-4eed-b6aa-aa4ab910aee0" xmlns:ns3="211806d2-e2f2-498d-8737-ddaf6c1a0a83" targetNamespace="http://schemas.microsoft.com/office/2006/metadata/properties" ma:root="true" ma:fieldsID="c34fd386c933bd9cc6e8a0944754affe" ns2:_="" ns3:_="">
    <xsd:import namespace="67b3fc33-3290-4eed-b6aa-aa4ab910aee0"/>
    <xsd:import namespace="211806d2-e2f2-498d-8737-ddaf6c1a0a83"/>
    <xsd:element name="properties">
      <xsd:complexType>
        <xsd:sequence>
          <xsd:element name="documentManagement">
            <xsd:complexType>
              <xsd:all>
                <xsd:element ref="ns2:Directorate" minOccurs="0"/>
                <xsd:element ref="ns2:Documentowner" minOccurs="0"/>
                <xsd:element ref="ns2:Whattypeofdocumentisit_x003f_" minOccurs="0"/>
                <xsd:element ref="ns2:Category"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ModernAudienceTargetUserField" minOccurs="0"/>
                <xsd:element ref="ns2:_ModernAudienceAadObjectIds" minOccurs="0"/>
                <xsd:element ref="ns2:Target_x0020_Audiences" minOccurs="0"/>
                <xsd:element ref="ns2:HighlightedContentWP" minOccurs="0"/>
                <xsd:element ref="ns2:TestColumn" minOccurs="0"/>
                <xsd:element ref="ns2:Whoisthisfor" minOccurs="0"/>
                <xsd:element ref="ns3:TaxKeywordTaxHTField" minOccurs="0"/>
                <xsd:element ref="ns3:SharedWithUsers" minOccurs="0"/>
                <xsd:element ref="ns3:SharedWithDetail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3fc33-3290-4eed-b6aa-aa4ab910aee0" elementFormDefault="qualified">
    <xsd:import namespace="http://schemas.microsoft.com/office/2006/documentManagement/types"/>
    <xsd:import namespace="http://schemas.microsoft.com/office/infopath/2007/PartnerControls"/>
    <xsd:element name="Directorate" ma:index="8" nillable="true" ma:displayName="Directorate" ma:description="Which directorate does this policy belong to" ma:format="Dropdown" ma:internalName="Directorate">
      <xsd:simpleType>
        <xsd:restriction base="dms:Choice">
          <xsd:enumeration value="CYPE"/>
          <xsd:enumeration value="ASCH"/>
          <xsd:enumeration value="GET"/>
          <xsd:enumeration value="CED and DCED"/>
        </xsd:restriction>
      </xsd:simpleType>
    </xsd:element>
    <xsd:element name="Documentowner" ma:index="9" nillable="true" ma:displayName="Document owner" ma:description="Who is responsible for this document"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attypeofdocumentisit_x003f_" ma:index="10" nillable="true" ma:displayName="What type of document is it?" ma:format="Dropdown" ma:internalName="Whattypeofdocumentisit_x003f_">
      <xsd:simpleType>
        <xsd:restriction base="dms:Choice">
          <xsd:enumeration value="Strategy and policy register"/>
          <xsd:enumeration value="Policy"/>
          <xsd:enumeration value="Business plan"/>
          <xsd:enumeration value="Structure chart"/>
          <xsd:enumeration value="Guidance"/>
        </xsd:restriction>
      </xsd:simpleType>
    </xsd:element>
    <xsd:element name="Category" ma:index="11" nillable="true" ma:displayName="Category" ma:format="Dropdown" ma:internalName="Category">
      <xsd:simpleType>
        <xsd:restriction base="dms:Choice">
          <xsd:enumeration value="Service strategy"/>
          <xsd:enumeration value="Operational Policies"/>
          <xsd:enumeration value="Internal Control Policy"/>
          <xsd:enumeration value="Action plan"/>
          <xsd:enumeration value="Council strategy"/>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ModernAudienceTargetUserField" ma:index="2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1" nillable="true" ma:displayName="AudienceIds" ma:list="{6136d231-e23e-4e62-94e0-01411b97b6c4}" ma:internalName="_ModernAudienceAadObjectIds" ma:readOnly="true" ma:showField="_AadObjectIdForUser"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rget_x0020_Audiences" ma:index="22" nillable="true" ma:displayName="Target Audiences" ma:internalName="Target_x0020_Audiences">
      <xsd:simpleType>
        <xsd:restriction base="dms:Unknown"/>
      </xsd:simpleType>
    </xsd:element>
    <xsd:element name="HighlightedContentWP" ma:index="23" nillable="true" ma:displayName="Highlighted Content WP" ma:format="Dropdown" ma:internalName="HighlightedContentWP">
      <xsd:simpleType>
        <xsd:restriction base="dms:Choice">
          <xsd:enumeration value="1"/>
          <xsd:enumeration value="2"/>
          <xsd:enumeration value="3"/>
        </xsd:restriction>
      </xsd:simpleType>
    </xsd:element>
    <xsd:element name="TestColumn" ma:index="24" nillable="true" ma:displayName="Test Column" ma:format="Dropdown" ma:internalName="TestColumn">
      <xsd:simpleType>
        <xsd:restriction base="dms:Choice">
          <xsd:enumeration value="Test 1"/>
          <xsd:enumeration value="Test 2"/>
          <xsd:enumeration value="Test 3"/>
        </xsd:restriction>
      </xsd:simpleType>
    </xsd:element>
    <xsd:element name="Whoisthisfor" ma:index="25" nillable="true" ma:displayName="Who is this for" ma:format="Dropdown" ma:internalName="Whoisthisfor">
      <xsd:complexType>
        <xsd:complexContent>
          <xsd:extension base="dms:MultiChoice">
            <xsd:sequence>
              <xsd:element name="Value" maxOccurs="unbounded" minOccurs="0" nillable="true">
                <xsd:simpleType>
                  <xsd:restriction base="dms:Choice">
                    <xsd:enumeration value="Managers"/>
                    <xsd:enumeration value="Staff"/>
                  </xsd:restriction>
                </xsd:simpleType>
              </xsd:element>
            </xsd:sequence>
          </xsd:extension>
        </xsd:complexContent>
      </xsd:complexType>
    </xsd:element>
    <xsd:element name="Area" ma:index="30" nillable="true" ma:displayName="Area" ma:format="Dropdown" ma:internalName="Area">
      <xsd:simpleType>
        <xsd:restriction base="dms:Choice">
          <xsd:enumeration value="Accident incident reporting and RIDDOR"/>
          <xsd:enumeration value="Asbestos management"/>
          <xsd:enumeration value="Control of Substances Hazardous to Health (COSHH)"/>
          <xsd:enumeration value="Display Screen Equipment (DSE)"/>
          <xsd:enumeration value="Electricity at work"/>
          <xsd:enumeration value="Eye tests"/>
          <xsd:enumeration value="Fire safety"/>
          <xsd:enumeration value="First aid"/>
          <xsd:enumeration value="Guidelines for raising and resolving safety concerns and complaints"/>
          <xsd:enumeration value="Health and safety inspections"/>
          <xsd:enumeration value="Lone working and personal safety "/>
          <xsd:enumeration value="Management of contractors"/>
          <xsd:enumeration value="Managing health and safety"/>
          <xsd:enumeration value="Managing of hot and cold water systems"/>
          <xsd:enumeration value="Managing noise at work"/>
          <xsd:enumeration value="Manual handling"/>
          <xsd:enumeration value="Minibus guidance"/>
          <xsd:enumeration value="New and expectant mothers"/>
          <xsd:enumeration value="Occupational health"/>
          <xsd:enumeration value="Personal Protective Equipment (PPE)"/>
          <xsd:enumeration value="Preventing slips, trips, falls in the workplace"/>
          <xsd:enumeration value="Risk assessment"/>
          <xsd:enumeration value="Safety representatives"/>
          <xsd:enumeration value="Safe working permits (Hot Work)"/>
          <xsd:enumeration value="Stress management"/>
          <xsd:enumeration value="Temperatures at work"/>
          <xsd:enumeration value="Travel safety"/>
          <xsd:enumeration value="Violent behaviour"/>
          <xsd:enumeration value="Work equipment"/>
          <xsd:enumeration value="Working at height"/>
          <xsd:enumeration value="Working safely in confined spaces"/>
          <xsd:enumeration value="Workplace health, safety and welfare"/>
          <xsd:enumeration value="Young person’s safety"/>
        </xsd:restriction>
      </xsd:simpleType>
    </xsd:element>
  </xsd:schema>
  <xsd:schema xmlns:xsd="http://www.w3.org/2001/XMLSchema" xmlns:xs="http://www.w3.org/2001/XMLSchema" xmlns:dms="http://schemas.microsoft.com/office/2006/documentManagement/types" xmlns:pc="http://schemas.microsoft.com/office/infopath/2007/PartnerControls" targetNamespace="211806d2-e2f2-498d-8737-ddaf6c1a0a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96f857-52bc-4db3-b525-168db53197df}" ma:internalName="TaxCatchAll" ma:showField="CatchAllData"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df80089c-2ddf-4c5d-a009-f768e38e2bb0"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owner xmlns="67b3fc33-3290-4eed-b6aa-aa4ab910aee0">
      <UserInfo>
        <DisplayName>Design and Brand - ST</DisplayName>
        <AccountId>86</AccountId>
        <AccountType/>
      </UserInfo>
    </Documentowner>
    <Whattypeofdocumentisit_x003f_ xmlns="67b3fc33-3290-4eed-b6aa-aa4ab910aee0" xsi:nil="true"/>
    <Category xmlns="67b3fc33-3290-4eed-b6aa-aa4ab910aee0" xsi:nil="true"/>
    <Directorate xmlns="67b3fc33-3290-4eed-b6aa-aa4ab910aee0" xsi:nil="true"/>
    <TaxCatchAll xmlns="211806d2-e2f2-498d-8737-ddaf6c1a0a83" xsi:nil="true"/>
    <lcf76f155ced4ddcb4097134ff3c332f xmlns="67b3fc33-3290-4eed-b6aa-aa4ab910aee0">
      <Terms xmlns="http://schemas.microsoft.com/office/infopath/2007/PartnerControls"/>
    </lcf76f155ced4ddcb4097134ff3c332f>
    <Target_x0020_Audiences xmlns="67b3fc33-3290-4eed-b6aa-aa4ab910aee0" xsi:nil="true"/>
    <_ModernAudienceTargetUserField xmlns="67b3fc33-3290-4eed-b6aa-aa4ab910aee0">
      <UserInfo>
        <DisplayName/>
        <AccountId xsi:nil="true"/>
        <AccountType/>
      </UserInfo>
    </_ModernAudienceTargetUserField>
    <TestColumn xmlns="67b3fc33-3290-4eed-b6aa-aa4ab910aee0" xsi:nil="true"/>
    <Whoisthisfor xmlns="67b3fc33-3290-4eed-b6aa-aa4ab910aee0" xsi:nil="true"/>
    <HighlightedContentWP xmlns="67b3fc33-3290-4eed-b6aa-aa4ab910aee0" xsi:nil="true"/>
    <TaxKeywordTaxHTField xmlns="211806d2-e2f2-498d-8737-ddaf6c1a0a83">
      <Terms xmlns="http://schemas.microsoft.com/office/infopath/2007/PartnerControls"/>
    </TaxKeywordTaxHTField>
    <Area xmlns="67b3fc33-3290-4eed-b6aa-aa4ab910aee0"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2.xml><?xml version="1.0" encoding="utf-8"?>
<ds:datastoreItem xmlns:ds="http://schemas.openxmlformats.org/officeDocument/2006/customXml" ds:itemID="{0EEE8836-C194-4B72-9966-DF74143DD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3fc33-3290-4eed-b6aa-aa4ab910aee0"/>
    <ds:schemaRef ds:uri="211806d2-e2f2-498d-8737-ddaf6c1a0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4.xml><?xml version="1.0" encoding="utf-8"?>
<ds:datastoreItem xmlns:ds="http://schemas.openxmlformats.org/officeDocument/2006/customXml" ds:itemID="{AFC86AF5-4977-4544-BE70-84C7A811F7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4995</TotalTime>
  <Words>3686</Words>
  <Application>Microsoft Office PowerPoint</Application>
  <PresentationFormat>Widescreen</PresentationFormat>
  <Paragraphs>321</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GDS Transport</vt:lpstr>
      <vt:lpstr>Inter</vt:lpstr>
      <vt:lpstr>Symbol</vt:lpstr>
      <vt:lpstr>Office Theme</vt:lpstr>
      <vt:lpstr>Folkestone and Hythe District PH Presentation</vt:lpstr>
      <vt:lpstr>Population Projections</vt:lpstr>
      <vt:lpstr>Deprivation</vt:lpstr>
      <vt:lpstr>Life Expectancy</vt:lpstr>
      <vt:lpstr>Inequalities in COVID Mortality</vt:lpstr>
      <vt:lpstr>Robert Wood Johnson Model</vt:lpstr>
      <vt:lpstr>Case study: Julie from Cheriton</vt:lpstr>
      <vt:lpstr>Infant and Maternal Health</vt:lpstr>
      <vt:lpstr>Childhood Obesity</vt:lpstr>
      <vt:lpstr>Educational Attainment and Pupil Absence</vt:lpstr>
      <vt:lpstr>Families in Poverty</vt:lpstr>
      <vt:lpstr>Overcrowding</vt:lpstr>
      <vt:lpstr>Respiratory Illness</vt:lpstr>
      <vt:lpstr>Healthy Eating and Physical Activity</vt:lpstr>
      <vt:lpstr>Mental Health - Depression</vt:lpstr>
      <vt:lpstr>Suicide and Alcohol Admissions</vt:lpstr>
      <vt:lpstr>Loneliness</vt:lpstr>
      <vt:lpstr>Summary: Plan for a Healthier Folkstone and Hythe.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Mark Chambers  - CED SPRCA</cp:lastModifiedBy>
  <cp:revision>152</cp:revision>
  <dcterms:created xsi:type="dcterms:W3CDTF">2023-04-12T11:16:05Z</dcterms:created>
  <dcterms:modified xsi:type="dcterms:W3CDTF">2024-01-30T20:40:26Z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0x010100D799FBD7B739DA498A873D68688F7DC0</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ies>
</file>