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6.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The Marsh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The Marsh PCN. The total population of The Marsh PCN is 17,592. In The Marsh PCN, 12.2% of children are aged under 15 compared to 16.6% in England. In The Marsh PCN, 54.4% of people are aged 15 to 64 compared to 65.7% in England. In The Marsh PCN, 33.4%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The Marsh PCN in July 2019. There are 3 LSOAs in the 9.4 - 20.7 value range. There are 8 LSOAs in the 20.7 - 27.1 value range. There is 1 LSOA in the 27.1 - 34.2 value range. There is 1 LSOA in the 34.2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The Marsh PCN was 53, which is similar compared to England. The value for peer group was 48, which is lower compared to England. The value for East Kent HCP was 51, which is low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he Marsh PCN in 2020. The value for England was 55.3. There are 3 LSOAs in the 4.1 - 36.2 value range. There are 3 LSOAs in the 36.2 - 52.2 value range. There are 5 LSOAs in the 52.2 - 66.2 value range. There are 2 LSOAs in the 66.2 - 83.7 value range. There are 0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8 years, up to 2020. In The Marsh PCN, the value was 56 in 2013 and 53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similar to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The Marsh PCN compared to Kent and Medway ICS. In The Marsh PCN, 96.7% of the population were from the White British ethnic group compared to 89.1% in Kent and Medway ICS. In The Marsh PCN, 1.5% of the population were from the White other ethnic group compared to 3.8% in Kent and Medway ICS. In The Marsh PCN, 0.8% of the population were from the Mixed ethnic group compared to 1.6% in Kent and Medway ICS. In The Marsh PCN, 0.7% of the population were from the Asian ethnic group compared to 3.6% in Kent and Medway ICS. In The Marsh PCN, 0.2% of the population were from the Black ethnic group compared to 1.4%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The Marsh PCN compared to Kent and Medway ICS as reported in the 2011 Census. In The Marsh PCN, 98.5% of the population spoke English as their main language compared to 95.2% in Kent and Medway ICS. In The Marsh PCN, 0.1% of the population spoke Nepalese as their main language compared to 0.4% in Kent and Medway ICS. In The Marsh PCN, 0.1% of the population spoke Bengali as their main language compared to 0.2% in Kent and Medway ICS. In The Marsh PCN, 0.1% of the population spoke French as their main language compared to 0.2% in Kent and Medway ICS. In The Marsh PCN, 0.1% of the population spoke German as their main language compared to 0.1% in Kent and Medway ICS. In The Marsh PCN, 0.1% of the population spoke Turkish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Polish as their main language compared to 0.7% in Kent and Medway ICS. In The Marsh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The Marsh PCN compared to Kent and Medway ICS. In The Marsh PCN, 1.5% of the population were from the White other ethnic group compared to 3.8% in Kent and Medway ICS. In The Marsh PCN, 0.8% of the population were from the Mixed ethnic group compared to 1.6% in Kent and Medway ICS. In The Marsh PCN, 0.7% of the population were from the Asian ethnic group compared to 3.6% in Kent and Medway ICS. In The Marsh PCN, 0.2% of the population were from the Black ethnic group compared to 1.4% in Kent and Medway ICS. In The Mars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The Marsh PCN compared to Kent and Medway ICS as reported in the 2011 Census. In The Marsh PCN, 0.1% of the population spoke Nepalese as their main language compared to 0.4% in Kent and Medway ICS. In The Marsh PCN, 0.1% of the population spoke Bengali as their main language compared to 0.2% in Kent and Medway ICS. In The Marsh PCN, 0.1% of the population spoke French as their main language compared to 0.2% in Kent and Medway ICS. In The Marsh PCN, 0.1% of the population spoke German as their main language compared to 0.1% in Kent and Medway ICS. In The Marsh PCN, 0.1% of the population spoke Turkish as their main language compared to 0.1% in Kent and Medway ICS. In The Marsh PCN, 0.1% of the population spoke Tagalog/Filipino as their main language compared to 0.1% in Kent and Medway ICS. In The Marsh PCN, 0.1% of the population spoke Welsh/Cymraeg (in England only) as their main language compared to 0% in Kent and Medway ICS. In The Marsh PCN, 0.1% of the population spoke Polish as their main language compared to 0.7% in Kent and Medway ICS. In The Marsh PCN, 0.1% of the population spoke Hungarian as their main language compared to 0.1% in Kent and Medway ICS. In The Marsh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The Marsh PCN compared to Kent and Medway ICS. In The Marsh PCN, 92.7% of pupils were from the White British/Irish ethnic group compared to 76.3% in Kent and Medway ICS. In The Marsh PCN, 3.7% of pupils were from the White other ethnic group compared to 7.8% in Kent and Medway ICS. In The Marsh PCN, 1.9% of pupils were from the Mixed ethnic group compared to 6% in Kent and Medway ICS. In The Marsh PCN, 0.8% of pupils were from the Asian ethnic group compared to 4.4% in Kent and Medway ICS. In The Marsh PCN, 0% of pupils were from the Black ethnic group compared to 3.6% in Kent and Medway ICS. In The Marsh PCN, 0.1%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- 97.4% of pupils in The Marsh.
- 86.9% of pupils in Kent and Medway. 
Other than English as first language: 
- 2.6% of pupils in The Marsh.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The Marsh PCN. In The Marsh PCN, 3 (or 23.1%) of 13 LSOAs are in the most deprived 20% of areas nationally. These most deprived LSOAs can be found in the following wards: Romney Marsh;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The Marsh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685937865"/>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ED2FF">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The Marsh PCN, as well the 7 domains of deprivation which combine to create the IMD 2019. For overall deprivation (IMD 2019), 23.1% of LSOAs in The Marsh PCN are in the most deprived 20% in England. For the Income Domain, 15.4% of LSOAs in The Marsh PCN are in the most deprived 20% in England. For the Employment Domain, 38.5% of LSOAs in The Marsh PCN are in the most deprived 20% in England. For the Education, Skills and Training Domain, 53.8% of LSOAs in The Marsh PCN are in the most deprived 20% in England. For the Health Deprivation and Disability Domain, 15.4% of LSOAs in The Marsh PCN are in the most deprived 20% in England. For the Crime Domain, 0% of LSOAs in The Marsh PCN are in the most deprived 20% in England. For the Barriers to Housing and Services Domain, 38.5% of LSOAs in The Marsh PCN are in the most deprived 20% in England. For the Living Environment Domain, 7.7% of LSOAs in The Mars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The Marsh PCN was 4.4, which is higher compared to England. The value for peer group was 2.6, which is similar compared to England. The value for East Kent HCP was 3.2, which is high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he Marsh PCN in April 2022. The value for England was 2.6. There are 4 LSOAs in the 0.2 - 2.6 value range. There are 2 LSOAs in the 2.6 - 4.8 value range. There are 7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12 quarters, up to April 2022. In The Marsh PCN, the value was 5.6 in July 2019 and 4.4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higher than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The Marsh PCN was 12. The value for peer group was  9. The value for East Kent HCP was 10.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he Marsh PCN in 2018. The value for England was 10.  The value for New Romney ward was 10. The value for Romney Marsh ward was 12. The value for Walland and Denge Marsh ward was 15.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The Marsh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The Marsh PCN in 2015 - 19. The value for England was 80.  The value for New Romney ward was 78, which is similar compared to England. The value for Romney Marsh ward was 76, which is worse compared to England. The value for Walland and Denge Marsh ward was 82, which is bett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The Marsh PCN is worse than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The Marsh PCN in 2015 - 19. The value for England was 83.  The value for New Romney ward was 84, which is similar compared to England. The value for Romney Marsh ward was 83, which is similar compared to England. The value for Walland and Denge Marsh ward was 82, which is similar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The Marsh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The Marsh PCN was 18, which is higher compared to England. The value for peer group was 14, which is lower compared to England. The value for East Kent HCP was 17, which is high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he Marsh PCN in 2020/21 compared to England. The value for England was 16. The value for Church Lane Health Centre was 19, which is higher compared to England. The value for Martello Health Centre was 17, which is similar compared to England. The value for Oak Hall was 17,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5 years, up to 2020/21. In The Marsh PCN, the value was 19 in 2016/17 and 18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higher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The Marsh PCN was 31, which is similar compared to England. The value for peer group was 32, which is better compared to England. The value for East Kent HCP was 34, which is simila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he Marsh PCN in 2017/18 - 19/20. The value for England was 35.  The value for New Romney ward was 29. The value for Romney Marsh ward was 33. The value for Walland and Denge Marsh ward was 31.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10 years, up to 2017/18 - 19/20. In The Marsh PCN, the value was 36 in 2008/09 - 10/11 and 31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The Marsh PCN was 396, which is better compared to England. The value for peer group was 367, which is better compared to England. The value for East Kent HCP was 463,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he Marsh PCN in 2020/21. The value for England was 586.  The value for New Romney ward was 454, which is similar compared to England. The value for Romney Marsh ward was 317, which is better compared to England. The value for Walland and Denge Marsh ward was 376, which is bette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he Marsh PCN and England over the last 5 years, up to 2020/21. In The Marsh PCN, the value was 237 in 2016/17 and 396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The Marsh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The Marsh PCN was 0.38, which is higher compared to England. The value for peer group was 0.27, which is higher compared to England. The value for East Kent HCP was 0.25,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he Marsh PCN in 2021 Q4 compared to England. The value for England was 0.23. The value for Church Lane Health Centre was 0.39, which is higher compared to England. The value for Martello Health Centre was 0.38, which is higher compared to England. The value for Oak Hall was 0.28,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5 quarters, up to 2021 Q4. In The Marsh PCN, the value was 0.27 in 2020 Q4 and 0.38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higher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The Marsh PCN was 72, which is better compared to England. The value for peer group was 67, which is better compared to England. The value for East Kent HCP was 64,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he Marsh PCN in 2020/21 compared to England. The value for England was 61. The value for Church Lane Health Centre was 68, which is better compared to England. The value for Martello Health Centre was 72, which is better compared to England. The value for Oak Hall was 76,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5 years, up to 2020/21. In The Marsh PCN, the value was 79 in 2016/17 and 72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The Marsh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1982633694"/>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The Marsh PCN was 72, which is similar compared to England. The value for peer group was 75, which is better compared to England. The value for East Kent HCP was 71,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he Marsh PCN in 2020/21 compared to England. The value for England was 69. The value for Church Lane Health Centre was 68, which is similar compared to England. The value for Martello Health Centre was 71, which is similar compared to England. The value for Oak Hall was 75,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5 years, up to 2020/21. In The Marsh PCN, the value was 70 in 2016/17 and 72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similar to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The Marsh PCN was 71, which is better compared to England. The value for peer group was 72, which is better compared to England. The value for East Kent HCP was 69,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he Marsh PCN in 2020/21 compared to England. The value for England was 67. The value for Church Lane Health Centre was 69, which is similar compared to England. The value for Martello Health Centre was 73, which is better compared to England. The value for Oak Hall was 70,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he Marsh PCN and England over the last 5 years, up to 2020/21. In The Marsh PCN, the value was 62 in 2016/17 and 71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The Marsh PCN is better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The Marsh PCN was 301, which is similar compared to England. The value for peer group was 270, which is similar compared to England. The value for East Kent HCP was 30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he Marsh PCN in 2020/21. The value for England was 274.  The value for New Romney ward was 291, which is similar compared to England. The value for Romney Marsh ward was 292, which is similar compared to England. The value for Walland and Denge Marsh ward was 315,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he Marsh PCN and England over the last 5 years, up to 2020/21. In The Marsh PCN, the value was 518 in 2016/17 and 301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The Marsh PCN is similar to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East Kent HCP in 2020/21 in descending order. The value for Bluebirds maternity team was 18.7. The value for Thanet maternity team was 18.1. The value for Canterbury maternity team was 14.9. The value for Folkestone maternity team was 14.2. The value for Ashford maternity team was 13.5. The value for Coastal maternity team was 12.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East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The Marsh PCN was  91, which is similar compared to England. The value for peer group was 109, which is better compared to England. The value for East Kent HCP was 141, which is simila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he Marsh PCN in 2018/19 - 20/21. The value for England was 138.  The value for New Romney ward was not compared to England. The value for Romney Marsh ward was not compared to England. The value for Walland and Denge Marsh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he Marsh PCN and England over the last 5 years, up to 2018/19 - 20/21. In The Marsh PCN, the value was  90 in 2014/15 - 16/17 and  91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The Marsh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The Marsh PCN was 350, which is not compared compared to England. The value for peer group was 462, which is similar compared to England. The value for East Kent HCP was 536,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he Marsh PCN in 2020/21. The value for England was 422.  The value for New Romney ward was not compared to England. The value for Romney Marsh ward was not compared to England. The value for Walland and Denge Marsh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he Marsh PCN and England over the last 5 years, up to 2020/21. In The Marsh PCN, the value was 358 in 2016/17 and 350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Marsh PCN cannot be compared to England statistically.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The Marsh PCN for several indicators. Indicator 1. CHD (all ages). In 2020/21, the value for The Marsh PCN was 5.5 and the value for England was 3.0. The value for Church Lane Health Centre was 4.9, which is higher compared to England. The value for Martello Health Centre was 6.7, which is higher compared to England. The value for Oak Hall was 5.3, which is higher compared to England.   Indicator 2. Stroke (all ages). In 2020/21, the value for The Marsh PCN was 2.9 and the value for England was 1.8. The value for Church Lane Health Centre was 3.0, which is higher compared to England. The value for Martello Health Centre was 3.1, which is higher compared to England. The value for Oak Hall was 2.7, which is higher compared to England.   Indicator 3. PAD (all ages). In 2020/21, the value for The Marsh PCN was 0.8 and the value for England was 0.6. The value for Church Lane Health Centre was 0.8, which is similar compared to England. The value for Martello Health Centre was 1.0, which is higher compared to England. The value for Oak Hall was 0.7, which is similar compared to England.   Indicator 4. Heart failure (all ages). In 2020/21, the value for The Marsh PCN was 1.4 and the value for England was 0.9. The value for Church Lane Health Centre was 1.3, which is higher compared to England. The value for Martello Health Centre was 1.9, which is higher compared to England. The value for Oak Hall was 0.9, which is similar compared to England.   Indicator 5. Atrial fibrillation (all ages). In 2020/21, the value for The Marsh PCN was 4.3 and the value for England was 2.0. The value for Church Lane Health Centre was 4.2, which is higher compared to England. The value for Martello Health Centre was 5.2, which is higher compared to England. The value for Oak Hall was 3.8, which is higher compared to England.   Indicator 6. Hypertension (all ages). In 2020/21, the value for The Marsh PCN was 22.5 and the value for England was 13.9. The value for Church Lane Health Centre was 20.8, which is higher compared to England. The value for Martello Health Centre was 25.4, which is higher compared to England. The value for Oak Hall was 21.7, which is higher compared to England.   Indicator 7. Smoking (15+). In 2020/21, the value for The Marsh PCN was 17.8 and the value for England was 15.9. The value for Church Lane Health Centre was 19.2, which is higher compared to England. The value for Martello Health Centre was 17.4, which is similar compared to England. The value for Oak Hall was 16.7,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The Marsh PCN for several indicators. Indicator 1. Cancer (all ages). In 20/21, the value for The Marsh PCN was 5.8 and the value for England was 3.2. The value for Church Lane Health Centre was 5.6, which is higher compared to England. The value for Martello Health Centre was 6.5, which is higher compared to England. The value for Oak Hall was 5.3, which is higher compared to England.   Indicator 2. Diabetes (17+). In 20/21, the value for The Marsh PCN was 10.5 and the value for England was 7.1. The value for Church Lane Health Centre was 10.5, which is higher compared to England. The value for Martello Health Centre was 11.7, which is higher compared to England. The value for Oak Hall was 9.4, which is higher compared to England.   Indicator 3. COPD (all ages). In 20/21, the value for The Marsh PCN was 3.8 and the value for England was 1.9. The value for Church Lane Health Centre was 3.7, which is higher compared to England. The value for Martello Health Centre was 4.7, which is higher compared to England. The value for Oak Hall was 3.2,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The Marsh PCN for several indicators. Indicator 1. Serious Mental Illness (all ages). In 20/21, the value for The Marsh PCN was 0.9 and the value for England was 0.9. The value for Church Lane Health Centre was 1.0, which is similar compared to England. The value for Martello Health Centre was 1.0, which is similar compared to England. The value for Oak Hall was 0.8, which is similar compared to England.   Indicator 2. Depression (aged 18+). In 20/21, the value for The Marsh PCN was 15.6 and the value for England was 12.3. The value for Church Lane Health Centre was 16.3, which is higher compared to England. The value for Martello Health Centre was 14.4, which is higher compared to England. The value for Oak Hall was 16.0, which is higher compared to England.   Indicator 3. Dementia (all ages). In 20/21, the value for The Marsh PCN was 1.3 and the value for England was 0.7. The value for Church Lane Health Centre was 1.1, which is higher compared to England. The value for Martello Health Centre was 1.5, which is higher compared to England. The value for Oak Hall was 1.3,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The Marsh PCN was 110, which is worse compared to England. The value for peer group was  88, which is better compared to England. The value for East Kent HCP was 102, which is worse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he Marsh PCN in 2015 - 19. The value for England was 100.  The value for New Romney ward was 108. The value for Romney Marsh ward was 126. The value for Walland and Denge Marsh ward was 93.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he Mars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The Marsh PCN is worse than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The Marsh PCN in 2015 - 19. The value for England was 100.  The value for New Romney ward was 105. The value for Romney Marsh ward was 127. The value for Walland and Denge Marsh ward was 95.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The Marsh PCN in 2015 - 19. The value for England was 100.  The value for New Romney ward was 105. The value for Romney Marsh ward was 127. The value for Walland and Denge Marsh ward was 95.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The Marsh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The Marsh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The Marsh PCN in 2020/21 compared to England. The value for England was 0.8. The value for Church Lane Health Centre was 0.2, which is lower compared to England. The value for Martello Health Centre was 1.2, which is similar compared to England. The value for Oak Hall was 1.1,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The Marsh PCN in 2015/16 - 19/20. The value for England was 100.  The value for New Romney ward was 87. The value for Romney Marsh ward was 102. The value for Walland and Denge Marsh ward was 93.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The Marsh PCN is similar to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The Marsh PCN is better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The Marsh PCN is in East Kent HCP. The PCN is in the local authority district of Folkestone and Hythe. The PCN covers the following wards: Romney Marsh, Walland and Denge Marsh, and New Romn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3 GP practices in The Marsh PCN: Church Lane Health Centre, Martello Health Centre, and Oak H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The Marsh PCN</vt:lpstr>
      <vt:lpstr>Summary part 1: The Marsh</vt:lpstr>
      <vt:lpstr>Summary part 2: The Marsh</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2022-05-25T15:47:32Z</dcterms:modified>
</cp:coreProperties>
</file>