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9"/>
  </p:notesMasterIdLst>
  <p:sldIdLst>
    <p:sldId id="265" r:id="rId5"/>
    <p:sldId id="269" r:id="rId6"/>
    <p:sldId id="282" r:id="rId7"/>
    <p:sldId id="270" r:id="rId8"/>
    <p:sldId id="283" r:id="rId9"/>
    <p:sldId id="281" r:id="rId10"/>
    <p:sldId id="272" r:id="rId11"/>
    <p:sldId id="273" r:id="rId12"/>
    <p:sldId id="274" r:id="rId13"/>
    <p:sldId id="275" r:id="rId14"/>
    <p:sldId id="276" r:id="rId15"/>
    <p:sldId id="278" r:id="rId16"/>
    <p:sldId id="259" r:id="rId17"/>
    <p:sldId id="266"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753EBE07-85B6-C995-9B89-4A2CCC4FDCEC}" name="Meg Vest - AH IPT" initials="MV" userId="S::Meg.Vest@kent.gov.uk::d0ef783a-b1d7-43ae-96f0-e56924c8fa64" providerId="AD"/>
</p188:authorLst>
</file>

<file path=ppt/presProps.xml><?xml version="1.0" encoding="utf-8"?>
<p:presentationPr xmlns:a="http://schemas.openxmlformats.org/drawingml/2006/main" xmlns:r="http://schemas.openxmlformats.org/officeDocument/2006/relationships" xmlns:p="http://schemas.openxmlformats.org/presentationml/2006/main">
  <p:clrMru>
    <a:srgbClr val="C4D8EB"/>
    <a:srgbClr val="4E95D9"/>
    <a:srgbClr val="15608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38A8398-56A4-4713-9084-59EA2B9BAE84}" v="7" dt="2026-08-28T14:46:46.50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34567" autoAdjust="0"/>
    <p:restoredTop sz="86441" autoAdjust="0"/>
  </p:normalViewPr>
  <p:slideViewPr>
    <p:cSldViewPr snapToGrid="0">
      <p:cViewPr varScale="1">
        <p:scale>
          <a:sx n="80" d="100"/>
          <a:sy n="80" d="100"/>
        </p:scale>
        <p:origin x="126" y="432"/>
      </p:cViewPr>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microsoft.com/office/2018/10/relationships/authors" Target="authors.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rk Chambers - CED SPRCA" userId="3c5c32b4-a19a-4a76-8ed3-a73f3c2aabda" providerId="ADAL" clId="{9DA1EC19-2085-431E-9A0E-88CB450D22A7}"/>
    <pc:docChg chg="custSel modSld">
      <pc:chgData name="Mark Chambers - CED SPRCA" userId="3c5c32b4-a19a-4a76-8ed3-a73f3c2aabda" providerId="ADAL" clId="{9DA1EC19-2085-431E-9A0E-88CB450D22A7}" dt="2026-08-28T14:46:46.500" v="35"/>
      <pc:docMkLst>
        <pc:docMk/>
      </pc:docMkLst>
      <pc:sldChg chg="modSp mod">
        <pc:chgData name="Mark Chambers - CED SPRCA" userId="3c5c32b4-a19a-4a76-8ed3-a73f3c2aabda" providerId="ADAL" clId="{9DA1EC19-2085-431E-9A0E-88CB450D22A7}" dt="2026-08-28T14:45:26.632" v="27" actId="962"/>
        <pc:sldMkLst>
          <pc:docMk/>
          <pc:sldMk cId="2750445264" sldId="259"/>
        </pc:sldMkLst>
        <pc:spChg chg="mod">
          <ac:chgData name="Mark Chambers - CED SPRCA" userId="3c5c32b4-a19a-4a76-8ed3-a73f3c2aabda" providerId="ADAL" clId="{9DA1EC19-2085-431E-9A0E-88CB450D22A7}" dt="2026-08-28T14:45:10.575" v="19" actId="962"/>
          <ac:spMkLst>
            <pc:docMk/>
            <pc:sldMk cId="2750445264" sldId="259"/>
            <ac:spMk id="4" creationId="{9E0173E3-24B7-E5E3-3E4A-218F1FF27725}"/>
          </ac:spMkLst>
        </pc:spChg>
        <pc:spChg chg="mod">
          <ac:chgData name="Mark Chambers - CED SPRCA" userId="3c5c32b4-a19a-4a76-8ed3-a73f3c2aabda" providerId="ADAL" clId="{9DA1EC19-2085-431E-9A0E-88CB450D22A7}" dt="2026-08-28T14:45:11.408" v="20" actId="962"/>
          <ac:spMkLst>
            <pc:docMk/>
            <pc:sldMk cId="2750445264" sldId="259"/>
            <ac:spMk id="5" creationId="{C84BF36D-ED78-AF6E-9283-B663FDFF2F2A}"/>
          </ac:spMkLst>
        </pc:spChg>
        <pc:spChg chg="mod">
          <ac:chgData name="Mark Chambers - CED SPRCA" userId="3c5c32b4-a19a-4a76-8ed3-a73f3c2aabda" providerId="ADAL" clId="{9DA1EC19-2085-431E-9A0E-88CB450D22A7}" dt="2026-08-28T14:45:12.309" v="21" actId="962"/>
          <ac:spMkLst>
            <pc:docMk/>
            <pc:sldMk cId="2750445264" sldId="259"/>
            <ac:spMk id="8" creationId="{30516263-B75F-5F67-AE9E-8EC87C9531D4}"/>
          </ac:spMkLst>
        </pc:spChg>
        <pc:spChg chg="mod">
          <ac:chgData name="Mark Chambers - CED SPRCA" userId="3c5c32b4-a19a-4a76-8ed3-a73f3c2aabda" providerId="ADAL" clId="{9DA1EC19-2085-431E-9A0E-88CB450D22A7}" dt="2026-08-28T14:45:13.147" v="22" actId="962"/>
          <ac:spMkLst>
            <pc:docMk/>
            <pc:sldMk cId="2750445264" sldId="259"/>
            <ac:spMk id="9" creationId="{4D9834DC-FBD0-C114-5C95-43F155BF8E8B}"/>
          </ac:spMkLst>
        </pc:spChg>
        <pc:spChg chg="mod">
          <ac:chgData name="Mark Chambers - CED SPRCA" userId="3c5c32b4-a19a-4a76-8ed3-a73f3c2aabda" providerId="ADAL" clId="{9DA1EC19-2085-431E-9A0E-88CB450D22A7}" dt="2026-08-28T14:45:13.707" v="23" actId="962"/>
          <ac:spMkLst>
            <pc:docMk/>
            <pc:sldMk cId="2750445264" sldId="259"/>
            <ac:spMk id="10" creationId="{6F42B3B4-C490-59E1-A8ED-774AA7C173AF}"/>
          </ac:spMkLst>
        </pc:spChg>
        <pc:spChg chg="mod">
          <ac:chgData name="Mark Chambers - CED SPRCA" userId="3c5c32b4-a19a-4a76-8ed3-a73f3c2aabda" providerId="ADAL" clId="{9DA1EC19-2085-431E-9A0E-88CB450D22A7}" dt="2026-08-28T14:45:14.377" v="24" actId="962"/>
          <ac:spMkLst>
            <pc:docMk/>
            <pc:sldMk cId="2750445264" sldId="259"/>
            <ac:spMk id="11" creationId="{82C56614-BA75-7EDC-66A3-6B301D2186D6}"/>
          </ac:spMkLst>
        </pc:spChg>
        <pc:spChg chg="mod">
          <ac:chgData name="Mark Chambers - CED SPRCA" userId="3c5c32b4-a19a-4a76-8ed3-a73f3c2aabda" providerId="ADAL" clId="{9DA1EC19-2085-431E-9A0E-88CB450D22A7}" dt="2026-08-28T14:45:15.112" v="25" actId="962"/>
          <ac:spMkLst>
            <pc:docMk/>
            <pc:sldMk cId="2750445264" sldId="259"/>
            <ac:spMk id="12" creationId="{63E26C03-C9E9-E2C9-04F4-FEC05CB46233}"/>
          </ac:spMkLst>
        </pc:spChg>
        <pc:spChg chg="mod">
          <ac:chgData name="Mark Chambers - CED SPRCA" userId="3c5c32b4-a19a-4a76-8ed3-a73f3c2aabda" providerId="ADAL" clId="{9DA1EC19-2085-431E-9A0E-88CB450D22A7}" dt="2026-08-28T14:45:15.643" v="26" actId="962"/>
          <ac:spMkLst>
            <pc:docMk/>
            <pc:sldMk cId="2750445264" sldId="259"/>
            <ac:spMk id="13" creationId="{EBDFE145-D488-318D-0FEE-37D9779E4817}"/>
          </ac:spMkLst>
        </pc:spChg>
        <pc:spChg chg="mod">
          <ac:chgData name="Mark Chambers - CED SPRCA" userId="3c5c32b4-a19a-4a76-8ed3-a73f3c2aabda" providerId="ADAL" clId="{9DA1EC19-2085-431E-9A0E-88CB450D22A7}" dt="2026-08-28T14:45:26.632" v="27" actId="962"/>
          <ac:spMkLst>
            <pc:docMk/>
            <pc:sldMk cId="2750445264" sldId="259"/>
            <ac:spMk id="14" creationId="{EDC7FEE3-07C1-9ACB-2E1A-053CF690632C}"/>
          </ac:spMkLst>
        </pc:spChg>
      </pc:sldChg>
      <pc:sldChg chg="modSp">
        <pc:chgData name="Mark Chambers - CED SPRCA" userId="3c5c32b4-a19a-4a76-8ed3-a73f3c2aabda" providerId="ADAL" clId="{9DA1EC19-2085-431E-9A0E-88CB450D22A7}" dt="2026-08-28T14:46:46.500" v="35"/>
        <pc:sldMkLst>
          <pc:docMk/>
          <pc:sldMk cId="11489883" sldId="270"/>
        </pc:sldMkLst>
        <pc:spChg chg="mod">
          <ac:chgData name="Mark Chambers - CED SPRCA" userId="3c5c32b4-a19a-4a76-8ed3-a73f3c2aabda" providerId="ADAL" clId="{9DA1EC19-2085-431E-9A0E-88CB450D22A7}" dt="2026-08-28T14:46:39.108" v="33"/>
          <ac:spMkLst>
            <pc:docMk/>
            <pc:sldMk cId="11489883" sldId="270"/>
            <ac:spMk id="8" creationId="{3E45D012-6A94-A6B1-A752-75C165D6EAA0}"/>
          </ac:spMkLst>
        </pc:spChg>
        <pc:picChg chg="mod">
          <ac:chgData name="Mark Chambers - CED SPRCA" userId="3c5c32b4-a19a-4a76-8ed3-a73f3c2aabda" providerId="ADAL" clId="{9DA1EC19-2085-431E-9A0E-88CB450D22A7}" dt="2026-08-28T14:46:46.500" v="35"/>
          <ac:picMkLst>
            <pc:docMk/>
            <pc:sldMk cId="11489883" sldId="270"/>
            <ac:picMk id="5" creationId="{267985D7-1C72-53B2-18FF-BDCE24967021}"/>
          </ac:picMkLst>
        </pc:picChg>
      </pc:sldChg>
      <pc:sldChg chg="modSp mod">
        <pc:chgData name="Mark Chambers - CED SPRCA" userId="3c5c32b4-a19a-4a76-8ed3-a73f3c2aabda" providerId="ADAL" clId="{9DA1EC19-2085-431E-9A0E-88CB450D22A7}" dt="2026-08-28T14:45:53.542" v="30" actId="33553"/>
        <pc:sldMkLst>
          <pc:docMk/>
          <pc:sldMk cId="253664669" sldId="276"/>
        </pc:sldMkLst>
        <pc:spChg chg="mod">
          <ac:chgData name="Mark Chambers - CED SPRCA" userId="3c5c32b4-a19a-4a76-8ed3-a73f3c2aabda" providerId="ADAL" clId="{9DA1EC19-2085-431E-9A0E-88CB450D22A7}" dt="2026-08-28T14:45:53.542" v="30" actId="33553"/>
          <ac:spMkLst>
            <pc:docMk/>
            <pc:sldMk cId="253664669" sldId="276"/>
            <ac:spMk id="9" creationId="{5585AF00-C69C-278D-F885-628E5B837B5C}"/>
          </ac:spMkLst>
        </pc:spChg>
        <pc:spChg chg="mod">
          <ac:chgData name="Mark Chambers - CED SPRCA" userId="3c5c32b4-a19a-4a76-8ed3-a73f3c2aabda" providerId="ADAL" clId="{9DA1EC19-2085-431E-9A0E-88CB450D22A7}" dt="2026-08-28T14:45:43.722" v="29" actId="1076"/>
          <ac:spMkLst>
            <pc:docMk/>
            <pc:sldMk cId="253664669" sldId="276"/>
            <ac:spMk id="11" creationId="{EA942C67-F1A4-81D8-4084-6E8FC159C2FB}"/>
          </ac:spMkLst>
        </pc:spChg>
        <pc:cxnChg chg="mod">
          <ac:chgData name="Mark Chambers - CED SPRCA" userId="3c5c32b4-a19a-4a76-8ed3-a73f3c2aabda" providerId="ADAL" clId="{9DA1EC19-2085-431E-9A0E-88CB450D22A7}" dt="2026-08-28T14:44:29.566" v="6" actId="962"/>
          <ac:cxnSpMkLst>
            <pc:docMk/>
            <pc:sldMk cId="253664669" sldId="276"/>
            <ac:cxnSpMk id="12" creationId="{DDBB3346-D995-5831-1904-EE2CBE6F0A22}"/>
          </ac:cxnSpMkLst>
        </pc:cxnChg>
        <pc:cxnChg chg="mod">
          <ac:chgData name="Mark Chambers - CED SPRCA" userId="3c5c32b4-a19a-4a76-8ed3-a73f3c2aabda" providerId="ADAL" clId="{9DA1EC19-2085-431E-9A0E-88CB450D22A7}" dt="2026-08-28T14:44:30.683" v="7" actId="962"/>
          <ac:cxnSpMkLst>
            <pc:docMk/>
            <pc:sldMk cId="253664669" sldId="276"/>
            <ac:cxnSpMk id="14" creationId="{58223E66-EBED-7ACC-E0F4-2707F3F3DADC}"/>
          </ac:cxnSpMkLst>
        </pc:cxnChg>
        <pc:cxnChg chg="mod">
          <ac:chgData name="Mark Chambers - CED SPRCA" userId="3c5c32b4-a19a-4a76-8ed3-a73f3c2aabda" providerId="ADAL" clId="{9DA1EC19-2085-431E-9A0E-88CB450D22A7}" dt="2026-08-28T14:44:31.971" v="8" actId="962"/>
          <ac:cxnSpMkLst>
            <pc:docMk/>
            <pc:sldMk cId="253664669" sldId="276"/>
            <ac:cxnSpMk id="18" creationId="{01235505-A476-CE2D-16B9-385449AC5BFE}"/>
          </ac:cxnSpMkLst>
        </pc:cxnChg>
        <pc:cxnChg chg="mod">
          <ac:chgData name="Mark Chambers - CED SPRCA" userId="3c5c32b4-a19a-4a76-8ed3-a73f3c2aabda" providerId="ADAL" clId="{9DA1EC19-2085-431E-9A0E-88CB450D22A7}" dt="2026-08-28T14:44:32.673" v="9" actId="962"/>
          <ac:cxnSpMkLst>
            <pc:docMk/>
            <pc:sldMk cId="253664669" sldId="276"/>
            <ac:cxnSpMk id="20" creationId="{59D3508C-67BE-D29A-2148-09FAF36488BE}"/>
          </ac:cxnSpMkLst>
        </pc:cxnChg>
        <pc:cxnChg chg="mod">
          <ac:chgData name="Mark Chambers - CED SPRCA" userId="3c5c32b4-a19a-4a76-8ed3-a73f3c2aabda" providerId="ADAL" clId="{9DA1EC19-2085-431E-9A0E-88CB450D22A7}" dt="2026-08-28T14:44:33.067" v="10" actId="962"/>
          <ac:cxnSpMkLst>
            <pc:docMk/>
            <pc:sldMk cId="253664669" sldId="276"/>
            <ac:cxnSpMk id="22" creationId="{3B1AF1E8-1465-BC51-7A41-6AC48CE07A6B}"/>
          </ac:cxnSpMkLst>
        </pc:cxnChg>
        <pc:cxnChg chg="mod">
          <ac:chgData name="Mark Chambers - CED SPRCA" userId="3c5c32b4-a19a-4a76-8ed3-a73f3c2aabda" providerId="ADAL" clId="{9DA1EC19-2085-431E-9A0E-88CB450D22A7}" dt="2026-08-28T14:44:33.933" v="11" actId="962"/>
          <ac:cxnSpMkLst>
            <pc:docMk/>
            <pc:sldMk cId="253664669" sldId="276"/>
            <ac:cxnSpMk id="24" creationId="{0D90E386-095B-EDE6-D54B-070E56F8049D}"/>
          </ac:cxnSpMkLst>
        </pc:cxnChg>
        <pc:cxnChg chg="mod">
          <ac:chgData name="Mark Chambers - CED SPRCA" userId="3c5c32b4-a19a-4a76-8ed3-a73f3c2aabda" providerId="ADAL" clId="{9DA1EC19-2085-431E-9A0E-88CB450D22A7}" dt="2026-08-28T14:44:34.711" v="12" actId="962"/>
          <ac:cxnSpMkLst>
            <pc:docMk/>
            <pc:sldMk cId="253664669" sldId="276"/>
            <ac:cxnSpMk id="26" creationId="{485521EF-3041-9408-268E-F51A46FA973C}"/>
          </ac:cxnSpMkLst>
        </pc:cxnChg>
        <pc:cxnChg chg="mod">
          <ac:chgData name="Mark Chambers - CED SPRCA" userId="3c5c32b4-a19a-4a76-8ed3-a73f3c2aabda" providerId="ADAL" clId="{9DA1EC19-2085-431E-9A0E-88CB450D22A7}" dt="2026-08-28T14:44:35.268" v="13" actId="962"/>
          <ac:cxnSpMkLst>
            <pc:docMk/>
            <pc:sldMk cId="253664669" sldId="276"/>
            <ac:cxnSpMk id="52" creationId="{10265195-32D8-B72F-1539-194B27DADAE7}"/>
          </ac:cxnSpMkLst>
        </pc:cxnChg>
        <pc:cxnChg chg="mod">
          <ac:chgData name="Mark Chambers - CED SPRCA" userId="3c5c32b4-a19a-4a76-8ed3-a73f3c2aabda" providerId="ADAL" clId="{9DA1EC19-2085-431E-9A0E-88CB450D22A7}" dt="2026-08-28T14:44:36.086" v="14" actId="962"/>
          <ac:cxnSpMkLst>
            <pc:docMk/>
            <pc:sldMk cId="253664669" sldId="276"/>
            <ac:cxnSpMk id="54" creationId="{14193A38-BA88-305F-88DC-CE221AEBBBED}"/>
          </ac:cxnSpMkLst>
        </pc:cxnChg>
        <pc:cxnChg chg="mod">
          <ac:chgData name="Mark Chambers - CED SPRCA" userId="3c5c32b4-a19a-4a76-8ed3-a73f3c2aabda" providerId="ADAL" clId="{9DA1EC19-2085-431E-9A0E-88CB450D22A7}" dt="2026-08-28T14:44:36.814" v="15" actId="962"/>
          <ac:cxnSpMkLst>
            <pc:docMk/>
            <pc:sldMk cId="253664669" sldId="276"/>
            <ac:cxnSpMk id="58" creationId="{81B94A9A-36C9-14F5-DA69-BBEC51BE6F1A}"/>
          </ac:cxnSpMkLst>
        </pc:cxnChg>
      </pc:sldChg>
      <pc:sldChg chg="modSp mod">
        <pc:chgData name="Mark Chambers - CED SPRCA" userId="3c5c32b4-a19a-4a76-8ed3-a73f3c2aabda" providerId="ADAL" clId="{9DA1EC19-2085-431E-9A0E-88CB450D22A7}" dt="2026-08-28T14:44:52.717" v="18" actId="962"/>
        <pc:sldMkLst>
          <pc:docMk/>
          <pc:sldMk cId="1028694770" sldId="278"/>
        </pc:sldMkLst>
        <pc:cxnChg chg="mod">
          <ac:chgData name="Mark Chambers - CED SPRCA" userId="3c5c32b4-a19a-4a76-8ed3-a73f3c2aabda" providerId="ADAL" clId="{9DA1EC19-2085-431E-9A0E-88CB450D22A7}" dt="2026-08-28T14:44:51.492" v="16" actId="962"/>
          <ac:cxnSpMkLst>
            <pc:docMk/>
            <pc:sldMk cId="1028694770" sldId="278"/>
            <ac:cxnSpMk id="20" creationId="{601BEDC6-4213-7EFD-539F-006CEB9914F3}"/>
          </ac:cxnSpMkLst>
        </pc:cxnChg>
        <pc:cxnChg chg="mod">
          <ac:chgData name="Mark Chambers - CED SPRCA" userId="3c5c32b4-a19a-4a76-8ed3-a73f3c2aabda" providerId="ADAL" clId="{9DA1EC19-2085-431E-9A0E-88CB450D22A7}" dt="2026-08-28T14:44:52.089" v="17" actId="962"/>
          <ac:cxnSpMkLst>
            <pc:docMk/>
            <pc:sldMk cId="1028694770" sldId="278"/>
            <ac:cxnSpMk id="23" creationId="{60E41057-96E8-F5FB-618D-05DF218EAA76}"/>
          </ac:cxnSpMkLst>
        </pc:cxnChg>
        <pc:cxnChg chg="mod">
          <ac:chgData name="Mark Chambers - CED SPRCA" userId="3c5c32b4-a19a-4a76-8ed3-a73f3c2aabda" providerId="ADAL" clId="{9DA1EC19-2085-431E-9A0E-88CB450D22A7}" dt="2026-08-28T14:44:52.717" v="18" actId="962"/>
          <ac:cxnSpMkLst>
            <pc:docMk/>
            <pc:sldMk cId="1028694770" sldId="278"/>
            <ac:cxnSpMk id="30" creationId="{10BDFFE8-BB8E-29C4-5AE5-8291F3B39840}"/>
          </ac:cxnSpMkLst>
        </pc:cxnChg>
      </pc:sldChg>
      <pc:sldChg chg="addSp delSp modSp mod">
        <pc:chgData name="Mark Chambers - CED SPRCA" userId="3c5c32b4-a19a-4a76-8ed3-a73f3c2aabda" providerId="ADAL" clId="{9DA1EC19-2085-431E-9A0E-88CB450D22A7}" dt="2026-08-28T14:44:08.252" v="2" actId="478"/>
        <pc:sldMkLst>
          <pc:docMk/>
          <pc:sldMk cId="1944017515" sldId="282"/>
        </pc:sldMkLst>
        <pc:spChg chg="del mod">
          <ac:chgData name="Mark Chambers - CED SPRCA" userId="3c5c32b4-a19a-4a76-8ed3-a73f3c2aabda" providerId="ADAL" clId="{9DA1EC19-2085-431E-9A0E-88CB450D22A7}" dt="2026-08-28T14:44:01.678" v="1" actId="478"/>
          <ac:spMkLst>
            <pc:docMk/>
            <pc:sldMk cId="1944017515" sldId="282"/>
            <ac:spMk id="4" creationId="{67032D31-B7D8-38CA-82D2-6DA4F175E6EA}"/>
          </ac:spMkLst>
        </pc:spChg>
        <pc:spChg chg="add del mod">
          <ac:chgData name="Mark Chambers - CED SPRCA" userId="3c5c32b4-a19a-4a76-8ed3-a73f3c2aabda" providerId="ADAL" clId="{9DA1EC19-2085-431E-9A0E-88CB450D22A7}" dt="2026-08-28T14:44:08.252" v="2" actId="478"/>
          <ac:spMkLst>
            <pc:docMk/>
            <pc:sldMk cId="1944017515" sldId="282"/>
            <ac:spMk id="6" creationId="{2BD9F4ED-BEF5-0D37-229F-459A68557772}"/>
          </ac:spMkLst>
        </pc:spChg>
      </pc:sldChg>
      <pc:sldChg chg="addSp delSp modSp mod">
        <pc:chgData name="Mark Chambers - CED SPRCA" userId="3c5c32b4-a19a-4a76-8ed3-a73f3c2aabda" providerId="ADAL" clId="{9DA1EC19-2085-431E-9A0E-88CB450D22A7}" dt="2026-08-28T14:44:20.375" v="5" actId="478"/>
        <pc:sldMkLst>
          <pc:docMk/>
          <pc:sldMk cId="1872838345" sldId="283"/>
        </pc:sldMkLst>
        <pc:spChg chg="del">
          <ac:chgData name="Mark Chambers - CED SPRCA" userId="3c5c32b4-a19a-4a76-8ed3-a73f3c2aabda" providerId="ADAL" clId="{9DA1EC19-2085-431E-9A0E-88CB450D22A7}" dt="2026-08-28T14:44:17.422" v="3" actId="478"/>
          <ac:spMkLst>
            <pc:docMk/>
            <pc:sldMk cId="1872838345" sldId="283"/>
            <ac:spMk id="4" creationId="{B3863B5E-40B3-6327-F34E-861E23EB7364}"/>
          </ac:spMkLst>
        </pc:spChg>
        <pc:spChg chg="add del mod">
          <ac:chgData name="Mark Chambers - CED SPRCA" userId="3c5c32b4-a19a-4a76-8ed3-a73f3c2aabda" providerId="ADAL" clId="{9DA1EC19-2085-431E-9A0E-88CB450D22A7}" dt="2026-08-28T14:44:20.375" v="5" actId="478"/>
          <ac:spMkLst>
            <pc:docMk/>
            <pc:sldMk cId="1872838345" sldId="283"/>
            <ac:spMk id="6" creationId="{F2B7B335-8F97-8A4B-C3FF-8E62FCC63068}"/>
          </ac:spMkLst>
        </pc:spChg>
      </pc:sldChg>
    </pc:docChg>
  </pc:docChgLst>
  <pc:docChgLst>
    <pc:chgData name="Meg Vest - AH IPT" userId="d0ef783a-b1d7-43ae-96f0-e56924c8fa64" providerId="ADAL" clId="{5668C188-C730-409E-BB77-858A977AB2CC}"/>
    <pc:docChg chg="custSel modSld">
      <pc:chgData name="Meg Vest - AH IPT" userId="d0ef783a-b1d7-43ae-96f0-e56924c8fa64" providerId="ADAL" clId="{5668C188-C730-409E-BB77-858A977AB2CC}" dt="2026-08-27T09:00:18.347" v="2643" actId="207"/>
      <pc:docMkLst>
        <pc:docMk/>
      </pc:docMkLst>
      <pc:sldChg chg="addSp modSp mod">
        <pc:chgData name="Meg Vest - AH IPT" userId="d0ef783a-b1d7-43ae-96f0-e56924c8fa64" providerId="ADAL" clId="{5668C188-C730-409E-BB77-858A977AB2CC}" dt="2026-08-10T10:22:16.738" v="2559" actId="27636"/>
        <pc:sldMkLst>
          <pc:docMk/>
          <pc:sldMk cId="2750445264" sldId="259"/>
        </pc:sldMkLst>
        <pc:spChg chg="add mod">
          <ac:chgData name="Meg Vest - AH IPT" userId="d0ef783a-b1d7-43ae-96f0-e56924c8fa64" providerId="ADAL" clId="{5668C188-C730-409E-BB77-858A977AB2CC}" dt="2026-08-10T10:22:16.738" v="2559" actId="27636"/>
          <ac:spMkLst>
            <pc:docMk/>
            <pc:sldMk cId="2750445264" sldId="259"/>
            <ac:spMk id="2" creationId="{A2F48256-0B2B-7264-B692-46ECC10729A7}"/>
          </ac:spMkLst>
        </pc:spChg>
        <pc:spChg chg="mod">
          <ac:chgData name="Meg Vest - AH IPT" userId="d0ef783a-b1d7-43ae-96f0-e56924c8fa64" providerId="ADAL" clId="{5668C188-C730-409E-BB77-858A977AB2CC}" dt="2026-08-10T10:21:43.423" v="2526" actId="14100"/>
          <ac:spMkLst>
            <pc:docMk/>
            <pc:sldMk cId="2750445264" sldId="259"/>
            <ac:spMk id="4" creationId="{9E0173E3-24B7-E5E3-3E4A-218F1FF27725}"/>
          </ac:spMkLst>
        </pc:spChg>
        <pc:spChg chg="mod">
          <ac:chgData name="Meg Vest - AH IPT" userId="d0ef783a-b1d7-43ae-96f0-e56924c8fa64" providerId="ADAL" clId="{5668C188-C730-409E-BB77-858A977AB2CC}" dt="2026-08-10T10:21:52.331" v="2528" actId="14100"/>
          <ac:spMkLst>
            <pc:docMk/>
            <pc:sldMk cId="2750445264" sldId="259"/>
            <ac:spMk id="9" creationId="{4D9834DC-FBD0-C114-5C95-43F155BF8E8B}"/>
          </ac:spMkLst>
        </pc:spChg>
        <pc:spChg chg="mod">
          <ac:chgData name="Meg Vest - AH IPT" userId="d0ef783a-b1d7-43ae-96f0-e56924c8fa64" providerId="ADAL" clId="{5668C188-C730-409E-BB77-858A977AB2CC}" dt="2026-08-10T10:21:58.411" v="2530" actId="14100"/>
          <ac:spMkLst>
            <pc:docMk/>
            <pc:sldMk cId="2750445264" sldId="259"/>
            <ac:spMk id="12" creationId="{63E26C03-C9E9-E2C9-04F4-FEC05CB46233}"/>
          </ac:spMkLst>
        </pc:spChg>
      </pc:sldChg>
      <pc:sldChg chg="modSp mod">
        <pc:chgData name="Meg Vest - AH IPT" userId="d0ef783a-b1d7-43ae-96f0-e56924c8fa64" providerId="ADAL" clId="{5668C188-C730-409E-BB77-858A977AB2CC}" dt="2026-08-27T08:58:20.389" v="2591" actId="962"/>
        <pc:sldMkLst>
          <pc:docMk/>
          <pc:sldMk cId="389742735" sldId="265"/>
        </pc:sldMkLst>
        <pc:picChg chg="mod">
          <ac:chgData name="Meg Vest - AH IPT" userId="d0ef783a-b1d7-43ae-96f0-e56924c8fa64" providerId="ADAL" clId="{5668C188-C730-409E-BB77-858A977AB2CC}" dt="2026-08-27T08:58:09.371" v="2579" actId="962"/>
          <ac:picMkLst>
            <pc:docMk/>
            <pc:sldMk cId="389742735" sldId="265"/>
            <ac:picMk id="4" creationId="{F8FD0DD3-4DDF-365A-AC28-A07745DF19FF}"/>
          </ac:picMkLst>
        </pc:picChg>
        <pc:picChg chg="mod">
          <ac:chgData name="Meg Vest - AH IPT" userId="d0ef783a-b1d7-43ae-96f0-e56924c8fa64" providerId="ADAL" clId="{5668C188-C730-409E-BB77-858A977AB2CC}" dt="2026-08-27T08:58:13.790" v="2583" actId="962"/>
          <ac:picMkLst>
            <pc:docMk/>
            <pc:sldMk cId="389742735" sldId="265"/>
            <ac:picMk id="5" creationId="{B4B1A776-4460-D700-ACA7-F3B1859A5203}"/>
          </ac:picMkLst>
        </pc:picChg>
        <pc:picChg chg="mod">
          <ac:chgData name="Meg Vest - AH IPT" userId="d0ef783a-b1d7-43ae-96f0-e56924c8fa64" providerId="ADAL" clId="{5668C188-C730-409E-BB77-858A977AB2CC}" dt="2026-08-27T08:58:17.106" v="2587" actId="962"/>
          <ac:picMkLst>
            <pc:docMk/>
            <pc:sldMk cId="389742735" sldId="265"/>
            <ac:picMk id="6" creationId="{EC8399F1-7456-6602-C53F-095EC83C9907}"/>
          </ac:picMkLst>
        </pc:picChg>
        <pc:picChg chg="mod">
          <ac:chgData name="Meg Vest - AH IPT" userId="d0ef783a-b1d7-43ae-96f0-e56924c8fa64" providerId="ADAL" clId="{5668C188-C730-409E-BB77-858A977AB2CC}" dt="2026-08-27T08:58:20.389" v="2591" actId="962"/>
          <ac:picMkLst>
            <pc:docMk/>
            <pc:sldMk cId="389742735" sldId="265"/>
            <ac:picMk id="7" creationId="{4BE002F1-0E89-2817-C503-8DA83E308014}"/>
          </ac:picMkLst>
        </pc:picChg>
      </pc:sldChg>
      <pc:sldChg chg="addSp modSp mod">
        <pc:chgData name="Meg Vest - AH IPT" userId="d0ef783a-b1d7-43ae-96f0-e56924c8fa64" providerId="ADAL" clId="{5668C188-C730-409E-BB77-858A977AB2CC}" dt="2026-08-27T09:00:18.347" v="2643" actId="207"/>
        <pc:sldMkLst>
          <pc:docMk/>
          <pc:sldMk cId="593051541" sldId="266"/>
        </pc:sldMkLst>
        <pc:spChg chg="add mod">
          <ac:chgData name="Meg Vest - AH IPT" userId="d0ef783a-b1d7-43ae-96f0-e56924c8fa64" providerId="ADAL" clId="{5668C188-C730-409E-BB77-858A977AB2CC}" dt="2026-08-27T09:00:18.347" v="2643" actId="207"/>
          <ac:spMkLst>
            <pc:docMk/>
            <pc:sldMk cId="593051541" sldId="266"/>
            <ac:spMk id="3" creationId="{A99A7A22-BCD4-0EC2-C274-33316611D5EE}"/>
          </ac:spMkLst>
        </pc:spChg>
        <pc:picChg chg="mod">
          <ac:chgData name="Meg Vest - AH IPT" userId="d0ef783a-b1d7-43ae-96f0-e56924c8fa64" providerId="ADAL" clId="{5668C188-C730-409E-BB77-858A977AB2CC}" dt="2026-08-27T09:00:02.365" v="2632" actId="14100"/>
          <ac:picMkLst>
            <pc:docMk/>
            <pc:sldMk cId="593051541" sldId="266"/>
            <ac:picMk id="4" creationId="{C511D11D-7647-4828-89E1-C7A71CCA11A7}"/>
          </ac:picMkLst>
        </pc:picChg>
        <pc:picChg chg="mod">
          <ac:chgData name="Meg Vest - AH IPT" userId="d0ef783a-b1d7-43ae-96f0-e56924c8fa64" providerId="ADAL" clId="{5668C188-C730-409E-BB77-858A977AB2CC}" dt="2026-08-27T08:57:55.267" v="2567" actId="962"/>
          <ac:picMkLst>
            <pc:docMk/>
            <pc:sldMk cId="593051541" sldId="266"/>
            <ac:picMk id="5" creationId="{57BB0AEC-2463-FF72-B375-ED1AEDDB5448}"/>
          </ac:picMkLst>
        </pc:picChg>
        <pc:picChg chg="mod">
          <ac:chgData name="Meg Vest - AH IPT" userId="d0ef783a-b1d7-43ae-96f0-e56924c8fa64" providerId="ADAL" clId="{5668C188-C730-409E-BB77-858A977AB2CC}" dt="2026-08-27T08:57:59.246" v="2571" actId="962"/>
          <ac:picMkLst>
            <pc:docMk/>
            <pc:sldMk cId="593051541" sldId="266"/>
            <ac:picMk id="6" creationId="{FE71ABEE-A9A2-9D3D-B535-902ADD6DCCB9}"/>
          </ac:picMkLst>
        </pc:picChg>
        <pc:picChg chg="mod">
          <ac:chgData name="Meg Vest - AH IPT" userId="d0ef783a-b1d7-43ae-96f0-e56924c8fa64" providerId="ADAL" clId="{5668C188-C730-409E-BB77-858A977AB2CC}" dt="2026-08-27T08:58:03.440" v="2575" actId="962"/>
          <ac:picMkLst>
            <pc:docMk/>
            <pc:sldMk cId="593051541" sldId="266"/>
            <ac:picMk id="7" creationId="{5FE622A2-B925-52B1-CE6E-0621B89F3B4D}"/>
          </ac:picMkLst>
        </pc:picChg>
      </pc:sldChg>
      <pc:sldChg chg="modSp mod">
        <pc:chgData name="Meg Vest - AH IPT" userId="d0ef783a-b1d7-43ae-96f0-e56924c8fa64" providerId="ADAL" clId="{5668C188-C730-409E-BB77-858A977AB2CC}" dt="2026-08-27T08:58:27.234" v="2595" actId="962"/>
        <pc:sldMkLst>
          <pc:docMk/>
          <pc:sldMk cId="11489883" sldId="270"/>
        </pc:sldMkLst>
        <pc:picChg chg="mod">
          <ac:chgData name="Meg Vest - AH IPT" userId="d0ef783a-b1d7-43ae-96f0-e56924c8fa64" providerId="ADAL" clId="{5668C188-C730-409E-BB77-858A977AB2CC}" dt="2026-08-27T08:58:27.234" v="2595" actId="962"/>
          <ac:picMkLst>
            <pc:docMk/>
            <pc:sldMk cId="11489883" sldId="270"/>
            <ac:picMk id="5" creationId="{267985D7-1C72-53B2-18FF-BDCE24967021}"/>
          </ac:picMkLst>
        </pc:picChg>
      </pc:sldChg>
      <pc:sldChg chg="addSp modSp mod modNotesTx">
        <pc:chgData name="Meg Vest - AH IPT" userId="d0ef783a-b1d7-43ae-96f0-e56924c8fa64" providerId="ADAL" clId="{5668C188-C730-409E-BB77-858A977AB2CC}" dt="2026-08-27T08:58:50.581" v="2611" actId="962"/>
        <pc:sldMkLst>
          <pc:docMk/>
          <pc:sldMk cId="1968923962" sldId="272"/>
        </pc:sldMkLst>
        <pc:spChg chg="add mod">
          <ac:chgData name="Meg Vest - AH IPT" userId="d0ef783a-b1d7-43ae-96f0-e56924c8fa64" providerId="ADAL" clId="{5668C188-C730-409E-BB77-858A977AB2CC}" dt="2026-08-10T10:11:29.440" v="629" actId="1076"/>
          <ac:spMkLst>
            <pc:docMk/>
            <pc:sldMk cId="1968923962" sldId="272"/>
            <ac:spMk id="5" creationId="{BA3CA677-A036-C07B-4BA9-37F649741CBE}"/>
          </ac:spMkLst>
        </pc:spChg>
        <pc:spChg chg="add mod">
          <ac:chgData name="Meg Vest - AH IPT" userId="d0ef783a-b1d7-43ae-96f0-e56924c8fa64" providerId="ADAL" clId="{5668C188-C730-409E-BB77-858A977AB2CC}" dt="2026-08-10T10:11:37.562" v="633" actId="20577"/>
          <ac:spMkLst>
            <pc:docMk/>
            <pc:sldMk cId="1968923962" sldId="272"/>
            <ac:spMk id="8" creationId="{7728C85B-7C13-60A8-B713-D51CFC140A9F}"/>
          </ac:spMkLst>
        </pc:spChg>
        <pc:picChg chg="mod">
          <ac:chgData name="Meg Vest - AH IPT" userId="d0ef783a-b1d7-43ae-96f0-e56924c8fa64" providerId="ADAL" clId="{5668C188-C730-409E-BB77-858A977AB2CC}" dt="2026-08-27T08:58:45.501" v="2607" actId="962"/>
          <ac:picMkLst>
            <pc:docMk/>
            <pc:sldMk cId="1968923962" sldId="272"/>
            <ac:picMk id="7" creationId="{7457930F-17FA-ADDE-B1D9-51825D1768A6}"/>
          </ac:picMkLst>
        </pc:picChg>
        <pc:picChg chg="mod">
          <ac:chgData name="Meg Vest - AH IPT" userId="d0ef783a-b1d7-43ae-96f0-e56924c8fa64" providerId="ADAL" clId="{5668C188-C730-409E-BB77-858A977AB2CC}" dt="2026-08-27T08:58:50.581" v="2611" actId="962"/>
          <ac:picMkLst>
            <pc:docMk/>
            <pc:sldMk cId="1968923962" sldId="272"/>
            <ac:picMk id="10" creationId="{C78622B7-8F91-B622-79B5-E01DFC9B6D1C}"/>
          </ac:picMkLst>
        </pc:picChg>
      </pc:sldChg>
      <pc:sldChg chg="modSp mod">
        <pc:chgData name="Meg Vest - AH IPT" userId="d0ef783a-b1d7-43ae-96f0-e56924c8fa64" providerId="ADAL" clId="{5668C188-C730-409E-BB77-858A977AB2CC}" dt="2026-08-10T10:16:22.083" v="1419" actId="20577"/>
        <pc:sldMkLst>
          <pc:docMk/>
          <pc:sldMk cId="1176883714" sldId="273"/>
        </pc:sldMkLst>
        <pc:spChg chg="mod">
          <ac:chgData name="Meg Vest - AH IPT" userId="d0ef783a-b1d7-43ae-96f0-e56924c8fa64" providerId="ADAL" clId="{5668C188-C730-409E-BB77-858A977AB2CC}" dt="2026-08-10T10:16:22.083" v="1419" actId="20577"/>
          <ac:spMkLst>
            <pc:docMk/>
            <pc:sldMk cId="1176883714" sldId="273"/>
            <ac:spMk id="6" creationId="{5B802BF4-E3CE-EC1B-FB76-1775E610913C}"/>
          </ac:spMkLst>
        </pc:spChg>
        <pc:graphicFrameChg chg="mod modGraphic">
          <ac:chgData name="Meg Vest - AH IPT" userId="d0ef783a-b1d7-43ae-96f0-e56924c8fa64" providerId="ADAL" clId="{5668C188-C730-409E-BB77-858A977AB2CC}" dt="2026-08-10T10:16:06.989" v="1395" actId="1076"/>
          <ac:graphicFrameMkLst>
            <pc:docMk/>
            <pc:sldMk cId="1176883714" sldId="273"/>
            <ac:graphicFrameMk id="3" creationId="{01BD9178-428E-399F-05DE-356BDB6DC466}"/>
          </ac:graphicFrameMkLst>
        </pc:graphicFrameChg>
      </pc:sldChg>
      <pc:sldChg chg="modSp mod">
        <pc:chgData name="Meg Vest - AH IPT" userId="d0ef783a-b1d7-43ae-96f0-e56924c8fa64" providerId="ADAL" clId="{5668C188-C730-409E-BB77-858A977AB2CC}" dt="2026-08-27T08:59:03.047" v="2613" actId="962"/>
        <pc:sldMkLst>
          <pc:docMk/>
          <pc:sldMk cId="2181119752" sldId="274"/>
        </pc:sldMkLst>
        <pc:spChg chg="mod">
          <ac:chgData name="Meg Vest - AH IPT" userId="d0ef783a-b1d7-43ae-96f0-e56924c8fa64" providerId="ADAL" clId="{5668C188-C730-409E-BB77-858A977AB2CC}" dt="2026-08-27T08:59:03.047" v="2613" actId="962"/>
          <ac:spMkLst>
            <pc:docMk/>
            <pc:sldMk cId="2181119752" sldId="274"/>
            <ac:spMk id="7" creationId="{D2B0AFCB-2E33-E2B6-1AE9-6DF9F9371F8C}"/>
          </ac:spMkLst>
        </pc:spChg>
      </pc:sldChg>
      <pc:sldChg chg="addSp modSp mod modNotesTx">
        <pc:chgData name="Meg Vest - AH IPT" userId="d0ef783a-b1d7-43ae-96f0-e56924c8fa64" providerId="ADAL" clId="{5668C188-C730-409E-BB77-858A977AB2CC}" dt="2026-08-27T08:59:12.877" v="2621" actId="962"/>
        <pc:sldMkLst>
          <pc:docMk/>
          <pc:sldMk cId="357205148" sldId="275"/>
        </pc:sldMkLst>
        <pc:spChg chg="add mod">
          <ac:chgData name="Meg Vest - AH IPT" userId="d0ef783a-b1d7-43ae-96f0-e56924c8fa64" providerId="ADAL" clId="{5668C188-C730-409E-BB77-858A977AB2CC}" dt="2026-08-10T10:16:53.906" v="1423" actId="20577"/>
          <ac:spMkLst>
            <pc:docMk/>
            <pc:sldMk cId="357205148" sldId="275"/>
            <ac:spMk id="5" creationId="{9F0627BE-4A50-3A08-B84F-520405B99301}"/>
          </ac:spMkLst>
        </pc:spChg>
        <pc:spChg chg="add mod">
          <ac:chgData name="Meg Vest - AH IPT" userId="d0ef783a-b1d7-43ae-96f0-e56924c8fa64" providerId="ADAL" clId="{5668C188-C730-409E-BB77-858A977AB2CC}" dt="2026-08-10T10:17:02.036" v="1427" actId="20577"/>
          <ac:spMkLst>
            <pc:docMk/>
            <pc:sldMk cId="357205148" sldId="275"/>
            <ac:spMk id="7" creationId="{BA6D0687-189E-F15F-0A22-3C299F432B68}"/>
          </ac:spMkLst>
        </pc:spChg>
        <pc:picChg chg="mod">
          <ac:chgData name="Meg Vest - AH IPT" userId="d0ef783a-b1d7-43ae-96f0-e56924c8fa64" providerId="ADAL" clId="{5668C188-C730-409E-BB77-858A977AB2CC}" dt="2026-08-27T08:59:09.489" v="2617" actId="962"/>
          <ac:picMkLst>
            <pc:docMk/>
            <pc:sldMk cId="357205148" sldId="275"/>
            <ac:picMk id="12" creationId="{BB91E23C-79FF-DEA0-ECD5-055FB2A4AA6D}"/>
          </ac:picMkLst>
        </pc:picChg>
        <pc:picChg chg="mod">
          <ac:chgData name="Meg Vest - AH IPT" userId="d0ef783a-b1d7-43ae-96f0-e56924c8fa64" providerId="ADAL" clId="{5668C188-C730-409E-BB77-858A977AB2CC}" dt="2026-08-27T08:59:12.877" v="2621" actId="962"/>
          <ac:picMkLst>
            <pc:docMk/>
            <pc:sldMk cId="357205148" sldId="275"/>
            <ac:picMk id="13" creationId="{0A0D619D-B5B1-E860-3174-22F208705EBD}"/>
          </ac:picMkLst>
        </pc:picChg>
      </pc:sldChg>
      <pc:sldChg chg="modSp mod modNotesTx">
        <pc:chgData name="Meg Vest - AH IPT" userId="d0ef783a-b1d7-43ae-96f0-e56924c8fa64" providerId="ADAL" clId="{5668C188-C730-409E-BB77-858A977AB2CC}" dt="2026-08-27T08:59:30.455" v="2629" actId="962"/>
        <pc:sldMkLst>
          <pc:docMk/>
          <pc:sldMk cId="253664669" sldId="276"/>
        </pc:sldMkLst>
        <pc:spChg chg="mod">
          <ac:chgData name="Meg Vest - AH IPT" userId="d0ef783a-b1d7-43ae-96f0-e56924c8fa64" providerId="ADAL" clId="{5668C188-C730-409E-BB77-858A977AB2CC}" dt="2026-08-27T08:59:19.221" v="2622" actId="962"/>
          <ac:spMkLst>
            <pc:docMk/>
            <pc:sldMk cId="253664669" sldId="276"/>
            <ac:spMk id="2" creationId="{22B76B0A-C3B7-A82F-3F73-E2F82DC3D5DC}"/>
          </ac:spMkLst>
        </pc:spChg>
        <pc:spChg chg="mod">
          <ac:chgData name="Meg Vest - AH IPT" userId="d0ef783a-b1d7-43ae-96f0-e56924c8fa64" providerId="ADAL" clId="{5668C188-C730-409E-BB77-858A977AB2CC}" dt="2026-08-27T08:59:20.997" v="2623" actId="962"/>
          <ac:spMkLst>
            <pc:docMk/>
            <pc:sldMk cId="253664669" sldId="276"/>
            <ac:spMk id="3" creationId="{8369BAC3-064C-99EB-58F1-69494A38839E}"/>
          </ac:spMkLst>
        </pc:spChg>
        <pc:spChg chg="mod">
          <ac:chgData name="Meg Vest - AH IPT" userId="d0ef783a-b1d7-43ae-96f0-e56924c8fa64" providerId="ADAL" clId="{5668C188-C730-409E-BB77-858A977AB2CC}" dt="2026-08-27T08:59:22.706" v="2624" actId="962"/>
          <ac:spMkLst>
            <pc:docMk/>
            <pc:sldMk cId="253664669" sldId="276"/>
            <ac:spMk id="4" creationId="{9F378EDF-33A0-A009-0E7A-ABC75154064C}"/>
          </ac:spMkLst>
        </pc:spChg>
        <pc:spChg chg="mod">
          <ac:chgData name="Meg Vest - AH IPT" userId="d0ef783a-b1d7-43ae-96f0-e56924c8fa64" providerId="ADAL" clId="{5668C188-C730-409E-BB77-858A977AB2CC}" dt="2026-08-27T08:59:24.141" v="2625" actId="962"/>
          <ac:spMkLst>
            <pc:docMk/>
            <pc:sldMk cId="253664669" sldId="276"/>
            <ac:spMk id="5" creationId="{2982B485-B3E3-1FE5-BC00-4150655648DF}"/>
          </ac:spMkLst>
        </pc:spChg>
        <pc:spChg chg="mod">
          <ac:chgData name="Meg Vest - AH IPT" userId="d0ef783a-b1d7-43ae-96f0-e56924c8fa64" providerId="ADAL" clId="{5668C188-C730-409E-BB77-858A977AB2CC}" dt="2026-08-27T08:59:25.645" v="2626" actId="962"/>
          <ac:spMkLst>
            <pc:docMk/>
            <pc:sldMk cId="253664669" sldId="276"/>
            <ac:spMk id="6" creationId="{262B47FB-542D-6296-FBB3-20DCF921979B}"/>
          </ac:spMkLst>
        </pc:spChg>
        <pc:spChg chg="mod">
          <ac:chgData name="Meg Vest - AH IPT" userId="d0ef783a-b1d7-43ae-96f0-e56924c8fa64" providerId="ADAL" clId="{5668C188-C730-409E-BB77-858A977AB2CC}" dt="2026-08-27T08:59:27.187" v="2627" actId="962"/>
          <ac:spMkLst>
            <pc:docMk/>
            <pc:sldMk cId="253664669" sldId="276"/>
            <ac:spMk id="7" creationId="{C13B0C5B-1703-B934-4198-D7460CFC0872}"/>
          </ac:spMkLst>
        </pc:spChg>
        <pc:spChg chg="mod">
          <ac:chgData name="Meg Vest - AH IPT" userId="d0ef783a-b1d7-43ae-96f0-e56924c8fa64" providerId="ADAL" clId="{5668C188-C730-409E-BB77-858A977AB2CC}" dt="2026-08-27T08:59:28.518" v="2628" actId="962"/>
          <ac:spMkLst>
            <pc:docMk/>
            <pc:sldMk cId="253664669" sldId="276"/>
            <ac:spMk id="8" creationId="{F1819BF2-950D-C0AA-987E-9E683008ACA0}"/>
          </ac:spMkLst>
        </pc:spChg>
        <pc:spChg chg="mod">
          <ac:chgData name="Meg Vest - AH IPT" userId="d0ef783a-b1d7-43ae-96f0-e56924c8fa64" providerId="ADAL" clId="{5668C188-C730-409E-BB77-858A977AB2CC}" dt="2026-08-27T08:59:30.455" v="2629" actId="962"/>
          <ac:spMkLst>
            <pc:docMk/>
            <pc:sldMk cId="253664669" sldId="276"/>
            <ac:spMk id="39" creationId="{2F0FBDCD-99E0-B982-CB9F-FA1EBE18E5E5}"/>
          </ac:spMkLst>
        </pc:spChg>
      </pc:sldChg>
      <pc:sldChg chg="addSp modSp mod modNotesTx">
        <pc:chgData name="Meg Vest - AH IPT" userId="d0ef783a-b1d7-43ae-96f0-e56924c8fa64" providerId="ADAL" clId="{5668C188-C730-409E-BB77-858A977AB2CC}" dt="2026-08-27T08:58:39.416" v="2603" actId="962"/>
        <pc:sldMkLst>
          <pc:docMk/>
          <pc:sldMk cId="2487570727" sldId="281"/>
        </pc:sldMkLst>
        <pc:spChg chg="add mod">
          <ac:chgData name="Meg Vest - AH IPT" userId="d0ef783a-b1d7-43ae-96f0-e56924c8fa64" providerId="ADAL" clId="{5668C188-C730-409E-BB77-858A977AB2CC}" dt="2026-08-10T10:08:53.840" v="17" actId="20577"/>
          <ac:spMkLst>
            <pc:docMk/>
            <pc:sldMk cId="2487570727" sldId="281"/>
            <ac:spMk id="3" creationId="{E62F791D-38A5-D497-AC09-6C411D121F58}"/>
          </ac:spMkLst>
        </pc:spChg>
        <pc:spChg chg="add mod">
          <ac:chgData name="Meg Vest - AH IPT" userId="d0ef783a-b1d7-43ae-96f0-e56924c8fa64" providerId="ADAL" clId="{5668C188-C730-409E-BB77-858A977AB2CC}" dt="2026-08-10T10:09:02.861" v="21" actId="20577"/>
          <ac:spMkLst>
            <pc:docMk/>
            <pc:sldMk cId="2487570727" sldId="281"/>
            <ac:spMk id="6" creationId="{DB440548-9AD7-8C32-35DF-9DC711E44D0B}"/>
          </ac:spMkLst>
        </pc:spChg>
        <pc:picChg chg="mod">
          <ac:chgData name="Meg Vest - AH IPT" userId="d0ef783a-b1d7-43ae-96f0-e56924c8fa64" providerId="ADAL" clId="{5668C188-C730-409E-BB77-858A977AB2CC}" dt="2026-08-27T08:58:35.729" v="2599" actId="962"/>
          <ac:picMkLst>
            <pc:docMk/>
            <pc:sldMk cId="2487570727" sldId="281"/>
            <ac:picMk id="12" creationId="{3798FF78-D795-875D-2BB9-5F43521BE825}"/>
          </ac:picMkLst>
        </pc:picChg>
        <pc:picChg chg="mod">
          <ac:chgData name="Meg Vest - AH IPT" userId="d0ef783a-b1d7-43ae-96f0-e56924c8fa64" providerId="ADAL" clId="{5668C188-C730-409E-BB77-858A977AB2CC}" dt="2026-08-27T08:58:39.416" v="2603" actId="962"/>
          <ac:picMkLst>
            <pc:docMk/>
            <pc:sldMk cId="2487570727" sldId="281"/>
            <ac:picMk id="17" creationId="{04920E6A-83E1-B975-964A-17E2F155779E}"/>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FC3EE76-CEA3-4C43-856E-CBDC9674C8BD}" type="datetimeFigureOut">
              <a:rPr lang="en-GB" smtClean="0"/>
              <a:t>28/08/2026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2B39858-7490-4497-8B94-0731ADE4A9B5}" type="slidenum">
              <a:rPr lang="en-GB" smtClean="0"/>
              <a:t>‹#›</a:t>
            </a:fld>
            <a:endParaRPr lang="en-GB"/>
          </a:p>
        </p:txBody>
      </p:sp>
    </p:spTree>
    <p:extLst>
      <p:ext uri="{BB962C8B-B14F-4D97-AF65-F5344CB8AC3E}">
        <p14:creationId xmlns:p14="http://schemas.microsoft.com/office/powerpoint/2010/main" val="31652958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Figure 1: shows the number of people in Kent and Medway who are providing 50 hours or more unpaid care per week, by Ward. The darker the blue is the greater the population size providing unpaid care. The darker blue areas are concentrated more around the coastal regions of Kent. </a:t>
            </a:r>
          </a:p>
          <a:p>
            <a:r>
              <a:rPr lang="en-GB" dirty="0"/>
              <a:t>Figure 2: shows the percentage of pupils known to be an unpaid carer. The dark blue trend line is Kent, the grey trend line is England. The trend lines show that Kent has a higher percentage on average than England. </a:t>
            </a:r>
          </a:p>
        </p:txBody>
      </p:sp>
      <p:sp>
        <p:nvSpPr>
          <p:cNvPr id="4" name="Slide Number Placeholder 3"/>
          <p:cNvSpPr>
            <a:spLocks noGrp="1"/>
          </p:cNvSpPr>
          <p:nvPr>
            <p:ph type="sldNum" sz="quarter" idx="5"/>
          </p:nvPr>
        </p:nvSpPr>
        <p:spPr/>
        <p:txBody>
          <a:bodyPr/>
          <a:lstStyle/>
          <a:p>
            <a:fld id="{82B39858-7490-4497-8B94-0731ADE4A9B5}" type="slidenum">
              <a:rPr lang="en-GB" smtClean="0"/>
              <a:t>6</a:t>
            </a:fld>
            <a:endParaRPr lang="en-GB"/>
          </a:p>
        </p:txBody>
      </p:sp>
    </p:spTree>
    <p:extLst>
      <p:ext uri="{BB962C8B-B14F-4D97-AF65-F5344CB8AC3E}">
        <p14:creationId xmlns:p14="http://schemas.microsoft.com/office/powerpoint/2010/main" val="27343987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Figure 3 shows the prevalence of long term conditions amongst unpaid carers (green) and non carers (purple) in Kent (aged 5+). The figure shows that unpaid carers have notably higher rates of depression, hypertension and obesity than non-carers. </a:t>
            </a:r>
          </a:p>
          <a:p>
            <a:r>
              <a:rPr lang="en-GB" dirty="0"/>
              <a:t>Figure 4: shows the rates of all cause hospital admissions for carers (green) and non-carers (purple), this includes both planned and unplanned admissions. The figure shows that unpaid carers exhibit higher rates of all cause hospital admissions than non-carers, when adjusted for age. </a:t>
            </a:r>
          </a:p>
        </p:txBody>
      </p:sp>
      <p:sp>
        <p:nvSpPr>
          <p:cNvPr id="4" name="Slide Number Placeholder 3"/>
          <p:cNvSpPr>
            <a:spLocks noGrp="1"/>
          </p:cNvSpPr>
          <p:nvPr>
            <p:ph type="sldNum" sz="quarter" idx="5"/>
          </p:nvPr>
        </p:nvSpPr>
        <p:spPr/>
        <p:txBody>
          <a:bodyPr/>
          <a:lstStyle/>
          <a:p>
            <a:fld id="{82B39858-7490-4497-8B94-0731ADE4A9B5}" type="slidenum">
              <a:rPr lang="en-GB" smtClean="0"/>
              <a:t>7</a:t>
            </a:fld>
            <a:endParaRPr lang="en-GB"/>
          </a:p>
        </p:txBody>
      </p:sp>
    </p:spTree>
    <p:extLst>
      <p:ext uri="{BB962C8B-B14F-4D97-AF65-F5344CB8AC3E}">
        <p14:creationId xmlns:p14="http://schemas.microsoft.com/office/powerpoint/2010/main" val="1016028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2B39858-7490-4497-8B94-0731ADE4A9B5}" type="slidenum">
              <a:rPr lang="en-GB" smtClean="0"/>
              <a:t>9</a:t>
            </a:fld>
            <a:endParaRPr lang="en-GB"/>
          </a:p>
        </p:txBody>
      </p:sp>
    </p:spTree>
    <p:extLst>
      <p:ext uri="{BB962C8B-B14F-4D97-AF65-F5344CB8AC3E}">
        <p14:creationId xmlns:p14="http://schemas.microsoft.com/office/powerpoint/2010/main" val="41450291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02E87A-16DB-CA6D-FB60-899C78DC02C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B84F2C8-0D34-5CD6-B1E6-2C75B10144C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31355F0-5641-E864-07CF-8F0B9B9AC00D}"/>
              </a:ext>
            </a:extLst>
          </p:cNvPr>
          <p:cNvSpPr>
            <a:spLocks noGrp="1"/>
          </p:cNvSpPr>
          <p:nvPr>
            <p:ph type="body" idx="1"/>
          </p:nvPr>
        </p:nvSpPr>
        <p:spPr/>
        <p:txBody>
          <a:bodyPr/>
          <a:lstStyle/>
          <a:p>
            <a:r>
              <a:rPr lang="en-GB" dirty="0"/>
              <a:t>Figure 5: shows how carers rated the frequency of their concerns, when asked in the Life as a Carer survey. The results show that the highest concern was relating to ‘Feeling uncertain or worried about the future needs of the person you care for’. The dark blue shows where carers answered with ‘Always’ and the dark teal shows where the carers answered ‘never’. </a:t>
            </a:r>
          </a:p>
          <a:p>
            <a:r>
              <a:rPr lang="en-GB" dirty="0"/>
              <a:t>Figure 6: shows how carers rated the impact of caring on different aspects of their life, when asked in the Life as a Carer Survey. The results show that carers rated the highest negative impact on their ‘social life, hobbies and interests’. The dark red shows where the carer rated ‘Very negatively’ and the dark blue shows where the carer rated ‘Very positively’/ </a:t>
            </a:r>
          </a:p>
        </p:txBody>
      </p:sp>
      <p:sp>
        <p:nvSpPr>
          <p:cNvPr id="4" name="Slide Number Placeholder 3">
            <a:extLst>
              <a:ext uri="{FF2B5EF4-FFF2-40B4-BE49-F238E27FC236}">
                <a16:creationId xmlns:a16="http://schemas.microsoft.com/office/drawing/2014/main" id="{C194AB24-A092-B6B5-D6ED-4AFC8ADAA649}"/>
              </a:ext>
            </a:extLst>
          </p:cNvPr>
          <p:cNvSpPr>
            <a:spLocks noGrp="1"/>
          </p:cNvSpPr>
          <p:nvPr>
            <p:ph type="sldNum" sz="quarter" idx="5"/>
          </p:nvPr>
        </p:nvSpPr>
        <p:spPr/>
        <p:txBody>
          <a:bodyPr/>
          <a:lstStyle/>
          <a:p>
            <a:fld id="{82B39858-7490-4497-8B94-0731ADE4A9B5}" type="slidenum">
              <a:rPr lang="en-GB" smtClean="0"/>
              <a:t>10</a:t>
            </a:fld>
            <a:endParaRPr lang="en-GB"/>
          </a:p>
        </p:txBody>
      </p:sp>
    </p:spTree>
    <p:extLst>
      <p:ext uri="{BB962C8B-B14F-4D97-AF65-F5344CB8AC3E}">
        <p14:creationId xmlns:p14="http://schemas.microsoft.com/office/powerpoint/2010/main" val="420080717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This diagram shows an example of how the caring journey may change over time for the carer. This diagram has been designed based off the feedback and findings from the Carers Health Needs Assessment.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74B2DEC-BCEF-4C3D-8FF8-726FEB9D99A1}" type="slidenum">
              <a:rPr kumimoji="0" lang="en-GB"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GB"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46365259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Recommendations are set out into 9 themes </a:t>
            </a:r>
          </a:p>
        </p:txBody>
      </p:sp>
      <p:sp>
        <p:nvSpPr>
          <p:cNvPr id="4" name="Slide Number Placeholder 3"/>
          <p:cNvSpPr>
            <a:spLocks noGrp="1"/>
          </p:cNvSpPr>
          <p:nvPr>
            <p:ph type="sldNum" sz="quarter" idx="5"/>
          </p:nvPr>
        </p:nvSpPr>
        <p:spPr/>
        <p:txBody>
          <a:bodyPr/>
          <a:lstStyle/>
          <a:p>
            <a:fld id="{82B39858-7490-4497-8B94-0731ADE4A9B5}" type="slidenum">
              <a:rPr lang="en-GB" smtClean="0"/>
              <a:t>13</a:t>
            </a:fld>
            <a:endParaRPr lang="en-GB"/>
          </a:p>
        </p:txBody>
      </p:sp>
    </p:spTree>
    <p:extLst>
      <p:ext uri="{BB962C8B-B14F-4D97-AF65-F5344CB8AC3E}">
        <p14:creationId xmlns:p14="http://schemas.microsoft.com/office/powerpoint/2010/main" val="22510764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2B39858-7490-4497-8B94-0731ADE4A9B5}" type="slidenum">
              <a:rPr lang="en-GB" smtClean="0"/>
              <a:t>14</a:t>
            </a:fld>
            <a:endParaRPr lang="en-GB"/>
          </a:p>
        </p:txBody>
      </p:sp>
    </p:spTree>
    <p:extLst>
      <p:ext uri="{BB962C8B-B14F-4D97-AF65-F5344CB8AC3E}">
        <p14:creationId xmlns:p14="http://schemas.microsoft.com/office/powerpoint/2010/main" val="14903931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ADCF8A-6007-C8CF-80A3-BB969306172A}"/>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7EF6B2FB-4D2B-DBFE-F099-2843CA6D45B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E130A5C7-BDEE-42DF-27FE-064CE5529E35}"/>
              </a:ext>
            </a:extLst>
          </p:cNvPr>
          <p:cNvSpPr>
            <a:spLocks noGrp="1"/>
          </p:cNvSpPr>
          <p:nvPr>
            <p:ph type="dt" sz="half" idx="10"/>
          </p:nvPr>
        </p:nvSpPr>
        <p:spPr/>
        <p:txBody>
          <a:bodyPr/>
          <a:lstStyle/>
          <a:p>
            <a:fld id="{7A8DC895-2998-43C1-9DB1-9570C3F73331}" type="datetimeFigureOut">
              <a:rPr lang="en-GB" smtClean="0"/>
              <a:t>28/08/2026</a:t>
            </a:fld>
            <a:endParaRPr lang="en-GB"/>
          </a:p>
        </p:txBody>
      </p:sp>
      <p:sp>
        <p:nvSpPr>
          <p:cNvPr id="5" name="Footer Placeholder 4">
            <a:extLst>
              <a:ext uri="{FF2B5EF4-FFF2-40B4-BE49-F238E27FC236}">
                <a16:creationId xmlns:a16="http://schemas.microsoft.com/office/drawing/2014/main" id="{7B5D509A-6543-BA6D-F1A0-83A0A8399AD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071A8D1-4ABC-13A0-C7E2-4CC18A6F947F}"/>
              </a:ext>
            </a:extLst>
          </p:cNvPr>
          <p:cNvSpPr>
            <a:spLocks noGrp="1"/>
          </p:cNvSpPr>
          <p:nvPr>
            <p:ph type="sldNum" sz="quarter" idx="12"/>
          </p:nvPr>
        </p:nvSpPr>
        <p:spPr/>
        <p:txBody>
          <a:bodyPr/>
          <a:lstStyle/>
          <a:p>
            <a:fld id="{4F8FB610-88FE-462D-B627-05D7C0255B46}" type="slidenum">
              <a:rPr lang="en-GB" smtClean="0"/>
              <a:t>‹#›</a:t>
            </a:fld>
            <a:endParaRPr lang="en-GB"/>
          </a:p>
        </p:txBody>
      </p:sp>
    </p:spTree>
    <p:extLst>
      <p:ext uri="{BB962C8B-B14F-4D97-AF65-F5344CB8AC3E}">
        <p14:creationId xmlns:p14="http://schemas.microsoft.com/office/powerpoint/2010/main" val="15924206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98FF64-1ECE-1218-B15D-DBDECBE85D52}"/>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8ECFABCE-3B43-90A5-77D4-498BA7E0CB54}"/>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6596843F-CB37-FA22-1FF3-920E144C7E70}"/>
              </a:ext>
            </a:extLst>
          </p:cNvPr>
          <p:cNvSpPr>
            <a:spLocks noGrp="1"/>
          </p:cNvSpPr>
          <p:nvPr>
            <p:ph type="dt" sz="half" idx="10"/>
          </p:nvPr>
        </p:nvSpPr>
        <p:spPr/>
        <p:txBody>
          <a:bodyPr/>
          <a:lstStyle/>
          <a:p>
            <a:fld id="{7A8DC895-2998-43C1-9DB1-9570C3F73331}" type="datetimeFigureOut">
              <a:rPr lang="en-GB" smtClean="0"/>
              <a:t>28/08/2026</a:t>
            </a:fld>
            <a:endParaRPr lang="en-GB"/>
          </a:p>
        </p:txBody>
      </p:sp>
      <p:sp>
        <p:nvSpPr>
          <p:cNvPr id="5" name="Footer Placeholder 4">
            <a:extLst>
              <a:ext uri="{FF2B5EF4-FFF2-40B4-BE49-F238E27FC236}">
                <a16:creationId xmlns:a16="http://schemas.microsoft.com/office/drawing/2014/main" id="{8C9204B8-AF26-040A-4501-D4D65474E20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E6E8B5E-727E-9D16-8566-E2649A26357F}"/>
              </a:ext>
            </a:extLst>
          </p:cNvPr>
          <p:cNvSpPr>
            <a:spLocks noGrp="1"/>
          </p:cNvSpPr>
          <p:nvPr>
            <p:ph type="sldNum" sz="quarter" idx="12"/>
          </p:nvPr>
        </p:nvSpPr>
        <p:spPr/>
        <p:txBody>
          <a:bodyPr/>
          <a:lstStyle/>
          <a:p>
            <a:fld id="{4F8FB610-88FE-462D-B627-05D7C0255B46}" type="slidenum">
              <a:rPr lang="en-GB" smtClean="0"/>
              <a:t>‹#›</a:t>
            </a:fld>
            <a:endParaRPr lang="en-GB"/>
          </a:p>
        </p:txBody>
      </p:sp>
    </p:spTree>
    <p:extLst>
      <p:ext uri="{BB962C8B-B14F-4D97-AF65-F5344CB8AC3E}">
        <p14:creationId xmlns:p14="http://schemas.microsoft.com/office/powerpoint/2010/main" val="41496595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BE2018-4E0F-49E1-2E58-D8F584E36548}"/>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5FD73061-3C27-5567-0641-D7C643839737}"/>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1C2B2467-82E9-CFCA-CAB9-8E7BFB1D665E}"/>
              </a:ext>
            </a:extLst>
          </p:cNvPr>
          <p:cNvSpPr>
            <a:spLocks noGrp="1"/>
          </p:cNvSpPr>
          <p:nvPr>
            <p:ph type="dt" sz="half" idx="10"/>
          </p:nvPr>
        </p:nvSpPr>
        <p:spPr/>
        <p:txBody>
          <a:bodyPr/>
          <a:lstStyle/>
          <a:p>
            <a:fld id="{7A8DC895-2998-43C1-9DB1-9570C3F73331}" type="datetimeFigureOut">
              <a:rPr lang="en-GB" smtClean="0"/>
              <a:t>28/08/2026</a:t>
            </a:fld>
            <a:endParaRPr lang="en-GB"/>
          </a:p>
        </p:txBody>
      </p:sp>
      <p:sp>
        <p:nvSpPr>
          <p:cNvPr id="5" name="Footer Placeholder 4">
            <a:extLst>
              <a:ext uri="{FF2B5EF4-FFF2-40B4-BE49-F238E27FC236}">
                <a16:creationId xmlns:a16="http://schemas.microsoft.com/office/drawing/2014/main" id="{69C9A7F5-BF87-BBCA-3DF4-6F3200FD814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5D4A964-1DD0-6598-BF45-ECE9755EB6B6}"/>
              </a:ext>
            </a:extLst>
          </p:cNvPr>
          <p:cNvSpPr>
            <a:spLocks noGrp="1"/>
          </p:cNvSpPr>
          <p:nvPr>
            <p:ph type="sldNum" sz="quarter" idx="12"/>
          </p:nvPr>
        </p:nvSpPr>
        <p:spPr/>
        <p:txBody>
          <a:bodyPr/>
          <a:lstStyle/>
          <a:p>
            <a:fld id="{4F8FB610-88FE-462D-B627-05D7C0255B46}" type="slidenum">
              <a:rPr lang="en-GB" smtClean="0"/>
              <a:t>‹#›</a:t>
            </a:fld>
            <a:endParaRPr lang="en-GB"/>
          </a:p>
        </p:txBody>
      </p:sp>
    </p:spTree>
    <p:extLst>
      <p:ext uri="{BB962C8B-B14F-4D97-AF65-F5344CB8AC3E}">
        <p14:creationId xmlns:p14="http://schemas.microsoft.com/office/powerpoint/2010/main" val="26363844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5FA83F-8AA3-7A9C-CE22-5BEC7F849E4A}"/>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7FBEE2CF-E7E7-A80F-AB1C-8EAB2352EFF9}"/>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E8A43DB3-207E-7C0F-4191-9DFE0F7F1537}"/>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71940BDF-C124-89A8-FA13-01D46786DF7D}"/>
              </a:ext>
            </a:extLst>
          </p:cNvPr>
          <p:cNvSpPr>
            <a:spLocks noGrp="1"/>
          </p:cNvSpPr>
          <p:nvPr>
            <p:ph type="dt" sz="half" idx="10"/>
          </p:nvPr>
        </p:nvSpPr>
        <p:spPr/>
        <p:txBody>
          <a:bodyPr/>
          <a:lstStyle/>
          <a:p>
            <a:fld id="{7A8DC895-2998-43C1-9DB1-9570C3F73331}" type="datetimeFigureOut">
              <a:rPr lang="en-GB" smtClean="0"/>
              <a:t>28/08/2026</a:t>
            </a:fld>
            <a:endParaRPr lang="en-GB"/>
          </a:p>
        </p:txBody>
      </p:sp>
      <p:sp>
        <p:nvSpPr>
          <p:cNvPr id="6" name="Footer Placeholder 5">
            <a:extLst>
              <a:ext uri="{FF2B5EF4-FFF2-40B4-BE49-F238E27FC236}">
                <a16:creationId xmlns:a16="http://schemas.microsoft.com/office/drawing/2014/main" id="{D69DB358-B8E8-7F85-97ED-9A8FE8D7FA4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77D4DBE-E542-7DF4-FA8A-2A9F02BB2765}"/>
              </a:ext>
            </a:extLst>
          </p:cNvPr>
          <p:cNvSpPr>
            <a:spLocks noGrp="1"/>
          </p:cNvSpPr>
          <p:nvPr>
            <p:ph type="sldNum" sz="quarter" idx="12"/>
          </p:nvPr>
        </p:nvSpPr>
        <p:spPr/>
        <p:txBody>
          <a:bodyPr/>
          <a:lstStyle/>
          <a:p>
            <a:fld id="{4F8FB610-88FE-462D-B627-05D7C0255B46}" type="slidenum">
              <a:rPr lang="en-GB" smtClean="0"/>
              <a:t>‹#›</a:t>
            </a:fld>
            <a:endParaRPr lang="en-GB"/>
          </a:p>
        </p:txBody>
      </p:sp>
    </p:spTree>
    <p:extLst>
      <p:ext uri="{BB962C8B-B14F-4D97-AF65-F5344CB8AC3E}">
        <p14:creationId xmlns:p14="http://schemas.microsoft.com/office/powerpoint/2010/main" val="3298448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2D6B06-8938-CDFF-11B8-7BDA62DD5F94}"/>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85AE2DB0-03A8-366E-2A15-5EEF480045C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02675B56-7766-89C8-8DAB-D492435FC1AE}"/>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4E32F524-84EA-96C3-D0A4-F42D2C9075D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DF87124C-27B7-A468-A775-53D56C9DE9DD}"/>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2952C35D-92C3-B715-D973-053550532D2D}"/>
              </a:ext>
            </a:extLst>
          </p:cNvPr>
          <p:cNvSpPr>
            <a:spLocks noGrp="1"/>
          </p:cNvSpPr>
          <p:nvPr>
            <p:ph type="dt" sz="half" idx="10"/>
          </p:nvPr>
        </p:nvSpPr>
        <p:spPr/>
        <p:txBody>
          <a:bodyPr/>
          <a:lstStyle/>
          <a:p>
            <a:fld id="{7A8DC895-2998-43C1-9DB1-9570C3F73331}" type="datetimeFigureOut">
              <a:rPr lang="en-GB" smtClean="0"/>
              <a:t>28/08/2026</a:t>
            </a:fld>
            <a:endParaRPr lang="en-GB"/>
          </a:p>
        </p:txBody>
      </p:sp>
      <p:sp>
        <p:nvSpPr>
          <p:cNvPr id="8" name="Footer Placeholder 7">
            <a:extLst>
              <a:ext uri="{FF2B5EF4-FFF2-40B4-BE49-F238E27FC236}">
                <a16:creationId xmlns:a16="http://schemas.microsoft.com/office/drawing/2014/main" id="{FC01CEC1-0DDF-7AB7-353A-CFF4B37546A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FC3477E8-98CA-50EB-B759-E009E07B70AE}"/>
              </a:ext>
            </a:extLst>
          </p:cNvPr>
          <p:cNvSpPr>
            <a:spLocks noGrp="1"/>
          </p:cNvSpPr>
          <p:nvPr>
            <p:ph type="sldNum" sz="quarter" idx="12"/>
          </p:nvPr>
        </p:nvSpPr>
        <p:spPr/>
        <p:txBody>
          <a:bodyPr/>
          <a:lstStyle/>
          <a:p>
            <a:fld id="{4F8FB610-88FE-462D-B627-05D7C0255B46}" type="slidenum">
              <a:rPr lang="en-GB" smtClean="0"/>
              <a:t>‹#›</a:t>
            </a:fld>
            <a:endParaRPr lang="en-GB"/>
          </a:p>
        </p:txBody>
      </p:sp>
    </p:spTree>
    <p:extLst>
      <p:ext uri="{BB962C8B-B14F-4D97-AF65-F5344CB8AC3E}">
        <p14:creationId xmlns:p14="http://schemas.microsoft.com/office/powerpoint/2010/main" val="17942805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225FE3-ADCC-4802-7D2D-725D849CE140}"/>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1B1C83AD-28AF-4DE9-8397-A4BED19E9C13}"/>
              </a:ext>
            </a:extLst>
          </p:cNvPr>
          <p:cNvSpPr>
            <a:spLocks noGrp="1"/>
          </p:cNvSpPr>
          <p:nvPr>
            <p:ph type="dt" sz="half" idx="10"/>
          </p:nvPr>
        </p:nvSpPr>
        <p:spPr/>
        <p:txBody>
          <a:bodyPr/>
          <a:lstStyle/>
          <a:p>
            <a:fld id="{7A8DC895-2998-43C1-9DB1-9570C3F73331}" type="datetimeFigureOut">
              <a:rPr lang="en-GB" smtClean="0"/>
              <a:t>28/08/2026</a:t>
            </a:fld>
            <a:endParaRPr lang="en-GB"/>
          </a:p>
        </p:txBody>
      </p:sp>
      <p:sp>
        <p:nvSpPr>
          <p:cNvPr id="4" name="Footer Placeholder 3">
            <a:extLst>
              <a:ext uri="{FF2B5EF4-FFF2-40B4-BE49-F238E27FC236}">
                <a16:creationId xmlns:a16="http://schemas.microsoft.com/office/drawing/2014/main" id="{F1F1CEB3-373E-5F1B-2F46-1D60F824EA05}"/>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250A77AD-75FD-06E1-6E89-8F8C9D0EC357}"/>
              </a:ext>
            </a:extLst>
          </p:cNvPr>
          <p:cNvSpPr>
            <a:spLocks noGrp="1"/>
          </p:cNvSpPr>
          <p:nvPr>
            <p:ph type="sldNum" sz="quarter" idx="12"/>
          </p:nvPr>
        </p:nvSpPr>
        <p:spPr/>
        <p:txBody>
          <a:bodyPr/>
          <a:lstStyle/>
          <a:p>
            <a:fld id="{4F8FB610-88FE-462D-B627-05D7C0255B46}" type="slidenum">
              <a:rPr lang="en-GB" smtClean="0"/>
              <a:t>‹#›</a:t>
            </a:fld>
            <a:endParaRPr lang="en-GB"/>
          </a:p>
        </p:txBody>
      </p:sp>
    </p:spTree>
    <p:extLst>
      <p:ext uri="{BB962C8B-B14F-4D97-AF65-F5344CB8AC3E}">
        <p14:creationId xmlns:p14="http://schemas.microsoft.com/office/powerpoint/2010/main" val="14876942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0EC2903-8207-2499-4E1E-34AAF5EBA0B1}"/>
              </a:ext>
            </a:extLst>
          </p:cNvPr>
          <p:cNvSpPr>
            <a:spLocks noGrp="1"/>
          </p:cNvSpPr>
          <p:nvPr>
            <p:ph type="dt" sz="half" idx="10"/>
          </p:nvPr>
        </p:nvSpPr>
        <p:spPr/>
        <p:txBody>
          <a:bodyPr/>
          <a:lstStyle/>
          <a:p>
            <a:fld id="{7A8DC895-2998-43C1-9DB1-9570C3F73331}" type="datetimeFigureOut">
              <a:rPr lang="en-GB" smtClean="0"/>
              <a:t>28/08/2026</a:t>
            </a:fld>
            <a:endParaRPr lang="en-GB"/>
          </a:p>
        </p:txBody>
      </p:sp>
      <p:sp>
        <p:nvSpPr>
          <p:cNvPr id="3" name="Footer Placeholder 2">
            <a:extLst>
              <a:ext uri="{FF2B5EF4-FFF2-40B4-BE49-F238E27FC236}">
                <a16:creationId xmlns:a16="http://schemas.microsoft.com/office/drawing/2014/main" id="{72DE4D33-0687-EDFA-53DE-514116020627}"/>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127378BE-6DC4-E61C-5600-2A60BCF8CDFA}"/>
              </a:ext>
            </a:extLst>
          </p:cNvPr>
          <p:cNvSpPr>
            <a:spLocks noGrp="1"/>
          </p:cNvSpPr>
          <p:nvPr>
            <p:ph type="sldNum" sz="quarter" idx="12"/>
          </p:nvPr>
        </p:nvSpPr>
        <p:spPr/>
        <p:txBody>
          <a:bodyPr/>
          <a:lstStyle/>
          <a:p>
            <a:fld id="{4F8FB610-88FE-462D-B627-05D7C0255B46}" type="slidenum">
              <a:rPr lang="en-GB" smtClean="0"/>
              <a:t>‹#›</a:t>
            </a:fld>
            <a:endParaRPr lang="en-GB"/>
          </a:p>
        </p:txBody>
      </p:sp>
    </p:spTree>
    <p:extLst>
      <p:ext uri="{BB962C8B-B14F-4D97-AF65-F5344CB8AC3E}">
        <p14:creationId xmlns:p14="http://schemas.microsoft.com/office/powerpoint/2010/main" val="40022567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328163-CF8B-2DE1-A039-410AC08F0D8D}"/>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6DC8AFC7-DFDF-F50B-217A-32D2B40BE4C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B040114F-55B2-4A3C-2587-D3D6BC3366F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74B965CF-83CA-AE33-0106-D0D6354F6E38}"/>
              </a:ext>
            </a:extLst>
          </p:cNvPr>
          <p:cNvSpPr>
            <a:spLocks noGrp="1"/>
          </p:cNvSpPr>
          <p:nvPr>
            <p:ph type="dt" sz="half" idx="10"/>
          </p:nvPr>
        </p:nvSpPr>
        <p:spPr/>
        <p:txBody>
          <a:bodyPr/>
          <a:lstStyle/>
          <a:p>
            <a:fld id="{7A8DC895-2998-43C1-9DB1-9570C3F73331}" type="datetimeFigureOut">
              <a:rPr lang="en-GB" smtClean="0"/>
              <a:t>28/08/2026</a:t>
            </a:fld>
            <a:endParaRPr lang="en-GB"/>
          </a:p>
        </p:txBody>
      </p:sp>
      <p:sp>
        <p:nvSpPr>
          <p:cNvPr id="6" name="Footer Placeholder 5">
            <a:extLst>
              <a:ext uri="{FF2B5EF4-FFF2-40B4-BE49-F238E27FC236}">
                <a16:creationId xmlns:a16="http://schemas.microsoft.com/office/drawing/2014/main" id="{3B3CC694-0283-0B23-FB13-780AC99AB92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846722F-10C1-D497-9299-F6BF49D1361B}"/>
              </a:ext>
            </a:extLst>
          </p:cNvPr>
          <p:cNvSpPr>
            <a:spLocks noGrp="1"/>
          </p:cNvSpPr>
          <p:nvPr>
            <p:ph type="sldNum" sz="quarter" idx="12"/>
          </p:nvPr>
        </p:nvSpPr>
        <p:spPr/>
        <p:txBody>
          <a:bodyPr/>
          <a:lstStyle/>
          <a:p>
            <a:fld id="{4F8FB610-88FE-462D-B627-05D7C0255B46}" type="slidenum">
              <a:rPr lang="en-GB" smtClean="0"/>
              <a:t>‹#›</a:t>
            </a:fld>
            <a:endParaRPr lang="en-GB"/>
          </a:p>
        </p:txBody>
      </p:sp>
    </p:spTree>
    <p:extLst>
      <p:ext uri="{BB962C8B-B14F-4D97-AF65-F5344CB8AC3E}">
        <p14:creationId xmlns:p14="http://schemas.microsoft.com/office/powerpoint/2010/main" val="3149695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C5FC31-75F4-8260-936A-811D7BA92F4D}"/>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67E8E56A-B1AE-6A19-2A93-E09F5F9F290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81EB46EF-7340-F9FD-AA37-FFF81243013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B17F899D-1E06-9E98-2697-BA1B0151802A}"/>
              </a:ext>
            </a:extLst>
          </p:cNvPr>
          <p:cNvSpPr>
            <a:spLocks noGrp="1"/>
          </p:cNvSpPr>
          <p:nvPr>
            <p:ph type="dt" sz="half" idx="10"/>
          </p:nvPr>
        </p:nvSpPr>
        <p:spPr/>
        <p:txBody>
          <a:bodyPr/>
          <a:lstStyle/>
          <a:p>
            <a:fld id="{7A8DC895-2998-43C1-9DB1-9570C3F73331}" type="datetimeFigureOut">
              <a:rPr lang="en-GB" smtClean="0"/>
              <a:t>28/08/2026</a:t>
            </a:fld>
            <a:endParaRPr lang="en-GB"/>
          </a:p>
        </p:txBody>
      </p:sp>
      <p:sp>
        <p:nvSpPr>
          <p:cNvPr id="6" name="Footer Placeholder 5">
            <a:extLst>
              <a:ext uri="{FF2B5EF4-FFF2-40B4-BE49-F238E27FC236}">
                <a16:creationId xmlns:a16="http://schemas.microsoft.com/office/drawing/2014/main" id="{89E6BDB4-EB9C-7B75-9A1A-497E9EF190A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3341E54-A7E1-8922-A434-A3B89B240AFE}"/>
              </a:ext>
            </a:extLst>
          </p:cNvPr>
          <p:cNvSpPr>
            <a:spLocks noGrp="1"/>
          </p:cNvSpPr>
          <p:nvPr>
            <p:ph type="sldNum" sz="quarter" idx="12"/>
          </p:nvPr>
        </p:nvSpPr>
        <p:spPr/>
        <p:txBody>
          <a:bodyPr/>
          <a:lstStyle/>
          <a:p>
            <a:fld id="{4F8FB610-88FE-462D-B627-05D7C0255B46}" type="slidenum">
              <a:rPr lang="en-GB" smtClean="0"/>
              <a:t>‹#›</a:t>
            </a:fld>
            <a:endParaRPr lang="en-GB"/>
          </a:p>
        </p:txBody>
      </p:sp>
    </p:spTree>
    <p:extLst>
      <p:ext uri="{BB962C8B-B14F-4D97-AF65-F5344CB8AC3E}">
        <p14:creationId xmlns:p14="http://schemas.microsoft.com/office/powerpoint/2010/main" val="9709959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256636-F345-A998-474D-7CD86BA5B0D8}"/>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F3DFFE54-2C2E-E5A9-0D3F-94825C0BD491}"/>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C1D2A6F9-ACA9-3C79-A69A-C64C47AA91C4}"/>
              </a:ext>
            </a:extLst>
          </p:cNvPr>
          <p:cNvSpPr>
            <a:spLocks noGrp="1"/>
          </p:cNvSpPr>
          <p:nvPr>
            <p:ph type="dt" sz="half" idx="10"/>
          </p:nvPr>
        </p:nvSpPr>
        <p:spPr/>
        <p:txBody>
          <a:bodyPr/>
          <a:lstStyle/>
          <a:p>
            <a:fld id="{7A8DC895-2998-43C1-9DB1-9570C3F73331}" type="datetimeFigureOut">
              <a:rPr lang="en-GB" smtClean="0"/>
              <a:t>28/08/2026</a:t>
            </a:fld>
            <a:endParaRPr lang="en-GB"/>
          </a:p>
        </p:txBody>
      </p:sp>
      <p:sp>
        <p:nvSpPr>
          <p:cNvPr id="5" name="Footer Placeholder 4">
            <a:extLst>
              <a:ext uri="{FF2B5EF4-FFF2-40B4-BE49-F238E27FC236}">
                <a16:creationId xmlns:a16="http://schemas.microsoft.com/office/drawing/2014/main" id="{342F2ED7-84F0-0A93-7377-3C03FDB8A5A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944B88A-F4C4-2C84-2389-B422DEF44936}"/>
              </a:ext>
            </a:extLst>
          </p:cNvPr>
          <p:cNvSpPr>
            <a:spLocks noGrp="1"/>
          </p:cNvSpPr>
          <p:nvPr>
            <p:ph type="sldNum" sz="quarter" idx="12"/>
          </p:nvPr>
        </p:nvSpPr>
        <p:spPr/>
        <p:txBody>
          <a:bodyPr/>
          <a:lstStyle/>
          <a:p>
            <a:fld id="{4F8FB610-88FE-462D-B627-05D7C0255B46}" type="slidenum">
              <a:rPr lang="en-GB" smtClean="0"/>
              <a:t>‹#›</a:t>
            </a:fld>
            <a:endParaRPr lang="en-GB"/>
          </a:p>
        </p:txBody>
      </p:sp>
    </p:spTree>
    <p:extLst>
      <p:ext uri="{BB962C8B-B14F-4D97-AF65-F5344CB8AC3E}">
        <p14:creationId xmlns:p14="http://schemas.microsoft.com/office/powerpoint/2010/main" val="5972950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86C6FF1-EC5B-F733-39CA-4E1B926F4038}"/>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26C6C3BF-5F56-7744-D052-3B4329D0A4AD}"/>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95FF32A2-72D8-682F-D8AE-AD992D6927A8}"/>
              </a:ext>
            </a:extLst>
          </p:cNvPr>
          <p:cNvSpPr>
            <a:spLocks noGrp="1"/>
          </p:cNvSpPr>
          <p:nvPr>
            <p:ph type="dt" sz="half" idx="10"/>
          </p:nvPr>
        </p:nvSpPr>
        <p:spPr/>
        <p:txBody>
          <a:bodyPr/>
          <a:lstStyle/>
          <a:p>
            <a:fld id="{7A8DC895-2998-43C1-9DB1-9570C3F73331}" type="datetimeFigureOut">
              <a:rPr lang="en-GB" smtClean="0"/>
              <a:t>28/08/2026</a:t>
            </a:fld>
            <a:endParaRPr lang="en-GB"/>
          </a:p>
        </p:txBody>
      </p:sp>
      <p:sp>
        <p:nvSpPr>
          <p:cNvPr id="5" name="Footer Placeholder 4">
            <a:extLst>
              <a:ext uri="{FF2B5EF4-FFF2-40B4-BE49-F238E27FC236}">
                <a16:creationId xmlns:a16="http://schemas.microsoft.com/office/drawing/2014/main" id="{601D3139-9351-8F70-245E-D57E3746503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191D894-73B1-1444-BDFB-C298055B308C}"/>
              </a:ext>
            </a:extLst>
          </p:cNvPr>
          <p:cNvSpPr>
            <a:spLocks noGrp="1"/>
          </p:cNvSpPr>
          <p:nvPr>
            <p:ph type="sldNum" sz="quarter" idx="12"/>
          </p:nvPr>
        </p:nvSpPr>
        <p:spPr/>
        <p:txBody>
          <a:bodyPr/>
          <a:lstStyle/>
          <a:p>
            <a:fld id="{4F8FB610-88FE-462D-B627-05D7C0255B46}" type="slidenum">
              <a:rPr lang="en-GB" smtClean="0"/>
              <a:t>‹#›</a:t>
            </a:fld>
            <a:endParaRPr lang="en-GB"/>
          </a:p>
        </p:txBody>
      </p:sp>
    </p:spTree>
    <p:extLst>
      <p:ext uri="{BB962C8B-B14F-4D97-AF65-F5344CB8AC3E}">
        <p14:creationId xmlns:p14="http://schemas.microsoft.com/office/powerpoint/2010/main" val="14879556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3EEDDF6-FF60-3416-4F04-E77065BA369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B9450B3F-9109-0114-335D-F972310D41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F2B452E5-4899-E960-FC49-F2B10451ED2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7A8DC895-2998-43C1-9DB1-9570C3F73331}" type="datetimeFigureOut">
              <a:rPr lang="en-GB" smtClean="0"/>
              <a:t>28/08/2026</a:t>
            </a:fld>
            <a:endParaRPr lang="en-GB"/>
          </a:p>
        </p:txBody>
      </p:sp>
      <p:sp>
        <p:nvSpPr>
          <p:cNvPr id="5" name="Footer Placeholder 4">
            <a:extLst>
              <a:ext uri="{FF2B5EF4-FFF2-40B4-BE49-F238E27FC236}">
                <a16:creationId xmlns:a16="http://schemas.microsoft.com/office/drawing/2014/main" id="{7614F359-520C-C83F-11B3-0BAE7ECB10D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DEA16887-13AD-162D-F9A1-3BDE89D9DC0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4F8FB610-88FE-462D-B627-05D7C0255B46}" type="slidenum">
              <a:rPr lang="en-GB" smtClean="0"/>
              <a:t>‹#›</a:t>
            </a:fld>
            <a:endParaRPr lang="en-GB"/>
          </a:p>
        </p:txBody>
      </p:sp>
    </p:spTree>
    <p:extLst>
      <p:ext uri="{BB962C8B-B14F-4D97-AF65-F5344CB8AC3E}">
        <p14:creationId xmlns:p14="http://schemas.microsoft.com/office/powerpoint/2010/main" val="38321331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 Id="rId5" Type="http://schemas.openxmlformats.org/officeDocument/2006/relationships/image" Target="../media/image4.jpe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8" Type="http://schemas.openxmlformats.org/officeDocument/2006/relationships/image" Target="../media/image17.svg"/><Relationship Id="rId3" Type="http://schemas.openxmlformats.org/officeDocument/2006/relationships/image" Target="../media/image12.svg"/><Relationship Id="rId7" Type="http://schemas.openxmlformats.org/officeDocument/2006/relationships/image" Target="../media/image16.sv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15.svg"/><Relationship Id="rId11" Type="http://schemas.openxmlformats.org/officeDocument/2006/relationships/image" Target="../media/image20.svg"/><Relationship Id="rId5" Type="http://schemas.openxmlformats.org/officeDocument/2006/relationships/image" Target="../media/image14.svg"/><Relationship Id="rId10" Type="http://schemas.openxmlformats.org/officeDocument/2006/relationships/image" Target="../media/image19.svg"/><Relationship Id="rId4" Type="http://schemas.openxmlformats.org/officeDocument/2006/relationships/image" Target="../media/image13.svg"/><Relationship Id="rId9" Type="http://schemas.openxmlformats.org/officeDocument/2006/relationships/image" Target="../media/image18.svg"/></Relationships>
</file>

<file path=ppt/slides/_rels/slide1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2.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1">
            <a:lumMod val="7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0A38A8-468D-F1FF-683A-8AA4BEFC415F}"/>
              </a:ext>
            </a:extLst>
          </p:cNvPr>
          <p:cNvSpPr>
            <a:spLocks noGrp="1"/>
          </p:cNvSpPr>
          <p:nvPr>
            <p:ph type="title"/>
          </p:nvPr>
        </p:nvSpPr>
        <p:spPr>
          <a:xfrm>
            <a:off x="217714" y="221640"/>
            <a:ext cx="4302922" cy="4393903"/>
          </a:xfrm>
        </p:spPr>
        <p:txBody>
          <a:bodyPr>
            <a:normAutofit/>
          </a:bodyPr>
          <a:lstStyle/>
          <a:p>
            <a:r>
              <a:rPr lang="en-GB" sz="6000" b="1" dirty="0">
                <a:solidFill>
                  <a:schemeClr val="bg1"/>
                </a:solidFill>
              </a:rPr>
              <a:t>Carers </a:t>
            </a:r>
            <a:br>
              <a:rPr lang="en-GB" sz="6000" b="1" dirty="0">
                <a:solidFill>
                  <a:schemeClr val="bg1"/>
                </a:solidFill>
              </a:rPr>
            </a:br>
            <a:r>
              <a:rPr lang="en-GB" sz="6000" b="1" dirty="0">
                <a:solidFill>
                  <a:schemeClr val="bg1"/>
                </a:solidFill>
              </a:rPr>
              <a:t>Health Needs Assessment </a:t>
            </a:r>
          </a:p>
        </p:txBody>
      </p:sp>
      <p:pic>
        <p:nvPicPr>
          <p:cNvPr id="4" name="Picture 3" descr="Photograph of two men outdoors on a wooden boardwalk, one sitting in a wheelchair and the other standing behind him, both smiling and looking at a smartphone. Urban background includes modern buildings and palm trees, suggesting a casual, joyful moment shared between friends.">
            <a:extLst>
              <a:ext uri="{FF2B5EF4-FFF2-40B4-BE49-F238E27FC236}">
                <a16:creationId xmlns:a16="http://schemas.microsoft.com/office/drawing/2014/main" id="{F8FD0DD3-4DDF-365A-AC28-A07745DF19FF}"/>
              </a:ext>
            </a:extLst>
          </p:cNvPr>
          <p:cNvPicPr>
            <a:picLocks noChangeAspect="1"/>
          </p:cNvPicPr>
          <p:nvPr/>
        </p:nvPicPr>
        <p:blipFill>
          <a:blip r:embed="rId2" cstate="print">
            <a:extLst>
              <a:ext uri="{28A0092B-C50C-407E-A947-70E740481C1C}">
                <a14:useLocalDpi xmlns:a14="http://schemas.microsoft.com/office/drawing/2010/main" val="0"/>
              </a:ext>
            </a:extLst>
          </a:blip>
          <a:srcRect l="8598" r="21102" b="4"/>
          <a:stretch>
            <a:fillRect/>
          </a:stretch>
        </p:blipFill>
        <p:spPr bwMode="auto">
          <a:xfrm>
            <a:off x="4716821" y="0"/>
            <a:ext cx="3259105" cy="3094406"/>
          </a:xfrm>
          <a:custGeom>
            <a:avLst/>
            <a:gdLst/>
            <a:ahLst/>
            <a:cxnLst/>
            <a:rect l="l" t="t" r="r" b="b"/>
            <a:pathLst>
              <a:path w="3259105" h="3094406">
                <a:moveTo>
                  <a:pt x="11386" y="0"/>
                </a:moveTo>
                <a:lnTo>
                  <a:pt x="3241316" y="0"/>
                </a:lnTo>
                <a:lnTo>
                  <a:pt x="3237494" y="140685"/>
                </a:lnTo>
                <a:cubicBezTo>
                  <a:pt x="3238096" y="312748"/>
                  <a:pt x="3251393" y="484543"/>
                  <a:pt x="3249125" y="655694"/>
                </a:cubicBezTo>
                <a:cubicBezTo>
                  <a:pt x="3247916" y="750937"/>
                  <a:pt x="3225234" y="845926"/>
                  <a:pt x="3229467" y="941423"/>
                </a:cubicBezTo>
                <a:cubicBezTo>
                  <a:pt x="3241867" y="1230835"/>
                  <a:pt x="3237785" y="1520374"/>
                  <a:pt x="3253965" y="1809659"/>
                </a:cubicBezTo>
                <a:cubicBezTo>
                  <a:pt x="3264430" y="1950656"/>
                  <a:pt x="3258909" y="2092163"/>
                  <a:pt x="3237482" y="2232284"/>
                </a:cubicBezTo>
                <a:cubicBezTo>
                  <a:pt x="3219637" y="2337305"/>
                  <a:pt x="3230677" y="2443216"/>
                  <a:pt x="3238238" y="2548745"/>
                </a:cubicBezTo>
                <a:cubicBezTo>
                  <a:pt x="3247462" y="2676497"/>
                  <a:pt x="3252453" y="2804124"/>
                  <a:pt x="3237330" y="2932130"/>
                </a:cubicBezTo>
                <a:cubicBezTo>
                  <a:pt x="3234609" y="2954893"/>
                  <a:pt x="3233201" y="2977688"/>
                  <a:pt x="3232714" y="3000503"/>
                </a:cubicBezTo>
                <a:lnTo>
                  <a:pt x="3233615" y="3068153"/>
                </a:lnTo>
                <a:lnTo>
                  <a:pt x="3188413" y="3064932"/>
                </a:lnTo>
                <a:cubicBezTo>
                  <a:pt x="3039240" y="3057221"/>
                  <a:pt x="2889775" y="3057530"/>
                  <a:pt x="2740627" y="3065836"/>
                </a:cubicBezTo>
                <a:cubicBezTo>
                  <a:pt x="2641415" y="3072036"/>
                  <a:pt x="2543982" y="3095285"/>
                  <a:pt x="2443754" y="3094381"/>
                </a:cubicBezTo>
                <a:cubicBezTo>
                  <a:pt x="2190453" y="3091669"/>
                  <a:pt x="1936390" y="3075782"/>
                  <a:pt x="1682327" y="3078752"/>
                </a:cubicBezTo>
                <a:cubicBezTo>
                  <a:pt x="1674197" y="3078882"/>
                  <a:pt x="1666067" y="3076944"/>
                  <a:pt x="1657937" y="3076944"/>
                </a:cubicBezTo>
                <a:cubicBezTo>
                  <a:pt x="1524046" y="3071390"/>
                  <a:pt x="1390155" y="3066482"/>
                  <a:pt x="1256136" y="3078623"/>
                </a:cubicBezTo>
                <a:cubicBezTo>
                  <a:pt x="1168104" y="3086502"/>
                  <a:pt x="1080452" y="3095932"/>
                  <a:pt x="991530" y="3090248"/>
                </a:cubicBezTo>
                <a:cubicBezTo>
                  <a:pt x="867801" y="3082369"/>
                  <a:pt x="744072" y="3076686"/>
                  <a:pt x="620090" y="3080948"/>
                </a:cubicBezTo>
                <a:cubicBezTo>
                  <a:pt x="570293" y="3082369"/>
                  <a:pt x="520497" y="3080948"/>
                  <a:pt x="470828" y="3080948"/>
                </a:cubicBezTo>
                <a:lnTo>
                  <a:pt x="469939" y="3081207"/>
                </a:lnTo>
                <a:cubicBezTo>
                  <a:pt x="437418" y="3081207"/>
                  <a:pt x="404898" y="3081982"/>
                  <a:pt x="372378" y="3081207"/>
                </a:cubicBezTo>
                <a:cubicBezTo>
                  <a:pt x="311022" y="3079786"/>
                  <a:pt x="249634" y="3076944"/>
                  <a:pt x="188230" y="3075879"/>
                </a:cubicBezTo>
                <a:lnTo>
                  <a:pt x="19434" y="3080760"/>
                </a:lnTo>
                <a:lnTo>
                  <a:pt x="23335" y="2940210"/>
                </a:lnTo>
                <a:cubicBezTo>
                  <a:pt x="23652" y="2892334"/>
                  <a:pt x="22808" y="2844419"/>
                  <a:pt x="20355" y="2796447"/>
                </a:cubicBezTo>
                <a:cubicBezTo>
                  <a:pt x="13984" y="2674257"/>
                  <a:pt x="1879" y="2552193"/>
                  <a:pt x="9780" y="2429876"/>
                </a:cubicBezTo>
                <a:cubicBezTo>
                  <a:pt x="16112" y="2301583"/>
                  <a:pt x="14277" y="2173022"/>
                  <a:pt x="4301" y="2044958"/>
                </a:cubicBezTo>
                <a:cubicBezTo>
                  <a:pt x="-1433" y="1980958"/>
                  <a:pt x="-1433" y="1916563"/>
                  <a:pt x="4301" y="1852563"/>
                </a:cubicBezTo>
                <a:cubicBezTo>
                  <a:pt x="20584" y="1696404"/>
                  <a:pt x="24839" y="1539213"/>
                  <a:pt x="17042" y="1382404"/>
                </a:cubicBezTo>
                <a:cubicBezTo>
                  <a:pt x="12582" y="1264291"/>
                  <a:pt x="4810" y="1146306"/>
                  <a:pt x="10288" y="1027939"/>
                </a:cubicBezTo>
                <a:cubicBezTo>
                  <a:pt x="16786" y="889439"/>
                  <a:pt x="21756" y="750813"/>
                  <a:pt x="15386" y="612313"/>
                </a:cubicBezTo>
                <a:cubicBezTo>
                  <a:pt x="8683" y="463705"/>
                  <a:pt x="9868" y="314846"/>
                  <a:pt x="18952" y="166364"/>
                </a:cubicBezTo>
                <a:close/>
              </a:path>
            </a:pathLst>
          </a:custGeom>
          <a:noFill/>
        </p:spPr>
      </p:pic>
      <p:pic>
        <p:nvPicPr>
          <p:cNvPr id="5" name="Picture 4" descr="Photograph of an elderly couple standing outdoors on a pathway with greenery in the background. The man, wearing a brown polo shirt, smiles at the camera while the woman, dressed in a red top and grey cardigan, looks up at him affectionately.">
            <a:extLst>
              <a:ext uri="{FF2B5EF4-FFF2-40B4-BE49-F238E27FC236}">
                <a16:creationId xmlns:a16="http://schemas.microsoft.com/office/drawing/2014/main" id="{B4B1A776-4460-D700-ACA7-F3B1859A5203}"/>
              </a:ext>
            </a:extLst>
          </p:cNvPr>
          <p:cNvPicPr>
            <a:picLocks noChangeAspect="1"/>
          </p:cNvPicPr>
          <p:nvPr/>
        </p:nvPicPr>
        <p:blipFill>
          <a:blip r:embed="rId3" cstate="print">
            <a:extLst>
              <a:ext uri="{28A0092B-C50C-407E-A947-70E740481C1C}">
                <a14:useLocalDpi xmlns:a14="http://schemas.microsoft.com/office/drawing/2010/main" val="0"/>
              </a:ext>
            </a:extLst>
          </a:blip>
          <a:srcRect l="17719" r="18015" b="-2"/>
          <a:stretch>
            <a:fillRect/>
          </a:stretch>
        </p:blipFill>
        <p:spPr bwMode="auto">
          <a:xfrm>
            <a:off x="8153017" y="0"/>
            <a:ext cx="4038983" cy="4195184"/>
          </a:xfrm>
          <a:custGeom>
            <a:avLst/>
            <a:gdLst/>
            <a:ahLst/>
            <a:cxnLst/>
            <a:rect l="l" t="t" r="r" b="b"/>
            <a:pathLst>
              <a:path w="4038983" h="4195184">
                <a:moveTo>
                  <a:pt x="25292" y="0"/>
                </a:moveTo>
                <a:lnTo>
                  <a:pt x="4038983" y="0"/>
                </a:lnTo>
                <a:lnTo>
                  <a:pt x="4038983" y="4173249"/>
                </a:lnTo>
                <a:lnTo>
                  <a:pt x="3931557" y="4161775"/>
                </a:lnTo>
                <a:cubicBezTo>
                  <a:pt x="3887047" y="4159904"/>
                  <a:pt x="3842427" y="4160901"/>
                  <a:pt x="3797950" y="4164774"/>
                </a:cubicBezTo>
                <a:cubicBezTo>
                  <a:pt x="3568711" y="4179842"/>
                  <a:pt x="3339218" y="4173041"/>
                  <a:pt x="3109979" y="4176375"/>
                </a:cubicBezTo>
                <a:cubicBezTo>
                  <a:pt x="2803311" y="4180909"/>
                  <a:pt x="2496897" y="4169308"/>
                  <a:pt x="2190356" y="4168242"/>
                </a:cubicBezTo>
                <a:cubicBezTo>
                  <a:pt x="2127525" y="4167975"/>
                  <a:pt x="2064439" y="4171442"/>
                  <a:pt x="2001862" y="4176775"/>
                </a:cubicBezTo>
                <a:cubicBezTo>
                  <a:pt x="1915168" y="4183976"/>
                  <a:pt x="1829615" y="4174908"/>
                  <a:pt x="1743683" y="4166375"/>
                </a:cubicBezTo>
                <a:cubicBezTo>
                  <a:pt x="1640105" y="4156108"/>
                  <a:pt x="1536783" y="4165175"/>
                  <a:pt x="1433841" y="4177042"/>
                </a:cubicBezTo>
                <a:cubicBezTo>
                  <a:pt x="1257114" y="4197030"/>
                  <a:pt x="1079054" y="4200510"/>
                  <a:pt x="901742" y="4187442"/>
                </a:cubicBezTo>
                <a:cubicBezTo>
                  <a:pt x="705885" y="4173442"/>
                  <a:pt x="510157" y="4175976"/>
                  <a:pt x="314300" y="4177042"/>
                </a:cubicBezTo>
                <a:lnTo>
                  <a:pt x="22883" y="4176257"/>
                </a:lnTo>
                <a:lnTo>
                  <a:pt x="15491" y="4122289"/>
                </a:lnTo>
                <a:cubicBezTo>
                  <a:pt x="3576" y="4042652"/>
                  <a:pt x="-1474" y="3962394"/>
                  <a:pt x="370" y="3882149"/>
                </a:cubicBezTo>
                <a:cubicBezTo>
                  <a:pt x="219" y="3686075"/>
                  <a:pt x="10652" y="3490382"/>
                  <a:pt x="29555" y="3294816"/>
                </a:cubicBezTo>
                <a:cubicBezTo>
                  <a:pt x="34137" y="3222826"/>
                  <a:pt x="32065" y="3150656"/>
                  <a:pt x="23355" y="3078932"/>
                </a:cubicBezTo>
                <a:cubicBezTo>
                  <a:pt x="14645" y="2997950"/>
                  <a:pt x="17685" y="2916371"/>
                  <a:pt x="32428" y="2835999"/>
                </a:cubicBezTo>
                <a:cubicBezTo>
                  <a:pt x="51027" y="2740756"/>
                  <a:pt x="42710" y="2645512"/>
                  <a:pt x="35906" y="2550269"/>
                </a:cubicBezTo>
                <a:cubicBezTo>
                  <a:pt x="17306" y="2288796"/>
                  <a:pt x="-5377" y="2027322"/>
                  <a:pt x="9746" y="1764959"/>
                </a:cubicBezTo>
                <a:cubicBezTo>
                  <a:pt x="12922" y="1708956"/>
                  <a:pt x="26832" y="1654350"/>
                  <a:pt x="32580" y="1598729"/>
                </a:cubicBezTo>
                <a:cubicBezTo>
                  <a:pt x="49365" y="1437069"/>
                  <a:pt x="29705" y="1276045"/>
                  <a:pt x="21691" y="1114767"/>
                </a:cubicBezTo>
                <a:cubicBezTo>
                  <a:pt x="10169" y="936281"/>
                  <a:pt x="12497" y="757351"/>
                  <a:pt x="28647" y="579120"/>
                </a:cubicBezTo>
                <a:cubicBezTo>
                  <a:pt x="38779" y="482353"/>
                  <a:pt x="42219" y="385459"/>
                  <a:pt x="40971" y="288533"/>
                </a:cubicBezTo>
                <a:close/>
              </a:path>
            </a:pathLst>
          </a:custGeom>
          <a:noFill/>
        </p:spPr>
      </p:pic>
      <p:pic>
        <p:nvPicPr>
          <p:cNvPr id="6" name="Picture 5" descr="Photograph showing an elderly woman being assisted down a staircase by a younger woman. The elderly woman wears a light green top and black vest, while the younger woman wears a brown sweater, green scarf, and fingerless gloves, highlighting a moment of care and support.">
            <a:extLst>
              <a:ext uri="{FF2B5EF4-FFF2-40B4-BE49-F238E27FC236}">
                <a16:creationId xmlns:a16="http://schemas.microsoft.com/office/drawing/2014/main" id="{EC8399F1-7456-6602-C53F-095EC83C9907}"/>
              </a:ext>
            </a:extLst>
          </p:cNvPr>
          <p:cNvPicPr>
            <a:picLocks noChangeAspect="1"/>
          </p:cNvPicPr>
          <p:nvPr/>
        </p:nvPicPr>
        <p:blipFill>
          <a:blip r:embed="rId4" cstate="print">
            <a:extLst>
              <a:ext uri="{28A0092B-C50C-407E-A947-70E740481C1C}">
                <a14:useLocalDpi xmlns:a14="http://schemas.microsoft.com/office/drawing/2010/main" val="0"/>
              </a:ext>
            </a:extLst>
          </a:blip>
          <a:srcRect l="9395" r="12266" b="-4"/>
          <a:stretch>
            <a:fillRect/>
          </a:stretch>
        </p:blipFill>
        <p:spPr bwMode="auto">
          <a:xfrm>
            <a:off x="4716071" y="3258415"/>
            <a:ext cx="3259855" cy="3599585"/>
          </a:xfrm>
          <a:custGeom>
            <a:avLst/>
            <a:gdLst/>
            <a:ahLst/>
            <a:cxnLst/>
            <a:rect l="l" t="t" r="r" b="b"/>
            <a:pathLst>
              <a:path w="3259855" h="3599585">
                <a:moveTo>
                  <a:pt x="954022" y="498"/>
                </a:moveTo>
                <a:cubicBezTo>
                  <a:pt x="1119756" y="-3044"/>
                  <a:pt x="1286080" y="13085"/>
                  <a:pt x="1451761" y="24419"/>
                </a:cubicBezTo>
                <a:cubicBezTo>
                  <a:pt x="1625133" y="36367"/>
                  <a:pt x="1799027" y="38046"/>
                  <a:pt x="1972590" y="29457"/>
                </a:cubicBezTo>
                <a:cubicBezTo>
                  <a:pt x="2098351" y="23256"/>
                  <a:pt x="2223604" y="9049"/>
                  <a:pt x="2349873" y="12278"/>
                </a:cubicBezTo>
                <a:cubicBezTo>
                  <a:pt x="2532672" y="16928"/>
                  <a:pt x="2715343" y="23773"/>
                  <a:pt x="2898396" y="19124"/>
                </a:cubicBezTo>
                <a:cubicBezTo>
                  <a:pt x="2963040" y="17526"/>
                  <a:pt x="3027701" y="14038"/>
                  <a:pt x="3092353" y="11720"/>
                </a:cubicBezTo>
                <a:lnTo>
                  <a:pt x="3250836" y="11402"/>
                </a:lnTo>
                <a:lnTo>
                  <a:pt x="3254106" y="90752"/>
                </a:lnTo>
                <a:cubicBezTo>
                  <a:pt x="3254106" y="138488"/>
                  <a:pt x="3252140" y="186224"/>
                  <a:pt x="3248209" y="233871"/>
                </a:cubicBezTo>
                <a:cubicBezTo>
                  <a:pt x="3240316" y="320987"/>
                  <a:pt x="3242191" y="408521"/>
                  <a:pt x="3253804" y="495345"/>
                </a:cubicBezTo>
                <a:cubicBezTo>
                  <a:pt x="3266506" y="596937"/>
                  <a:pt x="3256677" y="698530"/>
                  <a:pt x="3247452" y="800123"/>
                </a:cubicBezTo>
                <a:cubicBezTo>
                  <a:pt x="3230970" y="978926"/>
                  <a:pt x="3238380" y="1157601"/>
                  <a:pt x="3250477" y="1336023"/>
                </a:cubicBezTo>
                <a:cubicBezTo>
                  <a:pt x="3258220" y="1458862"/>
                  <a:pt x="3253970" y="1582030"/>
                  <a:pt x="3237775" y="1704297"/>
                </a:cubicBezTo>
                <a:cubicBezTo>
                  <a:pt x="3234901" y="1728615"/>
                  <a:pt x="3233729" y="1752966"/>
                  <a:pt x="3233143" y="1777332"/>
                </a:cubicBezTo>
                <a:lnTo>
                  <a:pt x="3232811" y="1799145"/>
                </a:lnTo>
                <a:lnTo>
                  <a:pt x="3228576" y="1842531"/>
                </a:lnTo>
                <a:lnTo>
                  <a:pt x="3232166" y="1914850"/>
                </a:lnTo>
                <a:lnTo>
                  <a:pt x="3231789" y="1922451"/>
                </a:lnTo>
                <a:lnTo>
                  <a:pt x="3237441" y="1980367"/>
                </a:lnTo>
                <a:lnTo>
                  <a:pt x="3249248" y="2182039"/>
                </a:lnTo>
                <a:cubicBezTo>
                  <a:pt x="3250586" y="2269847"/>
                  <a:pt x="3248126" y="2357696"/>
                  <a:pt x="3241858" y="2445415"/>
                </a:cubicBezTo>
                <a:cubicBezTo>
                  <a:pt x="3232633" y="2606947"/>
                  <a:pt x="3242160" y="2768225"/>
                  <a:pt x="3253351" y="2929631"/>
                </a:cubicBezTo>
                <a:cubicBezTo>
                  <a:pt x="3266657" y="3121514"/>
                  <a:pt x="3245487" y="3313270"/>
                  <a:pt x="3242311" y="3505152"/>
                </a:cubicBezTo>
                <a:cubicBezTo>
                  <a:pt x="3242008" y="3522360"/>
                  <a:pt x="3243142" y="3539599"/>
                  <a:pt x="3244541" y="3556838"/>
                </a:cubicBezTo>
                <a:lnTo>
                  <a:pt x="3247700" y="3599585"/>
                </a:lnTo>
                <a:lnTo>
                  <a:pt x="15795" y="3599585"/>
                </a:lnTo>
                <a:lnTo>
                  <a:pt x="11716" y="3325801"/>
                </a:lnTo>
                <a:cubicBezTo>
                  <a:pt x="9693" y="3229953"/>
                  <a:pt x="8801" y="3134170"/>
                  <a:pt x="14216" y="3038609"/>
                </a:cubicBezTo>
                <a:cubicBezTo>
                  <a:pt x="20970" y="2919986"/>
                  <a:pt x="19695" y="2799963"/>
                  <a:pt x="14981" y="2681849"/>
                </a:cubicBezTo>
                <a:cubicBezTo>
                  <a:pt x="10266" y="2563738"/>
                  <a:pt x="3896" y="2445497"/>
                  <a:pt x="14981" y="2327384"/>
                </a:cubicBezTo>
                <a:cubicBezTo>
                  <a:pt x="23136" y="2224777"/>
                  <a:pt x="25047" y="2121762"/>
                  <a:pt x="20714" y="2018915"/>
                </a:cubicBezTo>
                <a:cubicBezTo>
                  <a:pt x="15745" y="1839643"/>
                  <a:pt x="6063" y="1660244"/>
                  <a:pt x="16637" y="1480971"/>
                </a:cubicBezTo>
                <a:cubicBezTo>
                  <a:pt x="32819" y="1209834"/>
                  <a:pt x="23136" y="938951"/>
                  <a:pt x="10394" y="668069"/>
                </a:cubicBezTo>
                <a:cubicBezTo>
                  <a:pt x="1475" y="482681"/>
                  <a:pt x="-5915" y="297422"/>
                  <a:pt x="6827" y="112034"/>
                </a:cubicBezTo>
                <a:lnTo>
                  <a:pt x="12538" y="21615"/>
                </a:lnTo>
                <a:lnTo>
                  <a:pt x="13383" y="21707"/>
                </a:lnTo>
                <a:cubicBezTo>
                  <a:pt x="79680" y="11270"/>
                  <a:pt x="146855" y="7847"/>
                  <a:pt x="213839" y="11503"/>
                </a:cubicBezTo>
                <a:cubicBezTo>
                  <a:pt x="405275" y="17315"/>
                  <a:pt x="595695" y="34236"/>
                  <a:pt x="788529" y="11503"/>
                </a:cubicBezTo>
                <a:cubicBezTo>
                  <a:pt x="843598" y="5045"/>
                  <a:pt x="898777" y="1679"/>
                  <a:pt x="954022" y="498"/>
                </a:cubicBezTo>
                <a:close/>
              </a:path>
            </a:pathLst>
          </a:custGeom>
          <a:noFill/>
        </p:spPr>
      </p:pic>
      <p:pic>
        <p:nvPicPr>
          <p:cNvPr id="7" name="Picture 6" descr="Photograph showing a woman smiling and gently placing her hands on shoulders of a young girl with Down syndrome who is laughing joyfully. The outdoor setting features lush green foliage in the background, highlighting a moment of warmth and connection between the two.">
            <a:extLst>
              <a:ext uri="{FF2B5EF4-FFF2-40B4-BE49-F238E27FC236}">
                <a16:creationId xmlns:a16="http://schemas.microsoft.com/office/drawing/2014/main" id="{4BE002F1-0E89-2817-C503-8DA83E308014}"/>
              </a:ext>
            </a:extLst>
          </p:cNvPr>
          <p:cNvPicPr>
            <a:picLocks noChangeAspect="1"/>
          </p:cNvPicPr>
          <p:nvPr/>
        </p:nvPicPr>
        <p:blipFill>
          <a:blip r:embed="rId5" cstate="print">
            <a:extLst>
              <a:ext uri="{28A0092B-C50C-407E-A947-70E740481C1C}">
                <a14:useLocalDpi xmlns:a14="http://schemas.microsoft.com/office/drawing/2010/main" val="0"/>
              </a:ext>
            </a:extLst>
          </a:blip>
          <a:srcRect r="4" b="11493"/>
          <a:stretch>
            <a:fillRect/>
          </a:stretch>
        </p:blipFill>
        <p:spPr bwMode="auto">
          <a:xfrm>
            <a:off x="8171361" y="4366936"/>
            <a:ext cx="4020639" cy="2491073"/>
          </a:xfrm>
          <a:custGeom>
            <a:avLst/>
            <a:gdLst/>
            <a:ahLst/>
            <a:cxnLst/>
            <a:rect l="l" t="t" r="r" b="b"/>
            <a:pathLst>
              <a:path w="4020639" h="2491073">
                <a:moveTo>
                  <a:pt x="2387172" y="4"/>
                </a:moveTo>
                <a:cubicBezTo>
                  <a:pt x="2431588" y="-79"/>
                  <a:pt x="2476014" y="1187"/>
                  <a:pt x="2520440" y="4521"/>
                </a:cubicBezTo>
                <a:cubicBezTo>
                  <a:pt x="2670017" y="18188"/>
                  <a:pt x="2820292" y="21522"/>
                  <a:pt x="2970288" y="14521"/>
                </a:cubicBezTo>
                <a:cubicBezTo>
                  <a:pt x="3090823" y="5814"/>
                  <a:pt x="3211725" y="4294"/>
                  <a:pt x="3332425" y="9988"/>
                </a:cubicBezTo>
                <a:cubicBezTo>
                  <a:pt x="3444887" y="16788"/>
                  <a:pt x="3557349" y="23721"/>
                  <a:pt x="3670191" y="19722"/>
                </a:cubicBezTo>
                <a:cubicBezTo>
                  <a:pt x="3715125" y="18121"/>
                  <a:pt x="3759424" y="16121"/>
                  <a:pt x="3803977" y="13454"/>
                </a:cubicBezTo>
                <a:cubicBezTo>
                  <a:pt x="3844957" y="9821"/>
                  <a:pt x="3886048" y="8104"/>
                  <a:pt x="3927130" y="8304"/>
                </a:cubicBezTo>
                <a:lnTo>
                  <a:pt x="4020639" y="13128"/>
                </a:lnTo>
                <a:lnTo>
                  <a:pt x="4020639" y="2491073"/>
                </a:lnTo>
                <a:lnTo>
                  <a:pt x="6804" y="2491073"/>
                </a:lnTo>
                <a:lnTo>
                  <a:pt x="20473" y="2308286"/>
                </a:lnTo>
                <a:cubicBezTo>
                  <a:pt x="23924" y="2245403"/>
                  <a:pt x="26128" y="2182489"/>
                  <a:pt x="27088" y="2119545"/>
                </a:cubicBezTo>
                <a:cubicBezTo>
                  <a:pt x="30263" y="1875850"/>
                  <a:pt x="38884" y="1631647"/>
                  <a:pt x="11966" y="1388714"/>
                </a:cubicBezTo>
                <a:cubicBezTo>
                  <a:pt x="-6330" y="1224134"/>
                  <a:pt x="928" y="1060316"/>
                  <a:pt x="4255" y="895864"/>
                </a:cubicBezTo>
                <a:cubicBezTo>
                  <a:pt x="8035" y="711091"/>
                  <a:pt x="6221" y="526193"/>
                  <a:pt x="6221" y="341421"/>
                </a:cubicBezTo>
                <a:cubicBezTo>
                  <a:pt x="5918" y="261036"/>
                  <a:pt x="11060" y="181159"/>
                  <a:pt x="19830" y="101154"/>
                </a:cubicBezTo>
                <a:cubicBezTo>
                  <a:pt x="22968" y="72137"/>
                  <a:pt x="24376" y="43159"/>
                  <a:pt x="24410" y="14230"/>
                </a:cubicBezTo>
                <a:lnTo>
                  <a:pt x="24352" y="12883"/>
                </a:lnTo>
                <a:lnTo>
                  <a:pt x="156331" y="7988"/>
                </a:lnTo>
                <a:cubicBezTo>
                  <a:pt x="300221" y="-159"/>
                  <a:pt x="444492" y="3228"/>
                  <a:pt x="587900" y="18121"/>
                </a:cubicBezTo>
                <a:cubicBezTo>
                  <a:pt x="689357" y="25975"/>
                  <a:pt x="791270" y="24722"/>
                  <a:pt x="892537" y="14388"/>
                </a:cubicBezTo>
                <a:cubicBezTo>
                  <a:pt x="1078365" y="-1747"/>
                  <a:pt x="1263813" y="11188"/>
                  <a:pt x="1449261" y="22122"/>
                </a:cubicBezTo>
                <a:cubicBezTo>
                  <a:pt x="1628870" y="32788"/>
                  <a:pt x="1808352" y="24921"/>
                  <a:pt x="1987961" y="17855"/>
                </a:cubicBezTo>
                <a:cubicBezTo>
                  <a:pt x="2120763" y="12655"/>
                  <a:pt x="2253923" y="254"/>
                  <a:pt x="2387172" y="4"/>
                </a:cubicBezTo>
                <a:close/>
              </a:path>
            </a:pathLst>
          </a:custGeom>
          <a:noFill/>
        </p:spPr>
      </p:pic>
    </p:spTree>
    <p:extLst>
      <p:ext uri="{BB962C8B-B14F-4D97-AF65-F5344CB8AC3E}">
        <p14:creationId xmlns:p14="http://schemas.microsoft.com/office/powerpoint/2010/main" val="38974273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2">
            <a:lumMod val="10000"/>
            <a:lumOff val="90000"/>
          </a:schemeClr>
        </a:solidFill>
        <a:effectLst/>
      </p:bgPr>
    </p:bg>
    <p:spTree>
      <p:nvGrpSpPr>
        <p:cNvPr id="1" name="">
          <a:extLst>
            <a:ext uri="{FF2B5EF4-FFF2-40B4-BE49-F238E27FC236}">
              <a16:creationId xmlns:a16="http://schemas.microsoft.com/office/drawing/2014/main" id="{13425193-4FFE-8670-09CC-BB5001B785A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A6A42B5-F863-435E-BB14-5C9CE98AED0D}"/>
              </a:ext>
            </a:extLst>
          </p:cNvPr>
          <p:cNvSpPr>
            <a:spLocks noGrp="1"/>
          </p:cNvSpPr>
          <p:nvPr>
            <p:ph type="title"/>
          </p:nvPr>
        </p:nvSpPr>
        <p:spPr>
          <a:xfrm>
            <a:off x="27213" y="10805"/>
            <a:ext cx="10515600" cy="694772"/>
          </a:xfrm>
        </p:spPr>
        <p:txBody>
          <a:bodyPr>
            <a:normAutofit/>
          </a:bodyPr>
          <a:lstStyle/>
          <a:p>
            <a:r>
              <a:rPr lang="en-GB" sz="3200" b="1" dirty="0">
                <a:solidFill>
                  <a:schemeClr val="tx2">
                    <a:lumMod val="75000"/>
                    <a:lumOff val="25000"/>
                  </a:schemeClr>
                </a:solidFill>
              </a:rPr>
              <a:t>Introduction </a:t>
            </a:r>
          </a:p>
        </p:txBody>
      </p:sp>
      <p:sp>
        <p:nvSpPr>
          <p:cNvPr id="4" name="Content Placeholder 3">
            <a:extLst>
              <a:ext uri="{FF2B5EF4-FFF2-40B4-BE49-F238E27FC236}">
                <a16:creationId xmlns:a16="http://schemas.microsoft.com/office/drawing/2014/main" id="{3403DD40-C2B3-E118-AEF0-ADAFDC488504}"/>
              </a:ext>
            </a:extLst>
          </p:cNvPr>
          <p:cNvSpPr>
            <a:spLocks noGrp="1"/>
          </p:cNvSpPr>
          <p:nvPr>
            <p:ph idx="1"/>
          </p:nvPr>
        </p:nvSpPr>
        <p:spPr>
          <a:xfrm>
            <a:off x="70991" y="975638"/>
            <a:ext cx="11946837" cy="5529334"/>
          </a:xfrm>
        </p:spPr>
        <p:txBody>
          <a:bodyPr>
            <a:normAutofit/>
          </a:bodyPr>
          <a:lstStyle/>
          <a:p>
            <a:pPr marL="0" lvl="0" indent="0">
              <a:buNone/>
            </a:pPr>
            <a:r>
              <a:rPr lang="en-GB" sz="2400" dirty="0"/>
              <a:t>A Health Needs Assessment (HNA) is a systematic process to identify the needs of a population and determine recommendations for action. It is a highly evidence-driven document and is a ‘systems view’, rather than the perspective of one organisation. </a:t>
            </a:r>
          </a:p>
          <a:p>
            <a:pPr marL="0" lvl="0" indent="0">
              <a:buNone/>
            </a:pPr>
            <a:endParaRPr lang="en-GB" sz="2400" dirty="0"/>
          </a:p>
          <a:p>
            <a:r>
              <a:rPr lang="en-GB" sz="2400" dirty="0"/>
              <a:t>Carers were identified as a key priority group within the ASC Prevention Framework 2025-2035</a:t>
            </a:r>
          </a:p>
          <a:p>
            <a:r>
              <a:rPr lang="en-GB" sz="2400" dirty="0"/>
              <a:t>Carer breakdown is a considerable driver of demand for adult social care. </a:t>
            </a:r>
          </a:p>
          <a:p>
            <a:r>
              <a:rPr lang="en-GB" sz="2400" dirty="0"/>
              <a:t>Desire to strengthen the evidence base for the next phase of the Kent Adult Carers Strategy 2022–2027</a:t>
            </a:r>
          </a:p>
          <a:p>
            <a:r>
              <a:rPr lang="en-GB" sz="2400" dirty="0"/>
              <a:t>A need to focus on prevention, early intervention and reducing the risk of carer burnout and breakdown. </a:t>
            </a:r>
          </a:p>
          <a:p>
            <a:r>
              <a:rPr lang="en-GB" sz="2400" dirty="0">
                <a:latin typeface="Aptos" panose="020B0004020202020204" pitchFamily="34" charset="0"/>
                <a:cs typeface="Times New Roman" panose="02020603050405020304" pitchFamily="18" charset="0"/>
              </a:rPr>
              <a:t>Opportunity to inform the re-designed Kent Carers Service</a:t>
            </a:r>
          </a:p>
          <a:p>
            <a:pPr marL="0" lvl="0" indent="0">
              <a:buNone/>
            </a:pPr>
            <a:endParaRPr lang="en-GB" sz="2400" dirty="0"/>
          </a:p>
          <a:p>
            <a:pPr marL="0" lvl="0" indent="0">
              <a:buNone/>
            </a:pPr>
            <a:endParaRPr lang="en-GB" sz="2400" dirty="0"/>
          </a:p>
          <a:p>
            <a:pPr marL="0" lvl="0" indent="0">
              <a:buNone/>
            </a:pPr>
            <a:endParaRPr lang="en-GB" sz="2400" dirty="0"/>
          </a:p>
        </p:txBody>
      </p:sp>
    </p:spTree>
    <p:extLst>
      <p:ext uri="{BB962C8B-B14F-4D97-AF65-F5344CB8AC3E}">
        <p14:creationId xmlns:p14="http://schemas.microsoft.com/office/powerpoint/2010/main" val="13708687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tx2">
            <a:lumMod val="10000"/>
            <a:lumOff val="90000"/>
          </a:schemeClr>
        </a:solidFill>
        <a:effectLst/>
      </p:bgPr>
    </p:bg>
    <p:spTree>
      <p:nvGrpSpPr>
        <p:cNvPr id="1" name="">
          <a:extLst>
            <a:ext uri="{FF2B5EF4-FFF2-40B4-BE49-F238E27FC236}">
              <a16:creationId xmlns:a16="http://schemas.microsoft.com/office/drawing/2014/main" id="{0DF1F6B3-DB46-CACC-1286-C4F1B75C98B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3829ADD-48D2-C8A5-925F-F8AFB2DD00DD}"/>
              </a:ext>
            </a:extLst>
          </p:cNvPr>
          <p:cNvSpPr>
            <a:spLocks noGrp="1"/>
          </p:cNvSpPr>
          <p:nvPr>
            <p:ph type="title"/>
          </p:nvPr>
        </p:nvSpPr>
        <p:spPr>
          <a:xfrm>
            <a:off x="27213" y="10805"/>
            <a:ext cx="10515600" cy="694772"/>
          </a:xfrm>
        </p:spPr>
        <p:txBody>
          <a:bodyPr>
            <a:normAutofit/>
          </a:bodyPr>
          <a:lstStyle/>
          <a:p>
            <a:r>
              <a:rPr lang="en-GB" sz="3200" b="1" dirty="0">
                <a:solidFill>
                  <a:schemeClr val="tx2">
                    <a:lumMod val="75000"/>
                    <a:lumOff val="25000"/>
                  </a:schemeClr>
                </a:solidFill>
              </a:rPr>
              <a:t>Context </a:t>
            </a:r>
          </a:p>
        </p:txBody>
      </p:sp>
      <p:sp>
        <p:nvSpPr>
          <p:cNvPr id="5" name="TextBox 4">
            <a:extLst>
              <a:ext uri="{FF2B5EF4-FFF2-40B4-BE49-F238E27FC236}">
                <a16:creationId xmlns:a16="http://schemas.microsoft.com/office/drawing/2014/main" id="{567A2EC4-1946-87C3-E0E3-DBB7C0B4BD42}"/>
              </a:ext>
            </a:extLst>
          </p:cNvPr>
          <p:cNvSpPr txBox="1"/>
          <p:nvPr/>
        </p:nvSpPr>
        <p:spPr>
          <a:xfrm>
            <a:off x="70991" y="975638"/>
            <a:ext cx="12093796" cy="5262979"/>
          </a:xfrm>
          <a:prstGeom prst="rect">
            <a:avLst/>
          </a:prstGeom>
          <a:noFill/>
        </p:spPr>
        <p:txBody>
          <a:bodyPr wrap="square">
            <a:spAutoFit/>
          </a:bodyPr>
          <a:lstStyle/>
          <a:p>
            <a:r>
              <a:rPr lang="en-GB" sz="2400" dirty="0"/>
              <a:t>People in the UK have a 65% chance of providing care in their adult life. </a:t>
            </a:r>
          </a:p>
          <a:p>
            <a:endParaRPr lang="en-GB" sz="2400" dirty="0"/>
          </a:p>
          <a:p>
            <a:r>
              <a:rPr lang="en-GB" sz="2400" dirty="0"/>
              <a:t>In 2024, Centre for Care produced an economic value for unpaid care for the UK at £184 billion per year, which is almost equivalent to the budget of a second NHS.</a:t>
            </a:r>
          </a:p>
          <a:p>
            <a:endParaRPr lang="en-GB" sz="2400" dirty="0"/>
          </a:p>
          <a:p>
            <a:r>
              <a:rPr lang="en-GB" sz="2400" dirty="0"/>
              <a:t>An area of weakness identified in (2023-2026) CQC assessments was how local authorities planned in either the short or long term with carers for any potential changes of circumstances that may affect their ability to provide effective care and support in the future. The ADASS Spring Survey July 2026 reported an increase in carer breakdown, with carer burnout cited by directors as the number one reason.</a:t>
            </a:r>
          </a:p>
          <a:p>
            <a:endParaRPr lang="en-GB" sz="2400" dirty="0"/>
          </a:p>
          <a:p>
            <a:r>
              <a:rPr lang="en-GB" sz="2400" dirty="0"/>
              <a:t>In our most recent JSNA report Kent's rate for % of carers who have as much social contact as they would like was 17.6%, which was the 2nd lowest in the South East; 41.5% lower than the England average and 32.2% lower than the South East average. </a:t>
            </a:r>
          </a:p>
        </p:txBody>
      </p:sp>
    </p:spTree>
    <p:extLst>
      <p:ext uri="{BB962C8B-B14F-4D97-AF65-F5344CB8AC3E}">
        <p14:creationId xmlns:p14="http://schemas.microsoft.com/office/powerpoint/2010/main" val="19440175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tx2">
            <a:lumMod val="10000"/>
            <a:lumOff val="90000"/>
          </a:schemeClr>
        </a:solidFill>
        <a:effectLst/>
      </p:bgPr>
    </p:bg>
    <p:spTree>
      <p:nvGrpSpPr>
        <p:cNvPr id="1" name="">
          <a:extLst>
            <a:ext uri="{FF2B5EF4-FFF2-40B4-BE49-F238E27FC236}">
              <a16:creationId xmlns:a16="http://schemas.microsoft.com/office/drawing/2014/main" id="{73A6EBE7-22DA-C23F-AA2D-E27973B9A3F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85E2A99-DA69-2FA1-1ECE-1D7EDAEB3B96}"/>
              </a:ext>
            </a:extLst>
          </p:cNvPr>
          <p:cNvSpPr>
            <a:spLocks noGrp="1"/>
          </p:cNvSpPr>
          <p:nvPr>
            <p:ph type="title"/>
          </p:nvPr>
        </p:nvSpPr>
        <p:spPr>
          <a:xfrm>
            <a:off x="27213" y="10805"/>
            <a:ext cx="10515600" cy="694772"/>
          </a:xfrm>
        </p:spPr>
        <p:txBody>
          <a:bodyPr>
            <a:normAutofit/>
          </a:bodyPr>
          <a:lstStyle/>
          <a:p>
            <a:r>
              <a:rPr lang="en-GB" sz="3200" b="1" dirty="0">
                <a:solidFill>
                  <a:schemeClr val="tx2">
                    <a:lumMod val="75000"/>
                    <a:lumOff val="25000"/>
                  </a:schemeClr>
                </a:solidFill>
              </a:rPr>
              <a:t>What does caring impact? </a:t>
            </a:r>
          </a:p>
        </p:txBody>
      </p:sp>
      <p:sp>
        <p:nvSpPr>
          <p:cNvPr id="6" name="Oval 5">
            <a:extLst>
              <a:ext uri="{FF2B5EF4-FFF2-40B4-BE49-F238E27FC236}">
                <a16:creationId xmlns:a16="http://schemas.microsoft.com/office/drawing/2014/main" id="{D40DD11D-6053-F51B-69C0-B53CFE21E780}"/>
              </a:ext>
            </a:extLst>
          </p:cNvPr>
          <p:cNvSpPr/>
          <p:nvPr/>
        </p:nvSpPr>
        <p:spPr>
          <a:xfrm>
            <a:off x="1801584" y="820408"/>
            <a:ext cx="3124201" cy="2961379"/>
          </a:xfrm>
          <a:prstGeom prst="ellipse">
            <a:avLst/>
          </a:prstGeom>
          <a:solidFill>
            <a:schemeClr val="tx2">
              <a:lumMod val="50000"/>
              <a:lumOff val="50000"/>
            </a:schemeClr>
          </a:solidFill>
          <a:ln>
            <a:solidFill>
              <a:schemeClr val="tx2">
                <a:lumMod val="10000"/>
                <a:lumOff val="9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b="1" dirty="0"/>
              <a:t>Physical Health</a:t>
            </a:r>
          </a:p>
          <a:p>
            <a:pPr algn="ctr"/>
            <a:endParaRPr lang="en-GB" dirty="0"/>
          </a:p>
          <a:p>
            <a:pPr algn="ctr"/>
            <a:r>
              <a:rPr lang="en-GB" dirty="0"/>
              <a:t>Poorer physical health, poor sleep, higher LTC burden, fatigue &amp; injury risk</a:t>
            </a:r>
          </a:p>
        </p:txBody>
      </p:sp>
      <p:sp>
        <p:nvSpPr>
          <p:cNvPr id="7" name="Oval 6">
            <a:extLst>
              <a:ext uri="{FF2B5EF4-FFF2-40B4-BE49-F238E27FC236}">
                <a16:creationId xmlns:a16="http://schemas.microsoft.com/office/drawing/2014/main" id="{C85D4DBB-3A14-E0A1-3A5B-EACC4A5EAE1F}"/>
              </a:ext>
            </a:extLst>
          </p:cNvPr>
          <p:cNvSpPr/>
          <p:nvPr/>
        </p:nvSpPr>
        <p:spPr>
          <a:xfrm>
            <a:off x="1801584" y="3896618"/>
            <a:ext cx="3124200" cy="2961379"/>
          </a:xfrm>
          <a:prstGeom prst="ellipse">
            <a:avLst/>
          </a:prstGeom>
          <a:solidFill>
            <a:schemeClr val="tx2">
              <a:lumMod val="50000"/>
              <a:lumOff val="50000"/>
            </a:schemeClr>
          </a:solidFill>
          <a:ln>
            <a:solidFill>
              <a:schemeClr val="tx2">
                <a:lumMod val="10000"/>
                <a:lumOff val="9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b="1" dirty="0"/>
              <a:t>Mental Health</a:t>
            </a:r>
          </a:p>
          <a:p>
            <a:pPr algn="ctr"/>
            <a:endParaRPr lang="en-GB" dirty="0"/>
          </a:p>
          <a:p>
            <a:pPr algn="ctr"/>
            <a:r>
              <a:rPr lang="en-GB" dirty="0"/>
              <a:t>High emotional strain, stress, burnout and elevated risk of poor mental health </a:t>
            </a:r>
          </a:p>
        </p:txBody>
      </p:sp>
      <p:sp>
        <p:nvSpPr>
          <p:cNvPr id="9" name="Oval 8">
            <a:extLst>
              <a:ext uri="{FF2B5EF4-FFF2-40B4-BE49-F238E27FC236}">
                <a16:creationId xmlns:a16="http://schemas.microsoft.com/office/drawing/2014/main" id="{69F1BF58-15C0-7B5E-C3C0-E3C73771A838}"/>
              </a:ext>
            </a:extLst>
          </p:cNvPr>
          <p:cNvSpPr/>
          <p:nvPr/>
        </p:nvSpPr>
        <p:spPr>
          <a:xfrm>
            <a:off x="5211287" y="820409"/>
            <a:ext cx="3124200" cy="2961379"/>
          </a:xfrm>
          <a:prstGeom prst="ellipse">
            <a:avLst/>
          </a:prstGeom>
          <a:solidFill>
            <a:schemeClr val="tx2">
              <a:lumMod val="50000"/>
              <a:lumOff val="50000"/>
            </a:schemeClr>
          </a:solidFill>
          <a:ln>
            <a:solidFill>
              <a:schemeClr val="tx2">
                <a:lumMod val="10000"/>
                <a:lumOff val="9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b="1" dirty="0"/>
              <a:t>Economic Security</a:t>
            </a:r>
          </a:p>
          <a:p>
            <a:pPr algn="ctr"/>
            <a:endParaRPr lang="en-GB" dirty="0"/>
          </a:p>
          <a:p>
            <a:pPr algn="ctr"/>
            <a:r>
              <a:rPr lang="en-GB" dirty="0"/>
              <a:t>Reduced employment security, loss of incomes, added costs and increased poverty risk</a:t>
            </a:r>
          </a:p>
        </p:txBody>
      </p:sp>
      <p:sp>
        <p:nvSpPr>
          <p:cNvPr id="8" name="Oval 7">
            <a:extLst>
              <a:ext uri="{FF2B5EF4-FFF2-40B4-BE49-F238E27FC236}">
                <a16:creationId xmlns:a16="http://schemas.microsoft.com/office/drawing/2014/main" id="{3E45D012-6A94-A6B1-A752-75C165D6EAA0}"/>
              </a:ext>
            </a:extLst>
          </p:cNvPr>
          <p:cNvSpPr/>
          <p:nvPr/>
        </p:nvSpPr>
        <p:spPr>
          <a:xfrm>
            <a:off x="5211287" y="3896619"/>
            <a:ext cx="3124200" cy="2961379"/>
          </a:xfrm>
          <a:prstGeom prst="ellipse">
            <a:avLst/>
          </a:prstGeom>
          <a:solidFill>
            <a:schemeClr val="tx2">
              <a:lumMod val="50000"/>
              <a:lumOff val="50000"/>
            </a:schemeClr>
          </a:solidFill>
          <a:ln>
            <a:solidFill>
              <a:schemeClr val="tx2">
                <a:lumMod val="10000"/>
                <a:lumOff val="9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b="1" dirty="0"/>
              <a:t>Social Connectedness</a:t>
            </a:r>
          </a:p>
          <a:p>
            <a:pPr algn="ctr"/>
            <a:endParaRPr lang="en-GB" dirty="0"/>
          </a:p>
          <a:p>
            <a:pPr algn="ctr"/>
            <a:r>
              <a:rPr lang="en-GB" dirty="0"/>
              <a:t>Greater social isolation, reduced participation and loss of time </a:t>
            </a:r>
          </a:p>
        </p:txBody>
      </p:sp>
      <p:sp>
        <p:nvSpPr>
          <p:cNvPr id="10" name="Oval 9">
            <a:extLst>
              <a:ext uri="{FF2B5EF4-FFF2-40B4-BE49-F238E27FC236}">
                <a16:creationId xmlns:a16="http://schemas.microsoft.com/office/drawing/2014/main" id="{664A31C4-4D6C-3584-26FD-9FCE387EC6B3}"/>
              </a:ext>
            </a:extLst>
          </p:cNvPr>
          <p:cNvSpPr/>
          <p:nvPr/>
        </p:nvSpPr>
        <p:spPr>
          <a:xfrm>
            <a:off x="8620989" y="820410"/>
            <a:ext cx="3124200" cy="2961379"/>
          </a:xfrm>
          <a:prstGeom prst="ellipse">
            <a:avLst/>
          </a:prstGeom>
          <a:solidFill>
            <a:schemeClr val="tx2">
              <a:lumMod val="50000"/>
              <a:lumOff val="50000"/>
            </a:schemeClr>
          </a:solidFill>
          <a:ln>
            <a:solidFill>
              <a:schemeClr val="tx2">
                <a:lumMod val="10000"/>
                <a:lumOff val="9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b="1" dirty="0"/>
              <a:t>Quality of Life</a:t>
            </a:r>
          </a:p>
          <a:p>
            <a:pPr algn="ctr"/>
            <a:endParaRPr lang="en-GB" dirty="0"/>
          </a:p>
          <a:p>
            <a:pPr algn="ctr"/>
            <a:r>
              <a:rPr lang="en-GB" dirty="0"/>
              <a:t>Loss of routine and identity, major disruption to everyday living</a:t>
            </a:r>
          </a:p>
        </p:txBody>
      </p:sp>
      <p:sp>
        <p:nvSpPr>
          <p:cNvPr id="11" name="Oval 10">
            <a:extLst>
              <a:ext uri="{FF2B5EF4-FFF2-40B4-BE49-F238E27FC236}">
                <a16:creationId xmlns:a16="http://schemas.microsoft.com/office/drawing/2014/main" id="{0FECFB87-341E-FBA7-2663-0E30BB74934F}"/>
              </a:ext>
            </a:extLst>
          </p:cNvPr>
          <p:cNvSpPr/>
          <p:nvPr/>
        </p:nvSpPr>
        <p:spPr>
          <a:xfrm>
            <a:off x="8620989" y="3896620"/>
            <a:ext cx="3124200" cy="2961379"/>
          </a:xfrm>
          <a:prstGeom prst="ellipse">
            <a:avLst/>
          </a:prstGeom>
          <a:solidFill>
            <a:schemeClr val="tx2">
              <a:lumMod val="50000"/>
              <a:lumOff val="50000"/>
            </a:schemeClr>
          </a:solidFill>
          <a:ln>
            <a:solidFill>
              <a:schemeClr val="tx2">
                <a:lumMod val="10000"/>
                <a:lumOff val="9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b="1" dirty="0"/>
              <a:t>Access to care and support </a:t>
            </a:r>
          </a:p>
          <a:p>
            <a:pPr algn="ctr"/>
            <a:endParaRPr lang="en-GB" b="1" dirty="0"/>
          </a:p>
          <a:p>
            <a:pPr algn="ctr"/>
            <a:r>
              <a:rPr lang="en-GB" dirty="0"/>
              <a:t>High barriers, fragmented and insufficient &amp; many not known to services</a:t>
            </a:r>
          </a:p>
        </p:txBody>
      </p:sp>
      <p:pic>
        <p:nvPicPr>
          <p:cNvPr id="5" name="Content Placeholder 4" descr="Illustration of a woman standing with arms crossed, wearing a long pink dress and black shoes. She has long dark hair and a smiling expression.">
            <a:extLst>
              <a:ext uri="{FF2B5EF4-FFF2-40B4-BE49-F238E27FC236}">
                <a16:creationId xmlns:a16="http://schemas.microsoft.com/office/drawing/2014/main" id="{267985D7-1C72-53B2-18FF-BDCE24967021}"/>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94435" y="1673078"/>
            <a:ext cx="1209822" cy="4217417"/>
          </a:xfrm>
          <a:prstGeom prst="rect">
            <a:avLst/>
          </a:prstGeom>
        </p:spPr>
      </p:pic>
    </p:spTree>
    <p:extLst>
      <p:ext uri="{BB962C8B-B14F-4D97-AF65-F5344CB8AC3E}">
        <p14:creationId xmlns:p14="http://schemas.microsoft.com/office/powerpoint/2010/main" val="114898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tx2">
            <a:lumMod val="10000"/>
            <a:lumOff val="90000"/>
          </a:schemeClr>
        </a:solidFill>
        <a:effectLst/>
      </p:bgPr>
    </p:bg>
    <p:spTree>
      <p:nvGrpSpPr>
        <p:cNvPr id="1" name="">
          <a:extLst>
            <a:ext uri="{FF2B5EF4-FFF2-40B4-BE49-F238E27FC236}">
              <a16:creationId xmlns:a16="http://schemas.microsoft.com/office/drawing/2014/main" id="{9CD97E68-DCC8-2F8C-9B1C-2B956FFD8C9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8ABAFAE-0F85-0E59-470C-DB49113F100B}"/>
              </a:ext>
            </a:extLst>
          </p:cNvPr>
          <p:cNvSpPr>
            <a:spLocks noGrp="1"/>
          </p:cNvSpPr>
          <p:nvPr>
            <p:ph type="title"/>
          </p:nvPr>
        </p:nvSpPr>
        <p:spPr>
          <a:xfrm>
            <a:off x="27213" y="10805"/>
            <a:ext cx="10515600" cy="694772"/>
          </a:xfrm>
        </p:spPr>
        <p:txBody>
          <a:bodyPr>
            <a:normAutofit/>
          </a:bodyPr>
          <a:lstStyle/>
          <a:p>
            <a:r>
              <a:rPr lang="en-GB" sz="3200" b="1" dirty="0">
                <a:solidFill>
                  <a:schemeClr val="tx2">
                    <a:lumMod val="75000"/>
                    <a:lumOff val="25000"/>
                  </a:schemeClr>
                </a:solidFill>
              </a:rPr>
              <a:t>Methodology  </a:t>
            </a:r>
          </a:p>
        </p:txBody>
      </p:sp>
      <p:sp>
        <p:nvSpPr>
          <p:cNvPr id="3" name="TextBox 2">
            <a:extLst>
              <a:ext uri="{FF2B5EF4-FFF2-40B4-BE49-F238E27FC236}">
                <a16:creationId xmlns:a16="http://schemas.microsoft.com/office/drawing/2014/main" id="{9CB357AA-A6F5-5211-C71E-652A2D54C711}"/>
              </a:ext>
            </a:extLst>
          </p:cNvPr>
          <p:cNvSpPr txBox="1"/>
          <p:nvPr/>
        </p:nvSpPr>
        <p:spPr>
          <a:xfrm>
            <a:off x="174172" y="895904"/>
            <a:ext cx="11582400" cy="4154984"/>
          </a:xfrm>
          <a:prstGeom prst="rect">
            <a:avLst/>
          </a:prstGeom>
          <a:noFill/>
        </p:spPr>
        <p:txBody>
          <a:bodyPr wrap="square" rtlCol="0">
            <a:spAutoFit/>
          </a:bodyPr>
          <a:lstStyle/>
          <a:p>
            <a:pPr marL="342900" indent="-342900">
              <a:buFont typeface="Arial" panose="020B0604020202020204" pitchFamily="34" charset="0"/>
              <a:buChar char="•"/>
            </a:pPr>
            <a:r>
              <a:rPr lang="en-GB" sz="2400" dirty="0"/>
              <a:t>The HNA was overseen by a Steering Group, with membership from commissioning, public health, operations, VCSE providers, Health and Lived Experience </a:t>
            </a:r>
          </a:p>
          <a:p>
            <a:pPr marL="342900" indent="-342900">
              <a:buFont typeface="Arial" panose="020B0604020202020204" pitchFamily="34" charset="0"/>
              <a:buChar char="•"/>
            </a:pPr>
            <a:r>
              <a:rPr lang="en-GB" sz="2400" dirty="0"/>
              <a:t>A literature review was undertaken to understand the key evidence, and gaps. </a:t>
            </a:r>
          </a:p>
          <a:p>
            <a:pPr marL="342900" indent="-342900">
              <a:buFont typeface="Arial" panose="020B0604020202020204" pitchFamily="34" charset="0"/>
              <a:buChar char="•"/>
            </a:pPr>
            <a:r>
              <a:rPr lang="en-GB" sz="2400" dirty="0"/>
              <a:t>Qualitative analysis was done using the Kent and Medway Care Record (KMCR).</a:t>
            </a:r>
          </a:p>
          <a:p>
            <a:pPr marL="342900" indent="-342900">
              <a:buFont typeface="Arial" panose="020B0604020202020204" pitchFamily="34" charset="0"/>
              <a:buChar char="•"/>
            </a:pPr>
            <a:r>
              <a:rPr lang="en-GB" sz="2400" dirty="0"/>
              <a:t>Grants using the Accelerator Reform Budget, which funded Crossroads Care Kent, Involve Kent &amp; lived experience involvement in the HNA </a:t>
            </a:r>
          </a:p>
          <a:p>
            <a:pPr marL="342900" indent="-342900">
              <a:buFont typeface="Arial" panose="020B0604020202020204" pitchFamily="34" charset="0"/>
              <a:buChar char="•"/>
            </a:pPr>
            <a:r>
              <a:rPr lang="en-GB" sz="2400" dirty="0"/>
              <a:t>Designed a survey containing pre-coded and free text questions. </a:t>
            </a:r>
          </a:p>
          <a:p>
            <a:pPr marL="342900" indent="-342900">
              <a:buFont typeface="Arial" panose="020B0604020202020204" pitchFamily="34" charset="0"/>
              <a:buChar char="•"/>
            </a:pPr>
            <a:r>
              <a:rPr lang="en-GB" sz="2400" dirty="0"/>
              <a:t>Focus groups and interviews with carers</a:t>
            </a:r>
          </a:p>
          <a:p>
            <a:pPr marL="342900" indent="-342900">
              <a:buFont typeface="Arial" panose="020B0604020202020204" pitchFamily="34" charset="0"/>
              <a:buChar char="•"/>
            </a:pPr>
            <a:r>
              <a:rPr lang="en-GB" sz="2400" dirty="0"/>
              <a:t>Further workshops with carers, internal and external colleagues  to co-design the recommendations</a:t>
            </a:r>
          </a:p>
          <a:p>
            <a:endParaRPr lang="en-GB" sz="2400" dirty="0"/>
          </a:p>
        </p:txBody>
      </p:sp>
      <p:sp>
        <p:nvSpPr>
          <p:cNvPr id="7" name="TextBox 6">
            <a:extLst>
              <a:ext uri="{FF2B5EF4-FFF2-40B4-BE49-F238E27FC236}">
                <a16:creationId xmlns:a16="http://schemas.microsoft.com/office/drawing/2014/main" id="{7FD375CB-AF6A-F9E3-3802-61BCDA198A6D}"/>
              </a:ext>
            </a:extLst>
          </p:cNvPr>
          <p:cNvSpPr txBox="1"/>
          <p:nvPr/>
        </p:nvSpPr>
        <p:spPr>
          <a:xfrm>
            <a:off x="174172" y="5177266"/>
            <a:ext cx="5105399" cy="1569660"/>
          </a:xfrm>
          <a:prstGeom prst="rect">
            <a:avLst/>
          </a:prstGeom>
          <a:solidFill>
            <a:srgbClr val="C4D8EB"/>
          </a:solidFill>
        </p:spPr>
        <p:txBody>
          <a:bodyPr wrap="square">
            <a:spAutoFit/>
          </a:bodyPr>
          <a:lstStyle/>
          <a:p>
            <a:r>
              <a:rPr lang="en-GB" sz="2400" dirty="0"/>
              <a:t>We engaged with </a:t>
            </a:r>
            <a:r>
              <a:rPr lang="en-GB" sz="2400" b="1" dirty="0"/>
              <a:t>1077</a:t>
            </a:r>
            <a:r>
              <a:rPr lang="en-GB" sz="2400" dirty="0"/>
              <a:t> people;</a:t>
            </a:r>
          </a:p>
          <a:p>
            <a:r>
              <a:rPr lang="en-GB" sz="2400" dirty="0"/>
              <a:t>987 carers </a:t>
            </a:r>
          </a:p>
          <a:p>
            <a:r>
              <a:rPr lang="en-GB" sz="2400" dirty="0"/>
              <a:t>44 internal colleagues</a:t>
            </a:r>
          </a:p>
          <a:p>
            <a:r>
              <a:rPr lang="en-GB" sz="2400" dirty="0"/>
              <a:t>55 partners</a:t>
            </a:r>
          </a:p>
        </p:txBody>
      </p:sp>
    </p:spTree>
    <p:extLst>
      <p:ext uri="{BB962C8B-B14F-4D97-AF65-F5344CB8AC3E}">
        <p14:creationId xmlns:p14="http://schemas.microsoft.com/office/powerpoint/2010/main" val="18728383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tx2">
            <a:lumMod val="10000"/>
            <a:lumOff val="90000"/>
          </a:schemeClr>
        </a:solidFill>
        <a:effectLst/>
      </p:bgPr>
    </p:bg>
    <p:spTree>
      <p:nvGrpSpPr>
        <p:cNvPr id="1" name="">
          <a:extLst>
            <a:ext uri="{FF2B5EF4-FFF2-40B4-BE49-F238E27FC236}">
              <a16:creationId xmlns:a16="http://schemas.microsoft.com/office/drawing/2014/main" id="{2CEF8A7C-D91F-C558-EFBD-26543C64523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590CC72-3764-DDD1-F98E-9BD75F00B2FB}"/>
              </a:ext>
            </a:extLst>
          </p:cNvPr>
          <p:cNvSpPr>
            <a:spLocks noGrp="1"/>
          </p:cNvSpPr>
          <p:nvPr>
            <p:ph type="title"/>
          </p:nvPr>
        </p:nvSpPr>
        <p:spPr>
          <a:xfrm>
            <a:off x="27213" y="10805"/>
            <a:ext cx="10515600" cy="694772"/>
          </a:xfrm>
        </p:spPr>
        <p:txBody>
          <a:bodyPr>
            <a:normAutofit/>
          </a:bodyPr>
          <a:lstStyle/>
          <a:p>
            <a:r>
              <a:rPr lang="en-GB" sz="3200" b="1" dirty="0">
                <a:solidFill>
                  <a:schemeClr val="tx2">
                    <a:lumMod val="75000"/>
                    <a:lumOff val="25000"/>
                  </a:schemeClr>
                </a:solidFill>
              </a:rPr>
              <a:t>What does caring look like in Kent? </a:t>
            </a:r>
          </a:p>
        </p:txBody>
      </p:sp>
      <p:sp>
        <p:nvSpPr>
          <p:cNvPr id="4" name="Content Placeholder 3">
            <a:extLst>
              <a:ext uri="{FF2B5EF4-FFF2-40B4-BE49-F238E27FC236}">
                <a16:creationId xmlns:a16="http://schemas.microsoft.com/office/drawing/2014/main" id="{2D10E14A-3D4B-7FF5-14CC-A220A9A0CF96}"/>
              </a:ext>
            </a:extLst>
          </p:cNvPr>
          <p:cNvSpPr>
            <a:spLocks noGrp="1"/>
          </p:cNvSpPr>
          <p:nvPr>
            <p:ph idx="1"/>
          </p:nvPr>
        </p:nvSpPr>
        <p:spPr>
          <a:xfrm>
            <a:off x="70992" y="975638"/>
            <a:ext cx="8371114" cy="5529334"/>
          </a:xfrm>
        </p:spPr>
        <p:txBody>
          <a:bodyPr>
            <a:normAutofit/>
          </a:bodyPr>
          <a:lstStyle/>
          <a:p>
            <a:pPr lvl="0"/>
            <a:r>
              <a:rPr lang="en-GB" sz="2400" dirty="0"/>
              <a:t>Kent has a higher prevalence of carers (9.1%) aged 5+, than the South East (8.4%) and England and Wales overall (8.9%)</a:t>
            </a:r>
          </a:p>
          <a:p>
            <a:pPr lvl="0"/>
            <a:r>
              <a:rPr lang="en-GB" sz="2400" dirty="0"/>
              <a:t>The number of young carers in Kent has been increasing each year, since 2022. </a:t>
            </a:r>
          </a:p>
          <a:p>
            <a:pPr lvl="0"/>
            <a:r>
              <a:rPr lang="en-GB" sz="2400" dirty="0"/>
              <a:t>Caring responsibilities are unevenly distributed. Out of the Kent local authority districts, Dover (11,504 people) and Thanet (13,847 people) have the highest proportion of adult carers both with 10.4%, and Tunbridge Wells has the lowest (7.9%). </a:t>
            </a:r>
          </a:p>
          <a:p>
            <a:pPr lvl="0"/>
            <a:r>
              <a:rPr lang="en-GB" sz="2400" dirty="0"/>
              <a:t>24% of the Kent’s primary school age Young Carers (Yr R – 6) live in Thanet. </a:t>
            </a:r>
          </a:p>
          <a:p>
            <a:pPr lvl="0"/>
            <a:r>
              <a:rPr lang="en-GB" sz="2400" dirty="0"/>
              <a:t>A substantial proportion (31.9%) of Kent adult carers provide high intensity care (50+ hours per week)</a:t>
            </a:r>
          </a:p>
        </p:txBody>
      </p:sp>
      <p:pic>
        <p:nvPicPr>
          <p:cNvPr id="12" name="Picture 11" descr="Choropleth map showing number of people in Kent and Medway wards providing 50 or more hours of unpaid care per week, with varying shades of blue indicating different levels of care provision. Darker blue areas in northern and southeastern wards highlight higher concentrations of unpaid carers.">
            <a:extLst>
              <a:ext uri="{FF2B5EF4-FFF2-40B4-BE49-F238E27FC236}">
                <a16:creationId xmlns:a16="http://schemas.microsoft.com/office/drawing/2014/main" id="{3798FF78-D795-875D-2BB9-5F43521BE825}"/>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485885" y="520477"/>
            <a:ext cx="3706115" cy="2932095"/>
          </a:xfrm>
          <a:prstGeom prst="rect">
            <a:avLst/>
          </a:prstGeom>
          <a:noFill/>
          <a:ln>
            <a:noFill/>
          </a:ln>
        </p:spPr>
      </p:pic>
      <p:pic>
        <p:nvPicPr>
          <p:cNvPr id="17" name="Picture 16" descr="Line graph showing percentage of pupils known to be young carers in Kent and England from 2022/23 to 2025/26. Kent shows a rising trend from 0.9% to 2.6%, consistently higher than England, which increases from 0.5% to 1.1%.">
            <a:extLst>
              <a:ext uri="{FF2B5EF4-FFF2-40B4-BE49-F238E27FC236}">
                <a16:creationId xmlns:a16="http://schemas.microsoft.com/office/drawing/2014/main" id="{04920E6A-83E1-B975-964A-17E2F155779E}"/>
              </a:ext>
            </a:extLst>
          </p:cNvPr>
          <p:cNvPicPr>
            <a:picLocks noChangeAspect="1"/>
          </p:cNvPicPr>
          <p:nvPr/>
        </p:nvPicPr>
        <p:blipFill>
          <a:blip r:embed="rId4"/>
          <a:stretch>
            <a:fillRect/>
          </a:stretch>
        </p:blipFill>
        <p:spPr>
          <a:xfrm>
            <a:off x="8485885" y="3839369"/>
            <a:ext cx="3706115" cy="2169545"/>
          </a:xfrm>
          <a:prstGeom prst="rect">
            <a:avLst/>
          </a:prstGeom>
        </p:spPr>
      </p:pic>
      <p:sp>
        <p:nvSpPr>
          <p:cNvPr id="3" name="TextBox 2">
            <a:extLst>
              <a:ext uri="{FF2B5EF4-FFF2-40B4-BE49-F238E27FC236}">
                <a16:creationId xmlns:a16="http://schemas.microsoft.com/office/drawing/2014/main" id="{E62F791D-38A5-D497-AC09-6C411D121F58}"/>
              </a:ext>
            </a:extLst>
          </p:cNvPr>
          <p:cNvSpPr txBox="1"/>
          <p:nvPr/>
        </p:nvSpPr>
        <p:spPr>
          <a:xfrm>
            <a:off x="8485885" y="119743"/>
            <a:ext cx="1539858" cy="369332"/>
          </a:xfrm>
          <a:prstGeom prst="rect">
            <a:avLst/>
          </a:prstGeom>
          <a:noFill/>
        </p:spPr>
        <p:txBody>
          <a:bodyPr wrap="square" rtlCol="0">
            <a:spAutoFit/>
          </a:bodyPr>
          <a:lstStyle/>
          <a:p>
            <a:r>
              <a:rPr lang="en-GB" dirty="0"/>
              <a:t>Figure 1</a:t>
            </a:r>
          </a:p>
        </p:txBody>
      </p:sp>
      <p:sp>
        <p:nvSpPr>
          <p:cNvPr id="6" name="TextBox 5">
            <a:extLst>
              <a:ext uri="{FF2B5EF4-FFF2-40B4-BE49-F238E27FC236}">
                <a16:creationId xmlns:a16="http://schemas.microsoft.com/office/drawing/2014/main" id="{DB440548-9AD7-8C32-35DF-9DC711E44D0B}"/>
              </a:ext>
            </a:extLst>
          </p:cNvPr>
          <p:cNvSpPr txBox="1"/>
          <p:nvPr/>
        </p:nvSpPr>
        <p:spPr>
          <a:xfrm>
            <a:off x="8442106" y="3483974"/>
            <a:ext cx="1539858" cy="369332"/>
          </a:xfrm>
          <a:prstGeom prst="rect">
            <a:avLst/>
          </a:prstGeom>
          <a:noFill/>
        </p:spPr>
        <p:txBody>
          <a:bodyPr wrap="square" rtlCol="0">
            <a:spAutoFit/>
          </a:bodyPr>
          <a:lstStyle/>
          <a:p>
            <a:r>
              <a:rPr lang="en-GB" dirty="0"/>
              <a:t>Figure 2</a:t>
            </a:r>
          </a:p>
        </p:txBody>
      </p:sp>
    </p:spTree>
    <p:extLst>
      <p:ext uri="{BB962C8B-B14F-4D97-AF65-F5344CB8AC3E}">
        <p14:creationId xmlns:p14="http://schemas.microsoft.com/office/powerpoint/2010/main" val="24875707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tx2">
            <a:lumMod val="10000"/>
            <a:lumOff val="90000"/>
          </a:schemeClr>
        </a:solidFill>
        <a:effectLst/>
      </p:bgPr>
    </p:bg>
    <p:spTree>
      <p:nvGrpSpPr>
        <p:cNvPr id="1" name="">
          <a:extLst>
            <a:ext uri="{FF2B5EF4-FFF2-40B4-BE49-F238E27FC236}">
              <a16:creationId xmlns:a16="http://schemas.microsoft.com/office/drawing/2014/main" id="{F95F9138-506A-26ED-E15F-0329022346C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29763F6-B232-43C0-B36D-9D82C2E24CD0}"/>
              </a:ext>
            </a:extLst>
          </p:cNvPr>
          <p:cNvSpPr>
            <a:spLocks noGrp="1"/>
          </p:cNvSpPr>
          <p:nvPr>
            <p:ph type="title"/>
          </p:nvPr>
        </p:nvSpPr>
        <p:spPr>
          <a:xfrm>
            <a:off x="0" y="47159"/>
            <a:ext cx="10515600" cy="694772"/>
          </a:xfrm>
        </p:spPr>
        <p:txBody>
          <a:bodyPr>
            <a:normAutofit fontScale="90000"/>
          </a:bodyPr>
          <a:lstStyle/>
          <a:p>
            <a:r>
              <a:rPr lang="en-GB" sz="3200" b="1" dirty="0">
                <a:solidFill>
                  <a:schemeClr val="tx2">
                    <a:lumMod val="75000"/>
                    <a:lumOff val="25000"/>
                  </a:schemeClr>
                </a:solidFill>
              </a:rPr>
              <a:t>What have we learnt from the Kent and Medway </a:t>
            </a:r>
            <a:br>
              <a:rPr lang="en-GB" sz="3200" b="1" dirty="0">
                <a:solidFill>
                  <a:schemeClr val="tx2">
                    <a:lumMod val="75000"/>
                    <a:lumOff val="25000"/>
                  </a:schemeClr>
                </a:solidFill>
              </a:rPr>
            </a:br>
            <a:r>
              <a:rPr lang="en-GB" sz="3200" b="1" dirty="0">
                <a:solidFill>
                  <a:schemeClr val="tx2">
                    <a:lumMod val="75000"/>
                    <a:lumOff val="25000"/>
                  </a:schemeClr>
                </a:solidFill>
              </a:rPr>
              <a:t>Care Record? </a:t>
            </a:r>
          </a:p>
        </p:txBody>
      </p:sp>
      <p:sp>
        <p:nvSpPr>
          <p:cNvPr id="4" name="Content Placeholder 3">
            <a:extLst>
              <a:ext uri="{FF2B5EF4-FFF2-40B4-BE49-F238E27FC236}">
                <a16:creationId xmlns:a16="http://schemas.microsoft.com/office/drawing/2014/main" id="{3F696EC7-5241-19C1-5A01-532CED434438}"/>
              </a:ext>
            </a:extLst>
          </p:cNvPr>
          <p:cNvSpPr>
            <a:spLocks noGrp="1"/>
          </p:cNvSpPr>
          <p:nvPr>
            <p:ph idx="1"/>
          </p:nvPr>
        </p:nvSpPr>
        <p:spPr>
          <a:xfrm>
            <a:off x="70992" y="975637"/>
            <a:ext cx="8371114" cy="5835203"/>
          </a:xfrm>
        </p:spPr>
        <p:txBody>
          <a:bodyPr>
            <a:normAutofit/>
          </a:bodyPr>
          <a:lstStyle/>
          <a:p>
            <a:r>
              <a:rPr lang="en-GB" sz="2400" dirty="0"/>
              <a:t>135,895 people self-reporting as a carer in Kent (2021 Census) or 9.1% of the population</a:t>
            </a:r>
          </a:p>
          <a:p>
            <a:endParaRPr lang="en-GB" sz="2400" dirty="0"/>
          </a:p>
          <a:p>
            <a:r>
              <a:rPr lang="en-GB" sz="2400" dirty="0"/>
              <a:t>In KMCR, the number of coded and recorded carers (aged 5+) for Kent is 47,098. This suggests there is a large gap between self reporting in the Census and the coding of carers on health records. </a:t>
            </a:r>
          </a:p>
          <a:p>
            <a:endParaRPr lang="en-GB" sz="2400" dirty="0"/>
          </a:p>
          <a:p>
            <a:r>
              <a:rPr lang="en-GB" sz="2400" dirty="0"/>
              <a:t>After adjusting for age, carers in Kent have higher recorded rates of depression, hypertension and obesity, than non-carers. </a:t>
            </a:r>
          </a:p>
          <a:p>
            <a:endParaRPr lang="en-GB" sz="2400" dirty="0"/>
          </a:p>
          <a:p>
            <a:r>
              <a:rPr lang="en-GB" sz="2400" dirty="0"/>
              <a:t>After adjusting for age, carers in Kent have higher rates of all-cause hospital admissions (planned and unplanned) than non-carers</a:t>
            </a:r>
          </a:p>
          <a:p>
            <a:pPr lvl="0"/>
            <a:endParaRPr lang="en-GB" dirty="0"/>
          </a:p>
        </p:txBody>
      </p:sp>
      <p:pic>
        <p:nvPicPr>
          <p:cNvPr id="7" name="Picture 6" descr="Bar chart comparing age-standardised rates of various health conditions between unpaid carers and Kent population excluding unpaid carers. Depression shows highest rate among unpaid carers, significantly exceeding Kent population, while other conditions like hypertension, obesity, and hearing impairment also have higher rates in unpaid carers.">
            <a:extLst>
              <a:ext uri="{FF2B5EF4-FFF2-40B4-BE49-F238E27FC236}">
                <a16:creationId xmlns:a16="http://schemas.microsoft.com/office/drawing/2014/main" id="{7457930F-17FA-ADDE-B1D9-51825D1768A6}"/>
              </a:ext>
            </a:extLst>
          </p:cNvPr>
          <p:cNvPicPr>
            <a:picLocks noChangeAspect="1"/>
          </p:cNvPicPr>
          <p:nvPr/>
        </p:nvPicPr>
        <p:blipFill>
          <a:blip r:embed="rId3"/>
          <a:stretch>
            <a:fillRect/>
          </a:stretch>
        </p:blipFill>
        <p:spPr>
          <a:xfrm>
            <a:off x="9288376" y="416491"/>
            <a:ext cx="2903623" cy="3864822"/>
          </a:xfrm>
          <a:prstGeom prst="rect">
            <a:avLst/>
          </a:prstGeom>
        </p:spPr>
      </p:pic>
      <p:pic>
        <p:nvPicPr>
          <p:cNvPr id="10" name="Picture 9" descr="Bar chart comparing population of Kent excluding unpaid carers with number of unpaid carers. Unpaid carers bar is longer, indicating around 25,000 carers compared to approximately 22,000 for Kent population excluding carers, with distinct purple and teal colours for each category.">
            <a:extLst>
              <a:ext uri="{FF2B5EF4-FFF2-40B4-BE49-F238E27FC236}">
                <a16:creationId xmlns:a16="http://schemas.microsoft.com/office/drawing/2014/main" id="{C78622B7-8F91-B622-79B5-E01DFC9B6D1C}"/>
              </a:ext>
            </a:extLst>
          </p:cNvPr>
          <p:cNvPicPr>
            <a:picLocks noChangeAspect="1"/>
          </p:cNvPicPr>
          <p:nvPr/>
        </p:nvPicPr>
        <p:blipFill>
          <a:blip r:embed="rId4"/>
          <a:stretch>
            <a:fillRect/>
          </a:stretch>
        </p:blipFill>
        <p:spPr>
          <a:xfrm>
            <a:off x="9332999" y="4650645"/>
            <a:ext cx="2880262" cy="2160196"/>
          </a:xfrm>
          <a:prstGeom prst="rect">
            <a:avLst/>
          </a:prstGeom>
        </p:spPr>
      </p:pic>
      <p:sp>
        <p:nvSpPr>
          <p:cNvPr id="5" name="TextBox 4">
            <a:extLst>
              <a:ext uri="{FF2B5EF4-FFF2-40B4-BE49-F238E27FC236}">
                <a16:creationId xmlns:a16="http://schemas.microsoft.com/office/drawing/2014/main" id="{BA3CA677-A036-C07B-4BA9-37F649741CBE}"/>
              </a:ext>
            </a:extLst>
          </p:cNvPr>
          <p:cNvSpPr txBox="1"/>
          <p:nvPr/>
        </p:nvSpPr>
        <p:spPr>
          <a:xfrm>
            <a:off x="9200329" y="-1881"/>
            <a:ext cx="1539858" cy="369332"/>
          </a:xfrm>
          <a:prstGeom prst="rect">
            <a:avLst/>
          </a:prstGeom>
          <a:noFill/>
        </p:spPr>
        <p:txBody>
          <a:bodyPr wrap="square" rtlCol="0">
            <a:spAutoFit/>
          </a:bodyPr>
          <a:lstStyle/>
          <a:p>
            <a:r>
              <a:rPr lang="en-GB" dirty="0"/>
              <a:t>Figure 3</a:t>
            </a:r>
          </a:p>
        </p:txBody>
      </p:sp>
      <p:sp>
        <p:nvSpPr>
          <p:cNvPr id="8" name="TextBox 7">
            <a:extLst>
              <a:ext uri="{FF2B5EF4-FFF2-40B4-BE49-F238E27FC236}">
                <a16:creationId xmlns:a16="http://schemas.microsoft.com/office/drawing/2014/main" id="{7728C85B-7C13-60A8-B713-D51CFC140A9F}"/>
              </a:ext>
            </a:extLst>
          </p:cNvPr>
          <p:cNvSpPr txBox="1"/>
          <p:nvPr/>
        </p:nvSpPr>
        <p:spPr>
          <a:xfrm>
            <a:off x="9233272" y="4281313"/>
            <a:ext cx="1539858" cy="369332"/>
          </a:xfrm>
          <a:prstGeom prst="rect">
            <a:avLst/>
          </a:prstGeom>
          <a:noFill/>
        </p:spPr>
        <p:txBody>
          <a:bodyPr wrap="square" rtlCol="0">
            <a:spAutoFit/>
          </a:bodyPr>
          <a:lstStyle/>
          <a:p>
            <a:r>
              <a:rPr lang="en-GB" dirty="0"/>
              <a:t>Figure 4</a:t>
            </a:r>
          </a:p>
        </p:txBody>
      </p:sp>
    </p:spTree>
    <p:extLst>
      <p:ext uri="{BB962C8B-B14F-4D97-AF65-F5344CB8AC3E}">
        <p14:creationId xmlns:p14="http://schemas.microsoft.com/office/powerpoint/2010/main" val="19689239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tx2">
            <a:lumMod val="10000"/>
            <a:lumOff val="90000"/>
          </a:schemeClr>
        </a:solidFill>
        <a:effectLst/>
      </p:bgPr>
    </p:bg>
    <p:spTree>
      <p:nvGrpSpPr>
        <p:cNvPr id="1" name="">
          <a:extLst>
            <a:ext uri="{FF2B5EF4-FFF2-40B4-BE49-F238E27FC236}">
              <a16:creationId xmlns:a16="http://schemas.microsoft.com/office/drawing/2014/main" id="{A511A43E-4907-9960-4A04-7967AA000CE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2DE1D05-DC38-09C5-C50E-4D7502DEB9DE}"/>
              </a:ext>
            </a:extLst>
          </p:cNvPr>
          <p:cNvSpPr>
            <a:spLocks noGrp="1"/>
          </p:cNvSpPr>
          <p:nvPr>
            <p:ph type="title"/>
          </p:nvPr>
        </p:nvSpPr>
        <p:spPr>
          <a:xfrm>
            <a:off x="27213" y="66533"/>
            <a:ext cx="10515600" cy="694772"/>
          </a:xfrm>
        </p:spPr>
        <p:txBody>
          <a:bodyPr>
            <a:normAutofit fontScale="90000"/>
          </a:bodyPr>
          <a:lstStyle/>
          <a:p>
            <a:r>
              <a:rPr lang="en-GB" sz="3200" b="1" dirty="0">
                <a:solidFill>
                  <a:schemeClr val="tx2">
                    <a:lumMod val="75000"/>
                    <a:lumOff val="25000"/>
                  </a:schemeClr>
                </a:solidFill>
              </a:rPr>
              <a:t>What have we learnt from Kent and </a:t>
            </a:r>
            <a:br>
              <a:rPr lang="en-GB" sz="3200" b="1" dirty="0">
                <a:solidFill>
                  <a:schemeClr val="tx2">
                    <a:lumMod val="75000"/>
                    <a:lumOff val="25000"/>
                  </a:schemeClr>
                </a:solidFill>
              </a:rPr>
            </a:br>
            <a:r>
              <a:rPr lang="en-GB" sz="3200" b="1" dirty="0">
                <a:solidFill>
                  <a:schemeClr val="tx2">
                    <a:lumMod val="75000"/>
                    <a:lumOff val="25000"/>
                  </a:schemeClr>
                </a:solidFill>
              </a:rPr>
              <a:t>Medway Care Record? </a:t>
            </a:r>
          </a:p>
        </p:txBody>
      </p:sp>
      <p:graphicFrame>
        <p:nvGraphicFramePr>
          <p:cNvPr id="3" name="Content Placeholder 2">
            <a:extLst>
              <a:ext uri="{FF2B5EF4-FFF2-40B4-BE49-F238E27FC236}">
                <a16:creationId xmlns:a16="http://schemas.microsoft.com/office/drawing/2014/main" id="{01BD9178-428E-399F-05DE-356BDB6DC466}"/>
              </a:ext>
            </a:extLst>
          </p:cNvPr>
          <p:cNvGraphicFramePr>
            <a:graphicFrameLocks noGrp="1"/>
          </p:cNvGraphicFramePr>
          <p:nvPr>
            <p:ph idx="1"/>
            <p:extLst>
              <p:ext uri="{D42A27DB-BD31-4B8C-83A1-F6EECF244321}">
                <p14:modId xmlns:p14="http://schemas.microsoft.com/office/powerpoint/2010/main" val="815382925"/>
              </p:ext>
            </p:extLst>
          </p:nvPr>
        </p:nvGraphicFramePr>
        <p:xfrm>
          <a:off x="5823857" y="341514"/>
          <a:ext cx="6340930" cy="6174971"/>
        </p:xfrm>
        <a:graphic>
          <a:graphicData uri="http://schemas.openxmlformats.org/drawingml/2006/table">
            <a:tbl>
              <a:tblPr firstRow="1" firstCol="1" bandRow="1"/>
              <a:tblGrid>
                <a:gridCol w="3570942">
                  <a:extLst>
                    <a:ext uri="{9D8B030D-6E8A-4147-A177-3AD203B41FA5}">
                      <a16:colId xmlns:a16="http://schemas.microsoft.com/office/drawing/2014/main" val="847569063"/>
                    </a:ext>
                  </a:extLst>
                </a:gridCol>
                <a:gridCol w="1284100">
                  <a:extLst>
                    <a:ext uri="{9D8B030D-6E8A-4147-A177-3AD203B41FA5}">
                      <a16:colId xmlns:a16="http://schemas.microsoft.com/office/drawing/2014/main" val="4270319223"/>
                    </a:ext>
                  </a:extLst>
                </a:gridCol>
                <a:gridCol w="1485888">
                  <a:extLst>
                    <a:ext uri="{9D8B030D-6E8A-4147-A177-3AD203B41FA5}">
                      <a16:colId xmlns:a16="http://schemas.microsoft.com/office/drawing/2014/main" val="3939866036"/>
                    </a:ext>
                  </a:extLst>
                </a:gridCol>
              </a:tblGrid>
              <a:tr h="580060">
                <a:tc gridSpan="3">
                  <a:txBody>
                    <a:bodyPr/>
                    <a:lstStyle/>
                    <a:p>
                      <a:pPr>
                        <a:lnSpc>
                          <a:spcPct val="115000"/>
                        </a:lnSpc>
                        <a:spcAft>
                          <a:spcPts val="800"/>
                        </a:spcAft>
                        <a:buNone/>
                      </a:pPr>
                      <a:r>
                        <a:rPr lang="en-GB" sz="1600" b="1" kern="100" dirty="0">
                          <a:effectLst/>
                          <a:latin typeface="Aptos" panose="020B0004020202020204" pitchFamily="34" charset="0"/>
                          <a:ea typeface="Aptos" panose="020B0004020202020204" pitchFamily="34" charset="0"/>
                          <a:cs typeface="Times New Roman" panose="02020603050405020304" pitchFamily="18" charset="0"/>
                        </a:rPr>
                        <a:t>Table 1: Percentage of carers and non-carers across the Patient Needs Groups in Kent</a:t>
                      </a:r>
                    </a:p>
                  </a:txBody>
                  <a:tcPr marL="63563" marR="635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hMerge="1">
                  <a:txBody>
                    <a:bodyPr/>
                    <a:lstStyle/>
                    <a:p>
                      <a:pPr>
                        <a:lnSpc>
                          <a:spcPct val="115000"/>
                        </a:lnSpc>
                        <a:spcAft>
                          <a:spcPts val="800"/>
                        </a:spcAft>
                        <a:buNone/>
                      </a:pPr>
                      <a:endParaRPr lang="en-GB" sz="1600" b="1" kern="100" dirty="0">
                        <a:effectLst/>
                        <a:latin typeface="Aptos" panose="020B0004020202020204" pitchFamily="34" charset="0"/>
                        <a:ea typeface="Aptos" panose="020B0004020202020204" pitchFamily="34" charset="0"/>
                        <a:cs typeface="Times New Roman" panose="02020603050405020304" pitchFamily="18" charset="0"/>
                      </a:endParaRPr>
                    </a:p>
                  </a:txBody>
                  <a:tcPr marL="63563" marR="635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hMerge="1">
                  <a:txBody>
                    <a:bodyPr/>
                    <a:lstStyle/>
                    <a:p>
                      <a:pPr>
                        <a:lnSpc>
                          <a:spcPct val="115000"/>
                        </a:lnSpc>
                        <a:spcAft>
                          <a:spcPts val="800"/>
                        </a:spcAft>
                        <a:buNone/>
                      </a:pPr>
                      <a:endParaRPr lang="en-GB" sz="1600" b="1" kern="100" dirty="0">
                        <a:effectLst/>
                        <a:latin typeface="Aptos" panose="020B0004020202020204" pitchFamily="34" charset="0"/>
                        <a:ea typeface="Aptos" panose="020B0004020202020204" pitchFamily="34" charset="0"/>
                        <a:cs typeface="Times New Roman" panose="02020603050405020304" pitchFamily="18" charset="0"/>
                      </a:endParaRPr>
                    </a:p>
                  </a:txBody>
                  <a:tcPr marL="63563" marR="635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694167293"/>
                  </a:ext>
                </a:extLst>
              </a:tr>
              <a:tr h="854550">
                <a:tc>
                  <a:txBody>
                    <a:bodyPr/>
                    <a:lstStyle/>
                    <a:p>
                      <a:pPr>
                        <a:lnSpc>
                          <a:spcPct val="115000"/>
                        </a:lnSpc>
                        <a:spcAft>
                          <a:spcPts val="800"/>
                        </a:spcAft>
                        <a:buNone/>
                      </a:pPr>
                      <a:r>
                        <a:rPr lang="en-GB" sz="1600" b="1" kern="100" dirty="0">
                          <a:effectLst/>
                          <a:latin typeface="Aptos" panose="020B0004020202020204" pitchFamily="34" charset="0"/>
                          <a:ea typeface="Aptos" panose="020B0004020202020204" pitchFamily="34" charset="0"/>
                          <a:cs typeface="Times New Roman" panose="02020603050405020304" pitchFamily="18" charset="0"/>
                        </a:rPr>
                        <a:t>Patient Need Group (PNG)</a:t>
                      </a:r>
                    </a:p>
                  </a:txBody>
                  <a:tcPr marL="63563" marR="635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1600" b="1" kern="100" dirty="0">
                          <a:effectLst/>
                          <a:latin typeface="Aptos" panose="020B0004020202020204" pitchFamily="34" charset="0"/>
                          <a:ea typeface="Aptos" panose="020B0004020202020204" pitchFamily="34" charset="0"/>
                          <a:cs typeface="Times New Roman" panose="02020603050405020304" pitchFamily="18" charset="0"/>
                        </a:rPr>
                        <a:t>% of carers</a:t>
                      </a:r>
                    </a:p>
                  </a:txBody>
                  <a:tcPr marL="63563" marR="635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1600" b="1" kern="100" dirty="0">
                          <a:effectLst/>
                          <a:latin typeface="Aptos" panose="020B0004020202020204" pitchFamily="34" charset="0"/>
                          <a:ea typeface="Aptos" panose="020B0004020202020204" pitchFamily="34" charset="0"/>
                          <a:cs typeface="Times New Roman" panose="02020603050405020304" pitchFamily="18" charset="0"/>
                        </a:rPr>
                        <a:t>% of Kent population (non-carers)</a:t>
                      </a:r>
                    </a:p>
                  </a:txBody>
                  <a:tcPr marL="63563" marR="635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130498150"/>
                  </a:ext>
                </a:extLst>
              </a:tr>
              <a:tr h="416429">
                <a:tc>
                  <a:txBody>
                    <a:bodyPr/>
                    <a:lstStyle/>
                    <a:p>
                      <a:pPr>
                        <a:lnSpc>
                          <a:spcPct val="115000"/>
                        </a:lnSpc>
                        <a:spcAft>
                          <a:spcPts val="800"/>
                        </a:spcAft>
                        <a:buNone/>
                      </a:pPr>
                      <a:r>
                        <a:rPr lang="en-GB" sz="1600" kern="100">
                          <a:effectLst/>
                          <a:latin typeface="Aptos" panose="020B0004020202020204" pitchFamily="34" charset="0"/>
                          <a:ea typeface="Aptos" panose="020B0004020202020204" pitchFamily="34" charset="0"/>
                          <a:cs typeface="Segoe UI" panose="020B0502040204020203" pitchFamily="34" charset="0"/>
                        </a:rPr>
                        <a:t>1 – Non-user </a:t>
                      </a:r>
                      <a:endParaRPr lang="en-GB" sz="1600" kern="100">
                        <a:effectLst/>
                        <a:latin typeface="Aptos" panose="020B0004020202020204" pitchFamily="34" charset="0"/>
                        <a:ea typeface="Aptos" panose="020B0004020202020204" pitchFamily="34" charset="0"/>
                        <a:cs typeface="Times New Roman" panose="02020603050405020304" pitchFamily="18" charset="0"/>
                      </a:endParaRPr>
                    </a:p>
                  </a:txBody>
                  <a:tcPr marL="63563" marR="635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1600" kern="100">
                          <a:effectLst/>
                          <a:latin typeface="Aptos" panose="020B0004020202020204" pitchFamily="34" charset="0"/>
                          <a:ea typeface="Aptos" panose="020B0004020202020204" pitchFamily="34" charset="0"/>
                          <a:cs typeface="Segoe UI" panose="020B0502040204020203" pitchFamily="34" charset="0"/>
                        </a:rPr>
                        <a:t>0.3 </a:t>
                      </a:r>
                      <a:endParaRPr lang="en-GB" sz="1600" kern="100">
                        <a:effectLst/>
                        <a:latin typeface="Aptos" panose="020B0004020202020204" pitchFamily="34" charset="0"/>
                        <a:ea typeface="Aptos" panose="020B0004020202020204" pitchFamily="34" charset="0"/>
                        <a:cs typeface="Times New Roman" panose="02020603050405020304" pitchFamily="18" charset="0"/>
                      </a:endParaRPr>
                    </a:p>
                  </a:txBody>
                  <a:tcPr marL="63563" marR="635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1600" kern="100" dirty="0">
                          <a:effectLst/>
                          <a:latin typeface="Aptos" panose="020B0004020202020204" pitchFamily="34" charset="0"/>
                          <a:ea typeface="Aptos" panose="020B0004020202020204" pitchFamily="34" charset="0"/>
                          <a:cs typeface="Segoe UI" panose="020B0502040204020203" pitchFamily="34" charset="0"/>
                        </a:rPr>
                        <a:t>5.2 </a:t>
                      </a:r>
                      <a:endParaRPr lang="en-GB" sz="1600" kern="100" dirty="0">
                        <a:effectLst/>
                        <a:latin typeface="Aptos" panose="020B0004020202020204" pitchFamily="34" charset="0"/>
                        <a:ea typeface="Aptos" panose="020B0004020202020204" pitchFamily="34" charset="0"/>
                        <a:cs typeface="Times New Roman" panose="02020603050405020304" pitchFamily="18" charset="0"/>
                      </a:endParaRPr>
                    </a:p>
                  </a:txBody>
                  <a:tcPr marL="63563" marR="635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609431319"/>
                  </a:ext>
                </a:extLst>
              </a:tr>
              <a:tr h="416429">
                <a:tc>
                  <a:txBody>
                    <a:bodyPr/>
                    <a:lstStyle/>
                    <a:p>
                      <a:pPr>
                        <a:lnSpc>
                          <a:spcPct val="115000"/>
                        </a:lnSpc>
                        <a:spcAft>
                          <a:spcPts val="800"/>
                        </a:spcAft>
                        <a:buNone/>
                      </a:pPr>
                      <a:r>
                        <a:rPr lang="en-GB" sz="1600" kern="100">
                          <a:effectLst/>
                          <a:latin typeface="Aptos" panose="020B0004020202020204" pitchFamily="34" charset="0"/>
                          <a:ea typeface="Aptos" panose="020B0004020202020204" pitchFamily="34" charset="0"/>
                          <a:cs typeface="Segoe UI" panose="020B0502040204020203" pitchFamily="34" charset="0"/>
                        </a:rPr>
                        <a:t>2 – Low Need Child </a:t>
                      </a:r>
                      <a:endParaRPr lang="en-GB" sz="1600" kern="100">
                        <a:effectLst/>
                        <a:latin typeface="Aptos" panose="020B0004020202020204" pitchFamily="34" charset="0"/>
                        <a:ea typeface="Aptos" panose="020B0004020202020204" pitchFamily="34" charset="0"/>
                        <a:cs typeface="Times New Roman" panose="02020603050405020304" pitchFamily="18" charset="0"/>
                      </a:endParaRPr>
                    </a:p>
                  </a:txBody>
                  <a:tcPr marL="63563" marR="635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1600" kern="100">
                          <a:effectLst/>
                          <a:latin typeface="Aptos" panose="020B0004020202020204" pitchFamily="34" charset="0"/>
                          <a:ea typeface="Aptos" panose="020B0004020202020204" pitchFamily="34" charset="0"/>
                          <a:cs typeface="Segoe UI" panose="020B0502040204020203" pitchFamily="34" charset="0"/>
                        </a:rPr>
                        <a:t>1.0 </a:t>
                      </a:r>
                      <a:endParaRPr lang="en-GB" sz="1600" kern="100">
                        <a:effectLst/>
                        <a:latin typeface="Aptos" panose="020B0004020202020204" pitchFamily="34" charset="0"/>
                        <a:ea typeface="Aptos" panose="020B0004020202020204" pitchFamily="34" charset="0"/>
                        <a:cs typeface="Times New Roman" panose="02020603050405020304" pitchFamily="18" charset="0"/>
                      </a:endParaRPr>
                    </a:p>
                  </a:txBody>
                  <a:tcPr marL="63563" marR="635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1600" kern="100">
                          <a:effectLst/>
                          <a:latin typeface="Aptos" panose="020B0004020202020204" pitchFamily="34" charset="0"/>
                          <a:ea typeface="Aptos" panose="020B0004020202020204" pitchFamily="34" charset="0"/>
                          <a:cs typeface="Segoe UI" panose="020B0502040204020203" pitchFamily="34" charset="0"/>
                        </a:rPr>
                        <a:t>14.1 </a:t>
                      </a:r>
                      <a:endParaRPr lang="en-GB" sz="1600" kern="100">
                        <a:effectLst/>
                        <a:latin typeface="Aptos" panose="020B0004020202020204" pitchFamily="34" charset="0"/>
                        <a:ea typeface="Aptos" panose="020B0004020202020204" pitchFamily="34" charset="0"/>
                        <a:cs typeface="Times New Roman" panose="02020603050405020304" pitchFamily="18" charset="0"/>
                      </a:endParaRPr>
                    </a:p>
                  </a:txBody>
                  <a:tcPr marL="63563" marR="635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57894376"/>
                  </a:ext>
                </a:extLst>
              </a:tr>
              <a:tr h="416429">
                <a:tc>
                  <a:txBody>
                    <a:bodyPr/>
                    <a:lstStyle/>
                    <a:p>
                      <a:pPr>
                        <a:lnSpc>
                          <a:spcPct val="115000"/>
                        </a:lnSpc>
                        <a:spcAft>
                          <a:spcPts val="800"/>
                        </a:spcAft>
                        <a:buNone/>
                      </a:pPr>
                      <a:r>
                        <a:rPr lang="en-GB" sz="1600" kern="100">
                          <a:effectLst/>
                          <a:latin typeface="Aptos" panose="020B0004020202020204" pitchFamily="34" charset="0"/>
                          <a:ea typeface="Aptos" panose="020B0004020202020204" pitchFamily="34" charset="0"/>
                          <a:cs typeface="Segoe UI" panose="020B0502040204020203" pitchFamily="34" charset="0"/>
                        </a:rPr>
                        <a:t>3 – Low Need Adult </a:t>
                      </a:r>
                      <a:endParaRPr lang="en-GB" sz="1600" kern="100">
                        <a:effectLst/>
                        <a:latin typeface="Aptos" panose="020B0004020202020204" pitchFamily="34" charset="0"/>
                        <a:ea typeface="Aptos" panose="020B0004020202020204" pitchFamily="34" charset="0"/>
                        <a:cs typeface="Times New Roman" panose="02020603050405020304" pitchFamily="18" charset="0"/>
                      </a:endParaRPr>
                    </a:p>
                  </a:txBody>
                  <a:tcPr marL="63563" marR="635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1600" kern="100">
                          <a:effectLst/>
                          <a:latin typeface="Aptos" panose="020B0004020202020204" pitchFamily="34" charset="0"/>
                          <a:ea typeface="Aptos" panose="020B0004020202020204" pitchFamily="34" charset="0"/>
                          <a:cs typeface="Segoe UI" panose="020B0502040204020203" pitchFamily="34" charset="0"/>
                        </a:rPr>
                        <a:t>18.6 </a:t>
                      </a:r>
                      <a:endParaRPr lang="en-GB" sz="1600" kern="100">
                        <a:effectLst/>
                        <a:latin typeface="Aptos" panose="020B0004020202020204" pitchFamily="34" charset="0"/>
                        <a:ea typeface="Aptos" panose="020B0004020202020204" pitchFamily="34" charset="0"/>
                        <a:cs typeface="Times New Roman" panose="02020603050405020304" pitchFamily="18" charset="0"/>
                      </a:endParaRPr>
                    </a:p>
                  </a:txBody>
                  <a:tcPr marL="63563" marR="635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1600" kern="100">
                          <a:effectLst/>
                          <a:latin typeface="Aptos" panose="020B0004020202020204" pitchFamily="34" charset="0"/>
                          <a:ea typeface="Aptos" panose="020B0004020202020204" pitchFamily="34" charset="0"/>
                          <a:cs typeface="Segoe UI" panose="020B0502040204020203" pitchFamily="34" charset="0"/>
                        </a:rPr>
                        <a:t>28.4 </a:t>
                      </a:r>
                      <a:endParaRPr lang="en-GB" sz="1600" kern="100">
                        <a:effectLst/>
                        <a:latin typeface="Aptos" panose="020B0004020202020204" pitchFamily="34" charset="0"/>
                        <a:ea typeface="Aptos" panose="020B0004020202020204" pitchFamily="34" charset="0"/>
                        <a:cs typeface="Times New Roman" panose="02020603050405020304" pitchFamily="18" charset="0"/>
                      </a:endParaRPr>
                    </a:p>
                  </a:txBody>
                  <a:tcPr marL="63563" marR="635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364534287"/>
                  </a:ext>
                </a:extLst>
              </a:tr>
              <a:tr h="416429">
                <a:tc>
                  <a:txBody>
                    <a:bodyPr/>
                    <a:lstStyle/>
                    <a:p>
                      <a:pPr>
                        <a:lnSpc>
                          <a:spcPct val="115000"/>
                        </a:lnSpc>
                        <a:spcAft>
                          <a:spcPts val="800"/>
                        </a:spcAft>
                        <a:buNone/>
                      </a:pPr>
                      <a:r>
                        <a:rPr lang="en-GB" sz="1600" kern="100">
                          <a:effectLst/>
                          <a:latin typeface="Aptos" panose="020B0004020202020204" pitchFamily="34" charset="0"/>
                          <a:ea typeface="Aptos" panose="020B0004020202020204" pitchFamily="34" charset="0"/>
                          <a:cs typeface="Segoe UI" panose="020B0502040204020203" pitchFamily="34" charset="0"/>
                        </a:rPr>
                        <a:t>4 – Multi-morbid low complexity  </a:t>
                      </a:r>
                      <a:endParaRPr lang="en-GB" sz="1600" kern="100">
                        <a:effectLst/>
                        <a:latin typeface="Aptos" panose="020B0004020202020204" pitchFamily="34" charset="0"/>
                        <a:ea typeface="Aptos" panose="020B0004020202020204" pitchFamily="34" charset="0"/>
                        <a:cs typeface="Times New Roman" panose="02020603050405020304" pitchFamily="18" charset="0"/>
                      </a:endParaRPr>
                    </a:p>
                  </a:txBody>
                  <a:tcPr marL="63563" marR="635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1600" kern="100">
                          <a:effectLst/>
                          <a:latin typeface="Aptos" panose="020B0004020202020204" pitchFamily="34" charset="0"/>
                          <a:ea typeface="Aptos" panose="020B0004020202020204" pitchFamily="34" charset="0"/>
                          <a:cs typeface="Segoe UI" panose="020B0502040204020203" pitchFamily="34" charset="0"/>
                        </a:rPr>
                        <a:t>25.3 </a:t>
                      </a:r>
                      <a:endParaRPr lang="en-GB" sz="1600" kern="100">
                        <a:effectLst/>
                        <a:latin typeface="Aptos" panose="020B0004020202020204" pitchFamily="34" charset="0"/>
                        <a:ea typeface="Aptos" panose="020B0004020202020204" pitchFamily="34" charset="0"/>
                        <a:cs typeface="Times New Roman" panose="02020603050405020304" pitchFamily="18" charset="0"/>
                      </a:endParaRPr>
                    </a:p>
                  </a:txBody>
                  <a:tcPr marL="63563" marR="635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1600" kern="100">
                          <a:effectLst/>
                          <a:latin typeface="Aptos" panose="020B0004020202020204" pitchFamily="34" charset="0"/>
                          <a:ea typeface="Aptos" panose="020B0004020202020204" pitchFamily="34" charset="0"/>
                          <a:cs typeface="Segoe UI" panose="020B0502040204020203" pitchFamily="34" charset="0"/>
                        </a:rPr>
                        <a:t>21.6 </a:t>
                      </a:r>
                      <a:endParaRPr lang="en-GB" sz="1600" kern="100">
                        <a:effectLst/>
                        <a:latin typeface="Aptos" panose="020B0004020202020204" pitchFamily="34" charset="0"/>
                        <a:ea typeface="Aptos" panose="020B0004020202020204" pitchFamily="34" charset="0"/>
                        <a:cs typeface="Times New Roman" panose="02020603050405020304" pitchFamily="18" charset="0"/>
                      </a:endParaRPr>
                    </a:p>
                  </a:txBody>
                  <a:tcPr marL="63563" marR="635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4291518852"/>
                  </a:ext>
                </a:extLst>
              </a:tr>
              <a:tr h="393987">
                <a:tc>
                  <a:txBody>
                    <a:bodyPr/>
                    <a:lstStyle/>
                    <a:p>
                      <a:pPr>
                        <a:lnSpc>
                          <a:spcPct val="115000"/>
                        </a:lnSpc>
                        <a:spcAft>
                          <a:spcPts val="800"/>
                        </a:spcAft>
                        <a:buNone/>
                      </a:pPr>
                      <a:r>
                        <a:rPr lang="en-GB" sz="1600" kern="100" dirty="0">
                          <a:effectLst/>
                          <a:latin typeface="Aptos" panose="020B0004020202020204" pitchFamily="34" charset="0"/>
                          <a:ea typeface="Aptos" panose="020B0004020202020204" pitchFamily="34" charset="0"/>
                          <a:cs typeface="Segoe UI" panose="020B0502040204020203" pitchFamily="34" charset="0"/>
                        </a:rPr>
                        <a:t>5 – Multi-morbid medium complexity </a:t>
                      </a:r>
                      <a:endParaRPr lang="en-GB" sz="1600" kern="100" dirty="0">
                        <a:effectLst/>
                        <a:latin typeface="Aptos" panose="020B0004020202020204" pitchFamily="34" charset="0"/>
                        <a:ea typeface="Aptos" panose="020B0004020202020204" pitchFamily="34" charset="0"/>
                        <a:cs typeface="Times New Roman" panose="02020603050405020304" pitchFamily="18" charset="0"/>
                      </a:endParaRPr>
                    </a:p>
                  </a:txBody>
                  <a:tcPr marL="63563" marR="635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1600" kern="100" dirty="0">
                          <a:effectLst/>
                          <a:latin typeface="Aptos" panose="020B0004020202020204" pitchFamily="34" charset="0"/>
                          <a:ea typeface="Aptos" panose="020B0004020202020204" pitchFamily="34" charset="0"/>
                          <a:cs typeface="Segoe UI" panose="020B0502040204020203" pitchFamily="34" charset="0"/>
                        </a:rPr>
                        <a:t>24.1 </a:t>
                      </a:r>
                      <a:endParaRPr lang="en-GB" sz="1600" kern="100" dirty="0">
                        <a:effectLst/>
                        <a:latin typeface="Aptos" panose="020B0004020202020204" pitchFamily="34" charset="0"/>
                        <a:ea typeface="Aptos" panose="020B0004020202020204" pitchFamily="34" charset="0"/>
                        <a:cs typeface="Times New Roman" panose="02020603050405020304" pitchFamily="18" charset="0"/>
                      </a:endParaRPr>
                    </a:p>
                  </a:txBody>
                  <a:tcPr marL="63563" marR="635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1600" kern="100">
                          <a:effectLst/>
                          <a:latin typeface="Aptos" panose="020B0004020202020204" pitchFamily="34" charset="0"/>
                          <a:ea typeface="Aptos" panose="020B0004020202020204" pitchFamily="34" charset="0"/>
                          <a:cs typeface="Segoe UI" panose="020B0502040204020203" pitchFamily="34" charset="0"/>
                        </a:rPr>
                        <a:t>12.9 </a:t>
                      </a:r>
                      <a:endParaRPr lang="en-GB" sz="1600" kern="100">
                        <a:effectLst/>
                        <a:latin typeface="Aptos" panose="020B0004020202020204" pitchFamily="34" charset="0"/>
                        <a:ea typeface="Aptos" panose="020B0004020202020204" pitchFamily="34" charset="0"/>
                        <a:cs typeface="Times New Roman" panose="02020603050405020304" pitchFamily="18" charset="0"/>
                      </a:endParaRPr>
                    </a:p>
                  </a:txBody>
                  <a:tcPr marL="63563" marR="635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168001785"/>
                  </a:ext>
                </a:extLst>
              </a:tr>
              <a:tr h="416429">
                <a:tc>
                  <a:txBody>
                    <a:bodyPr/>
                    <a:lstStyle/>
                    <a:p>
                      <a:pPr>
                        <a:lnSpc>
                          <a:spcPct val="115000"/>
                        </a:lnSpc>
                        <a:spcAft>
                          <a:spcPts val="800"/>
                        </a:spcAft>
                        <a:buNone/>
                      </a:pPr>
                      <a:r>
                        <a:rPr lang="en-GB" sz="1600" kern="100" dirty="0">
                          <a:effectLst/>
                          <a:latin typeface="Aptos" panose="020B0004020202020204" pitchFamily="34" charset="0"/>
                          <a:ea typeface="Aptos" panose="020B0004020202020204" pitchFamily="34" charset="0"/>
                          <a:cs typeface="Segoe UI" panose="020B0502040204020203" pitchFamily="34" charset="0"/>
                        </a:rPr>
                        <a:t>6 – Pregnancy low complexity </a:t>
                      </a:r>
                      <a:endParaRPr lang="en-GB" sz="1600" kern="100" dirty="0">
                        <a:effectLst/>
                        <a:latin typeface="Aptos" panose="020B0004020202020204" pitchFamily="34" charset="0"/>
                        <a:ea typeface="Aptos" panose="020B0004020202020204" pitchFamily="34" charset="0"/>
                        <a:cs typeface="Times New Roman" panose="02020603050405020304" pitchFamily="18" charset="0"/>
                      </a:endParaRPr>
                    </a:p>
                  </a:txBody>
                  <a:tcPr marL="63563" marR="635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1600" kern="100">
                          <a:effectLst/>
                          <a:latin typeface="Aptos" panose="020B0004020202020204" pitchFamily="34" charset="0"/>
                          <a:ea typeface="Aptos" panose="020B0004020202020204" pitchFamily="34" charset="0"/>
                          <a:cs typeface="Segoe UI" panose="020B0502040204020203" pitchFamily="34" charset="0"/>
                        </a:rPr>
                        <a:t>0.9 </a:t>
                      </a:r>
                      <a:endParaRPr lang="en-GB" sz="1600" kern="100">
                        <a:effectLst/>
                        <a:latin typeface="Aptos" panose="020B0004020202020204" pitchFamily="34" charset="0"/>
                        <a:ea typeface="Aptos" panose="020B0004020202020204" pitchFamily="34" charset="0"/>
                        <a:cs typeface="Times New Roman" panose="02020603050405020304" pitchFamily="18" charset="0"/>
                      </a:endParaRPr>
                    </a:p>
                  </a:txBody>
                  <a:tcPr marL="63563" marR="635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1600" kern="100">
                          <a:effectLst/>
                          <a:latin typeface="Aptos" panose="020B0004020202020204" pitchFamily="34" charset="0"/>
                          <a:ea typeface="Aptos" panose="020B0004020202020204" pitchFamily="34" charset="0"/>
                          <a:cs typeface="Segoe UI" panose="020B0502040204020203" pitchFamily="34" charset="0"/>
                        </a:rPr>
                        <a:t>1.1 </a:t>
                      </a:r>
                      <a:endParaRPr lang="en-GB" sz="1600" kern="100">
                        <a:effectLst/>
                        <a:latin typeface="Aptos" panose="020B0004020202020204" pitchFamily="34" charset="0"/>
                        <a:ea typeface="Aptos" panose="020B0004020202020204" pitchFamily="34" charset="0"/>
                        <a:cs typeface="Times New Roman" panose="02020603050405020304" pitchFamily="18" charset="0"/>
                      </a:endParaRPr>
                    </a:p>
                  </a:txBody>
                  <a:tcPr marL="63563" marR="635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574941498"/>
                  </a:ext>
                </a:extLst>
              </a:tr>
              <a:tr h="416429">
                <a:tc>
                  <a:txBody>
                    <a:bodyPr/>
                    <a:lstStyle/>
                    <a:p>
                      <a:pPr>
                        <a:lnSpc>
                          <a:spcPct val="115000"/>
                        </a:lnSpc>
                        <a:spcAft>
                          <a:spcPts val="800"/>
                        </a:spcAft>
                        <a:buNone/>
                      </a:pPr>
                      <a:r>
                        <a:rPr lang="en-GB" sz="1600" kern="100" dirty="0">
                          <a:effectLst/>
                          <a:latin typeface="Aptos" panose="020B0004020202020204" pitchFamily="34" charset="0"/>
                          <a:ea typeface="Aptos" panose="020B0004020202020204" pitchFamily="34" charset="0"/>
                          <a:cs typeface="Segoe UI" panose="020B0502040204020203" pitchFamily="34" charset="0"/>
                        </a:rPr>
                        <a:t>7 – Pregnancy high complexity  </a:t>
                      </a:r>
                      <a:endParaRPr lang="en-GB" sz="1600" kern="100" dirty="0">
                        <a:effectLst/>
                        <a:latin typeface="Aptos" panose="020B0004020202020204" pitchFamily="34" charset="0"/>
                        <a:ea typeface="Aptos" panose="020B0004020202020204" pitchFamily="34" charset="0"/>
                        <a:cs typeface="Times New Roman" panose="02020603050405020304" pitchFamily="18" charset="0"/>
                      </a:endParaRPr>
                    </a:p>
                  </a:txBody>
                  <a:tcPr marL="63563" marR="635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1600" kern="100">
                          <a:effectLst/>
                          <a:latin typeface="Aptos" panose="020B0004020202020204" pitchFamily="34" charset="0"/>
                          <a:ea typeface="Aptos" panose="020B0004020202020204" pitchFamily="34" charset="0"/>
                          <a:cs typeface="Segoe UI" panose="020B0502040204020203" pitchFamily="34" charset="0"/>
                        </a:rPr>
                        <a:t>0.1 </a:t>
                      </a:r>
                      <a:endParaRPr lang="en-GB" sz="1600" kern="100">
                        <a:effectLst/>
                        <a:latin typeface="Aptos" panose="020B0004020202020204" pitchFamily="34" charset="0"/>
                        <a:ea typeface="Aptos" panose="020B0004020202020204" pitchFamily="34" charset="0"/>
                        <a:cs typeface="Times New Roman" panose="02020603050405020304" pitchFamily="18" charset="0"/>
                      </a:endParaRPr>
                    </a:p>
                  </a:txBody>
                  <a:tcPr marL="63563" marR="635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1600" kern="100">
                          <a:effectLst/>
                          <a:latin typeface="Aptos" panose="020B0004020202020204" pitchFamily="34" charset="0"/>
                          <a:ea typeface="Aptos" panose="020B0004020202020204" pitchFamily="34" charset="0"/>
                          <a:cs typeface="Segoe UI" panose="020B0502040204020203" pitchFamily="34" charset="0"/>
                        </a:rPr>
                        <a:t>0.1 </a:t>
                      </a:r>
                      <a:endParaRPr lang="en-GB" sz="1600" kern="100">
                        <a:effectLst/>
                        <a:latin typeface="Aptos" panose="020B0004020202020204" pitchFamily="34" charset="0"/>
                        <a:ea typeface="Aptos" panose="020B0004020202020204" pitchFamily="34" charset="0"/>
                        <a:cs typeface="Times New Roman" panose="02020603050405020304" pitchFamily="18" charset="0"/>
                      </a:endParaRPr>
                    </a:p>
                  </a:txBody>
                  <a:tcPr marL="63563" marR="635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728699882"/>
                  </a:ext>
                </a:extLst>
              </a:tr>
              <a:tr h="560392">
                <a:tc>
                  <a:txBody>
                    <a:bodyPr/>
                    <a:lstStyle/>
                    <a:p>
                      <a:pPr>
                        <a:lnSpc>
                          <a:spcPct val="115000"/>
                        </a:lnSpc>
                        <a:spcAft>
                          <a:spcPts val="800"/>
                        </a:spcAft>
                        <a:buNone/>
                      </a:pPr>
                      <a:r>
                        <a:rPr lang="en-GB" sz="1600" kern="100" dirty="0">
                          <a:effectLst/>
                          <a:latin typeface="Aptos" panose="020B0004020202020204" pitchFamily="34" charset="0"/>
                          <a:ea typeface="Aptos" panose="020B0004020202020204" pitchFamily="34" charset="0"/>
                          <a:cs typeface="Segoe UI" panose="020B0502040204020203" pitchFamily="34" charset="0"/>
                        </a:rPr>
                        <a:t>8 – Dominant psych behavioural condition </a:t>
                      </a:r>
                      <a:endParaRPr lang="en-GB" sz="1600" kern="100" dirty="0">
                        <a:effectLst/>
                        <a:latin typeface="Aptos" panose="020B0004020202020204" pitchFamily="34" charset="0"/>
                        <a:ea typeface="Aptos" panose="020B0004020202020204" pitchFamily="34" charset="0"/>
                        <a:cs typeface="Times New Roman" panose="02020603050405020304" pitchFamily="18" charset="0"/>
                      </a:endParaRPr>
                    </a:p>
                  </a:txBody>
                  <a:tcPr marL="63563" marR="635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1600" kern="100">
                          <a:effectLst/>
                          <a:latin typeface="Aptos" panose="020B0004020202020204" pitchFamily="34" charset="0"/>
                          <a:ea typeface="Aptos" panose="020B0004020202020204" pitchFamily="34" charset="0"/>
                          <a:cs typeface="Segoe UI" panose="020B0502040204020203" pitchFamily="34" charset="0"/>
                        </a:rPr>
                        <a:t>6.0 </a:t>
                      </a:r>
                      <a:endParaRPr lang="en-GB" sz="1600" kern="100">
                        <a:effectLst/>
                        <a:latin typeface="Aptos" panose="020B0004020202020204" pitchFamily="34" charset="0"/>
                        <a:ea typeface="Aptos" panose="020B0004020202020204" pitchFamily="34" charset="0"/>
                        <a:cs typeface="Times New Roman" panose="02020603050405020304" pitchFamily="18" charset="0"/>
                      </a:endParaRPr>
                    </a:p>
                  </a:txBody>
                  <a:tcPr marL="63563" marR="635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1600" kern="100">
                          <a:effectLst/>
                          <a:latin typeface="Aptos" panose="020B0004020202020204" pitchFamily="34" charset="0"/>
                          <a:ea typeface="Aptos" panose="020B0004020202020204" pitchFamily="34" charset="0"/>
                          <a:cs typeface="Segoe UI" panose="020B0502040204020203" pitchFamily="34" charset="0"/>
                        </a:rPr>
                        <a:t>4.1 </a:t>
                      </a:r>
                      <a:endParaRPr lang="en-GB" sz="1600" kern="100">
                        <a:effectLst/>
                        <a:latin typeface="Aptos" panose="020B0004020202020204" pitchFamily="34" charset="0"/>
                        <a:ea typeface="Aptos" panose="020B0004020202020204" pitchFamily="34" charset="0"/>
                        <a:cs typeface="Times New Roman" panose="02020603050405020304" pitchFamily="18" charset="0"/>
                      </a:endParaRPr>
                    </a:p>
                  </a:txBody>
                  <a:tcPr marL="63563" marR="635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753851737"/>
                  </a:ext>
                </a:extLst>
              </a:tr>
              <a:tr h="424543">
                <a:tc>
                  <a:txBody>
                    <a:bodyPr/>
                    <a:lstStyle/>
                    <a:p>
                      <a:pPr>
                        <a:lnSpc>
                          <a:spcPct val="115000"/>
                        </a:lnSpc>
                        <a:spcAft>
                          <a:spcPts val="800"/>
                        </a:spcAft>
                        <a:buNone/>
                      </a:pPr>
                      <a:r>
                        <a:rPr lang="en-GB" sz="1600" kern="100" dirty="0">
                          <a:effectLst/>
                          <a:latin typeface="Aptos" panose="020B0004020202020204" pitchFamily="34" charset="0"/>
                          <a:ea typeface="Aptos" panose="020B0004020202020204" pitchFamily="34" charset="0"/>
                          <a:cs typeface="Segoe UI" panose="020B0502040204020203" pitchFamily="34" charset="0"/>
                        </a:rPr>
                        <a:t>9 – Dominant major chronic condition </a:t>
                      </a:r>
                      <a:endParaRPr lang="en-GB" sz="1600" kern="100" dirty="0">
                        <a:effectLst/>
                        <a:latin typeface="Aptos" panose="020B0004020202020204" pitchFamily="34" charset="0"/>
                        <a:ea typeface="Aptos" panose="020B0004020202020204" pitchFamily="34" charset="0"/>
                        <a:cs typeface="Times New Roman" panose="02020603050405020304" pitchFamily="18" charset="0"/>
                      </a:endParaRPr>
                    </a:p>
                  </a:txBody>
                  <a:tcPr marL="63563" marR="635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1600" kern="100">
                          <a:effectLst/>
                          <a:latin typeface="Aptos" panose="020B0004020202020204" pitchFamily="34" charset="0"/>
                          <a:ea typeface="Aptos" panose="020B0004020202020204" pitchFamily="34" charset="0"/>
                          <a:cs typeface="Segoe UI" panose="020B0502040204020203" pitchFamily="34" charset="0"/>
                        </a:rPr>
                        <a:t>14.9 </a:t>
                      </a:r>
                      <a:endParaRPr lang="en-GB" sz="1600" kern="100">
                        <a:effectLst/>
                        <a:latin typeface="Aptos" panose="020B0004020202020204" pitchFamily="34" charset="0"/>
                        <a:ea typeface="Aptos" panose="020B0004020202020204" pitchFamily="34" charset="0"/>
                        <a:cs typeface="Times New Roman" panose="02020603050405020304" pitchFamily="18" charset="0"/>
                      </a:endParaRPr>
                    </a:p>
                  </a:txBody>
                  <a:tcPr marL="63563" marR="635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1600" kern="100">
                          <a:effectLst/>
                          <a:latin typeface="Aptos" panose="020B0004020202020204" pitchFamily="34" charset="0"/>
                          <a:ea typeface="Aptos" panose="020B0004020202020204" pitchFamily="34" charset="0"/>
                          <a:cs typeface="Segoe UI" panose="020B0502040204020203" pitchFamily="34" charset="0"/>
                        </a:rPr>
                        <a:t>8.9 </a:t>
                      </a:r>
                      <a:endParaRPr lang="en-GB" sz="1600" kern="100">
                        <a:effectLst/>
                        <a:latin typeface="Aptos" panose="020B0004020202020204" pitchFamily="34" charset="0"/>
                        <a:ea typeface="Aptos" panose="020B0004020202020204" pitchFamily="34" charset="0"/>
                        <a:cs typeface="Times New Roman" panose="02020603050405020304" pitchFamily="18" charset="0"/>
                      </a:endParaRPr>
                    </a:p>
                  </a:txBody>
                  <a:tcPr marL="63563" marR="635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4105129725"/>
                  </a:ext>
                </a:extLst>
              </a:tr>
              <a:tr h="446436">
                <a:tc>
                  <a:txBody>
                    <a:bodyPr/>
                    <a:lstStyle/>
                    <a:p>
                      <a:pPr>
                        <a:lnSpc>
                          <a:spcPct val="115000"/>
                        </a:lnSpc>
                        <a:spcAft>
                          <a:spcPts val="800"/>
                        </a:spcAft>
                        <a:buNone/>
                      </a:pPr>
                      <a:r>
                        <a:rPr lang="en-GB" sz="1600" kern="100" dirty="0">
                          <a:effectLst/>
                          <a:latin typeface="Aptos" panose="020B0004020202020204" pitchFamily="34" charset="0"/>
                          <a:ea typeface="Aptos" panose="020B0004020202020204" pitchFamily="34" charset="0"/>
                          <a:cs typeface="Segoe UI" panose="020B0502040204020203" pitchFamily="34" charset="0"/>
                        </a:rPr>
                        <a:t>10 – Multi-morbid high complexity  </a:t>
                      </a:r>
                      <a:endParaRPr lang="en-GB" sz="1600" kern="100" dirty="0">
                        <a:effectLst/>
                        <a:latin typeface="Aptos" panose="020B0004020202020204" pitchFamily="34" charset="0"/>
                        <a:ea typeface="Aptos" panose="020B0004020202020204" pitchFamily="34" charset="0"/>
                        <a:cs typeface="Times New Roman" panose="02020603050405020304" pitchFamily="18" charset="0"/>
                      </a:endParaRPr>
                    </a:p>
                  </a:txBody>
                  <a:tcPr marL="63563" marR="635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1600" kern="100" dirty="0">
                          <a:effectLst/>
                          <a:latin typeface="Aptos" panose="020B0004020202020204" pitchFamily="34" charset="0"/>
                          <a:ea typeface="Aptos" panose="020B0004020202020204" pitchFamily="34" charset="0"/>
                          <a:cs typeface="Segoe UI" panose="020B0502040204020203" pitchFamily="34" charset="0"/>
                        </a:rPr>
                        <a:t>6.5 </a:t>
                      </a:r>
                      <a:endParaRPr lang="en-GB" sz="1600" kern="100" dirty="0">
                        <a:effectLst/>
                        <a:latin typeface="Aptos" panose="020B0004020202020204" pitchFamily="34" charset="0"/>
                        <a:ea typeface="Aptos" panose="020B0004020202020204" pitchFamily="34" charset="0"/>
                        <a:cs typeface="Times New Roman" panose="02020603050405020304" pitchFamily="18" charset="0"/>
                      </a:endParaRPr>
                    </a:p>
                  </a:txBody>
                  <a:tcPr marL="63563" marR="635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1600" kern="100">
                          <a:effectLst/>
                          <a:latin typeface="Aptos" panose="020B0004020202020204" pitchFamily="34" charset="0"/>
                          <a:ea typeface="Aptos" panose="020B0004020202020204" pitchFamily="34" charset="0"/>
                          <a:cs typeface="Segoe UI" panose="020B0502040204020203" pitchFamily="34" charset="0"/>
                        </a:rPr>
                        <a:t>2.7 </a:t>
                      </a:r>
                      <a:endParaRPr lang="en-GB" sz="1600" kern="100">
                        <a:effectLst/>
                        <a:latin typeface="Aptos" panose="020B0004020202020204" pitchFamily="34" charset="0"/>
                        <a:ea typeface="Aptos" panose="020B0004020202020204" pitchFamily="34" charset="0"/>
                        <a:cs typeface="Times New Roman" panose="02020603050405020304" pitchFamily="18" charset="0"/>
                      </a:endParaRPr>
                    </a:p>
                  </a:txBody>
                  <a:tcPr marL="63563" marR="635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230882259"/>
                  </a:ext>
                </a:extLst>
              </a:tr>
              <a:tr h="416429">
                <a:tc>
                  <a:txBody>
                    <a:bodyPr/>
                    <a:lstStyle/>
                    <a:p>
                      <a:pPr>
                        <a:lnSpc>
                          <a:spcPct val="115000"/>
                        </a:lnSpc>
                        <a:spcAft>
                          <a:spcPts val="800"/>
                        </a:spcAft>
                        <a:buNone/>
                      </a:pPr>
                      <a:r>
                        <a:rPr lang="en-GB" sz="1600" kern="100" dirty="0">
                          <a:effectLst/>
                          <a:latin typeface="Aptos" panose="020B0004020202020204" pitchFamily="34" charset="0"/>
                          <a:ea typeface="Aptos" panose="020B0004020202020204" pitchFamily="34" charset="0"/>
                          <a:cs typeface="Segoe UI" panose="020B0502040204020203" pitchFamily="34" charset="0"/>
                        </a:rPr>
                        <a:t>11 – Frailty  </a:t>
                      </a:r>
                      <a:endParaRPr lang="en-GB" sz="1600" kern="100" dirty="0">
                        <a:effectLst/>
                        <a:latin typeface="Aptos" panose="020B0004020202020204" pitchFamily="34" charset="0"/>
                        <a:ea typeface="Aptos" panose="020B0004020202020204" pitchFamily="34" charset="0"/>
                        <a:cs typeface="Times New Roman" panose="02020603050405020304" pitchFamily="18" charset="0"/>
                      </a:endParaRPr>
                    </a:p>
                  </a:txBody>
                  <a:tcPr marL="63563" marR="635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1600" kern="100" dirty="0">
                          <a:effectLst/>
                          <a:latin typeface="Aptos" panose="020B0004020202020204" pitchFamily="34" charset="0"/>
                          <a:ea typeface="Aptos" panose="020B0004020202020204" pitchFamily="34" charset="0"/>
                          <a:cs typeface="Segoe UI" panose="020B0502040204020203" pitchFamily="34" charset="0"/>
                        </a:rPr>
                        <a:t>2.3 </a:t>
                      </a:r>
                      <a:endParaRPr lang="en-GB" sz="1600" kern="100" dirty="0">
                        <a:effectLst/>
                        <a:latin typeface="Aptos" panose="020B0004020202020204" pitchFamily="34" charset="0"/>
                        <a:ea typeface="Aptos" panose="020B0004020202020204" pitchFamily="34" charset="0"/>
                        <a:cs typeface="Times New Roman" panose="02020603050405020304" pitchFamily="18" charset="0"/>
                      </a:endParaRPr>
                    </a:p>
                  </a:txBody>
                  <a:tcPr marL="63563" marR="635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1600" kern="100" dirty="0">
                          <a:effectLst/>
                          <a:latin typeface="Aptos" panose="020B0004020202020204" pitchFamily="34" charset="0"/>
                          <a:ea typeface="Aptos" panose="020B0004020202020204" pitchFamily="34" charset="0"/>
                          <a:cs typeface="Segoe UI" panose="020B0502040204020203" pitchFamily="34" charset="0"/>
                        </a:rPr>
                        <a:t>0.8 </a:t>
                      </a:r>
                      <a:endParaRPr lang="en-GB" sz="1600" kern="100" dirty="0">
                        <a:effectLst/>
                        <a:latin typeface="Aptos" panose="020B0004020202020204" pitchFamily="34" charset="0"/>
                        <a:ea typeface="Aptos" panose="020B0004020202020204" pitchFamily="34" charset="0"/>
                        <a:cs typeface="Times New Roman" panose="02020603050405020304" pitchFamily="18" charset="0"/>
                      </a:endParaRPr>
                    </a:p>
                  </a:txBody>
                  <a:tcPr marL="63563" marR="635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123075580"/>
                  </a:ext>
                </a:extLst>
              </a:tr>
            </a:tbl>
          </a:graphicData>
        </a:graphic>
      </p:graphicFrame>
      <p:sp>
        <p:nvSpPr>
          <p:cNvPr id="6" name="TextBox 5">
            <a:extLst>
              <a:ext uri="{FF2B5EF4-FFF2-40B4-BE49-F238E27FC236}">
                <a16:creationId xmlns:a16="http://schemas.microsoft.com/office/drawing/2014/main" id="{5B802BF4-E3CE-EC1B-FB76-1775E610913C}"/>
              </a:ext>
            </a:extLst>
          </p:cNvPr>
          <p:cNvSpPr txBox="1"/>
          <p:nvPr/>
        </p:nvSpPr>
        <p:spPr>
          <a:xfrm>
            <a:off x="0" y="761305"/>
            <a:ext cx="5704114" cy="5293757"/>
          </a:xfrm>
          <a:prstGeom prst="rect">
            <a:avLst/>
          </a:prstGeom>
          <a:noFill/>
        </p:spPr>
        <p:txBody>
          <a:bodyPr wrap="square">
            <a:spAutoFit/>
          </a:bodyPr>
          <a:lstStyle/>
          <a:p>
            <a:endParaRPr lang="en-GB" sz="2000" dirty="0"/>
          </a:p>
          <a:p>
            <a:pPr marL="342900" indent="-342900">
              <a:buFont typeface="Arial" panose="020B0604020202020204" pitchFamily="34" charset="0"/>
              <a:buChar char="•"/>
            </a:pPr>
            <a:r>
              <a:rPr lang="en-GB" sz="2000" dirty="0"/>
              <a:t>Carers have a higher proportion of individuals in Patient Need Groups (PNG) 8-11 which are associated with greater levels of need and potentially more complex health status, as well as PNG5 (Table 1).</a:t>
            </a:r>
          </a:p>
          <a:p>
            <a:pPr marL="342900" indent="-342900">
              <a:buFont typeface="Arial" panose="020B0604020202020204" pitchFamily="34" charset="0"/>
              <a:buChar char="•"/>
            </a:pPr>
            <a:endParaRPr lang="en-GB" sz="2000" dirty="0"/>
          </a:p>
          <a:p>
            <a:pPr marL="342900" indent="-342900">
              <a:buFont typeface="Arial" panose="020B0604020202020204" pitchFamily="34" charset="0"/>
              <a:buChar char="•"/>
            </a:pPr>
            <a:r>
              <a:rPr lang="en-GB" sz="2000" dirty="0"/>
              <a:t>This suggests that many carers are managing their own significant health needs alongside their caring responsibilities. </a:t>
            </a:r>
          </a:p>
          <a:p>
            <a:endParaRPr lang="en-GB" sz="2000" dirty="0"/>
          </a:p>
          <a:p>
            <a:pPr marL="342900" indent="-342900">
              <a:buFont typeface="Arial" panose="020B0604020202020204" pitchFamily="34" charset="0"/>
              <a:buChar char="•"/>
            </a:pPr>
            <a:r>
              <a:rPr lang="en-GB" sz="2000" dirty="0"/>
              <a:t>Supporting carers earlier, particularly those in medium and high complexity groups, could help prevent deterioration, reduce crisis escalation and sustain caring arrangements in the community.</a:t>
            </a:r>
          </a:p>
          <a:p>
            <a:endParaRPr lang="en-GB" dirty="0"/>
          </a:p>
        </p:txBody>
      </p:sp>
    </p:spTree>
    <p:extLst>
      <p:ext uri="{BB962C8B-B14F-4D97-AF65-F5344CB8AC3E}">
        <p14:creationId xmlns:p14="http://schemas.microsoft.com/office/powerpoint/2010/main" val="11768837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tx2">
            <a:lumMod val="10000"/>
            <a:lumOff val="90000"/>
          </a:schemeClr>
        </a:solidFill>
        <a:effectLst/>
      </p:bgPr>
    </p:bg>
    <p:spTree>
      <p:nvGrpSpPr>
        <p:cNvPr id="1" name="">
          <a:extLst>
            <a:ext uri="{FF2B5EF4-FFF2-40B4-BE49-F238E27FC236}">
              <a16:creationId xmlns:a16="http://schemas.microsoft.com/office/drawing/2014/main" id="{ED17294F-DD34-27FE-3880-DA199C1D70A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BB5B89C-77B9-4AD3-D4AC-63D7EDFA355F}"/>
              </a:ext>
            </a:extLst>
          </p:cNvPr>
          <p:cNvSpPr>
            <a:spLocks noGrp="1"/>
          </p:cNvSpPr>
          <p:nvPr>
            <p:ph type="title"/>
          </p:nvPr>
        </p:nvSpPr>
        <p:spPr>
          <a:xfrm>
            <a:off x="27213" y="10805"/>
            <a:ext cx="10515600" cy="694772"/>
          </a:xfrm>
        </p:spPr>
        <p:txBody>
          <a:bodyPr>
            <a:normAutofit/>
          </a:bodyPr>
          <a:lstStyle/>
          <a:p>
            <a:r>
              <a:rPr lang="en-GB" sz="3200" b="1" dirty="0">
                <a:solidFill>
                  <a:schemeClr val="tx2">
                    <a:lumMod val="75000"/>
                    <a:lumOff val="25000"/>
                  </a:schemeClr>
                </a:solidFill>
              </a:rPr>
              <a:t>Carer Profiles</a:t>
            </a:r>
          </a:p>
        </p:txBody>
      </p:sp>
      <p:sp>
        <p:nvSpPr>
          <p:cNvPr id="7" name="Rectangle: Diagonal Corners Rounded 6">
            <a:extLst>
              <a:ext uri="{FF2B5EF4-FFF2-40B4-BE49-F238E27FC236}">
                <a16:creationId xmlns:a16="http://schemas.microsoft.com/office/drawing/2014/main" id="{D2B0AFCB-2E33-E2B6-1AE9-6DF9F9371F8C}"/>
              </a:ext>
              <a:ext uri="{C183D7F6-B498-43B3-948B-1728B52AA6E4}">
                <adec:decorative xmlns:adec="http://schemas.microsoft.com/office/drawing/2017/decorative" val="1"/>
              </a:ext>
            </a:extLst>
          </p:cNvPr>
          <p:cNvSpPr/>
          <p:nvPr/>
        </p:nvSpPr>
        <p:spPr>
          <a:xfrm>
            <a:off x="95010" y="1433142"/>
            <a:ext cx="5867400" cy="2520000"/>
          </a:xfrm>
          <a:prstGeom prst="round2DiagRect">
            <a:avLst/>
          </a:prstGeom>
          <a:solidFill>
            <a:srgbClr val="AE0F0A">
              <a:lumMod val="20000"/>
              <a:lumOff val="80000"/>
            </a:srgbClr>
          </a:solidFill>
          <a:ln w="19050" cap="flat" cmpd="sng" algn="ctr">
            <a:noFill/>
            <a:prstDash val="solid"/>
            <a:miter lim="800000"/>
          </a:ln>
          <a:effectLst>
            <a:outerShdw blurRad="50800" dist="38100" dir="2700000" algn="tl" rotWithShape="0">
              <a:prstClr val="black">
                <a:alpha val="40000"/>
              </a:prstClr>
            </a:outerShdw>
          </a:effectLst>
        </p:spPr>
        <p:txBody>
          <a:bodyPr wrap="square" rtlCol="0" anchor="ctr">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457200" marR="0" lvl="0" indent="-228600" algn="ctr" defTabSz="914400" rtl="0" eaLnBrk="1" fontAlgn="auto" latinLnBrk="0" hangingPunct="1">
              <a:lnSpc>
                <a:spcPct val="115000"/>
              </a:lnSpc>
              <a:spcBef>
                <a:spcPts val="1400"/>
              </a:spcBef>
              <a:spcAft>
                <a:spcPts val="0"/>
              </a:spcAft>
              <a:buClrTx/>
              <a:buSzTx/>
              <a:buFontTx/>
              <a:buNone/>
              <a:tabLst/>
              <a:defRPr/>
            </a:pPr>
            <a:r>
              <a:rPr kumimoji="0" lang="en-GB" sz="1800" b="1" i="0" u="none" strike="noStrike" kern="1200" cap="none" spc="0" normalizeH="0" baseline="0" noProof="0" dirty="0">
                <a:ln>
                  <a:noFill/>
                </a:ln>
                <a:solidFill>
                  <a:srgbClr val="000000"/>
                </a:solidFill>
                <a:effectLst/>
                <a:uLnTx/>
                <a:uFillTx/>
                <a:latin typeface="Arial Nova Light" panose="020B0304020202020204" pitchFamily="34" charset="0"/>
                <a:ea typeface="Arial Nova Light" panose="020B0304020202020204" pitchFamily="34" charset="0"/>
                <a:cs typeface="Arial" panose="020B0604020202020204" pitchFamily="34" charset="0"/>
              </a:rPr>
              <a:t>31% High-need carers facing barriers to accessing support</a:t>
            </a:r>
          </a:p>
          <a:p>
            <a:pPr marL="0" marR="0" lvl="0" indent="0" algn="ctr" defTabSz="914400" rtl="0" eaLnBrk="1" fontAlgn="auto" latinLnBrk="0" hangingPunct="1">
              <a:lnSpc>
                <a:spcPct val="115000"/>
              </a:lnSpc>
              <a:spcBef>
                <a:spcPts val="1400"/>
              </a:spcBef>
              <a:spcAft>
                <a:spcPts val="0"/>
              </a:spcAft>
              <a:buClrTx/>
              <a:buSzTx/>
              <a:buFontTx/>
              <a:buNone/>
              <a:tabLst/>
              <a:defRPr/>
            </a:pPr>
            <a:r>
              <a:rPr kumimoji="0" lang="en-GB" sz="1600" b="0" i="0" u="none" strike="noStrike" kern="1200" cap="none" spc="0" normalizeH="0" baseline="0" noProof="0" dirty="0">
                <a:ln>
                  <a:noFill/>
                </a:ln>
                <a:solidFill>
                  <a:srgbClr val="000000"/>
                </a:solidFill>
                <a:effectLst/>
                <a:uLnTx/>
                <a:uFillTx/>
                <a:latin typeface="Arial Nova Light" panose="020B0304020202020204" pitchFamily="34" charset="0"/>
                <a:ea typeface="Arial Nova Light" panose="020B0304020202020204" pitchFamily="34" charset="0"/>
                <a:cs typeface="Arial" panose="020B0604020202020204" pitchFamily="34" charset="0"/>
              </a:rPr>
              <a:t>Most vulnerable group, combining high intensity, high strain, and barriers to accessing support. Many carers have their own disabilities.</a:t>
            </a:r>
          </a:p>
          <a:p>
            <a:pPr marL="0" marR="0" lvl="0" indent="0" algn="ctr" defTabSz="914400" rtl="0" eaLnBrk="1" fontAlgn="auto" latinLnBrk="0" hangingPunct="1">
              <a:lnSpc>
                <a:spcPct val="115000"/>
              </a:lnSpc>
              <a:spcBef>
                <a:spcPts val="1400"/>
              </a:spcBef>
              <a:spcAft>
                <a:spcPts val="0"/>
              </a:spcAft>
              <a:buClrTx/>
              <a:buSzTx/>
              <a:buFontTx/>
              <a:buNone/>
              <a:tabLst/>
              <a:defRPr/>
            </a:pPr>
            <a:r>
              <a:rPr kumimoji="0" lang="en-GB" sz="1600" b="0" i="0" u="none" strike="noStrike" kern="1200" cap="none" spc="0" normalizeH="0" baseline="0" noProof="0" dirty="0">
                <a:ln>
                  <a:noFill/>
                </a:ln>
                <a:solidFill>
                  <a:srgbClr val="000000"/>
                </a:solidFill>
                <a:effectLst/>
                <a:uLnTx/>
                <a:uFillTx/>
                <a:latin typeface="Arial Nova Light" panose="020B0304020202020204" pitchFamily="34" charset="0"/>
                <a:ea typeface="Arial Nova Light" panose="020B0304020202020204" pitchFamily="34" charset="0"/>
                <a:cs typeface="Arial" panose="020B0604020202020204" pitchFamily="34" charset="0"/>
              </a:rPr>
              <a:t>Primary needs: Crisis prevention and intensive support</a:t>
            </a:r>
          </a:p>
        </p:txBody>
      </p:sp>
      <p:sp>
        <p:nvSpPr>
          <p:cNvPr id="8" name="Rectangle: Diagonal Corners Rounded 7">
            <a:extLst>
              <a:ext uri="{FF2B5EF4-FFF2-40B4-BE49-F238E27FC236}">
                <a16:creationId xmlns:a16="http://schemas.microsoft.com/office/drawing/2014/main" id="{DBD47608-8453-B850-797E-7E12C3C36427}"/>
              </a:ext>
              <a:ext uri="{C183D7F6-B498-43B3-948B-1728B52AA6E4}">
                <adec:decorative xmlns:adec="http://schemas.microsoft.com/office/drawing/2017/decorative" val="1"/>
              </a:ext>
            </a:extLst>
          </p:cNvPr>
          <p:cNvSpPr/>
          <p:nvPr/>
        </p:nvSpPr>
        <p:spPr>
          <a:xfrm>
            <a:off x="6229591" y="1433142"/>
            <a:ext cx="5867400" cy="2520000"/>
          </a:xfrm>
          <a:prstGeom prst="round2DiagRect">
            <a:avLst/>
          </a:prstGeom>
          <a:solidFill>
            <a:srgbClr val="80C2C2">
              <a:lumMod val="60000"/>
              <a:lumOff val="40000"/>
            </a:srgbClr>
          </a:solidFill>
          <a:ln w="19050" cap="flat" cmpd="sng" algn="ctr">
            <a:noFill/>
            <a:prstDash val="solid"/>
            <a:miter lim="800000"/>
          </a:ln>
          <a:effectLst>
            <a:outerShdw blurRad="50800" dist="38100" dir="2700000" algn="tl" rotWithShape="0">
              <a:prstClr val="black">
                <a:alpha val="40000"/>
              </a:prstClr>
            </a:outerShdw>
          </a:effectLst>
        </p:spPr>
        <p:txBody>
          <a:bodyPr wrap="square" rtlCol="0" anchor="ctr">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15000"/>
              </a:lnSpc>
              <a:spcBef>
                <a:spcPts val="1400"/>
              </a:spcBef>
              <a:spcAft>
                <a:spcPts val="0"/>
              </a:spcAft>
              <a:buClrTx/>
              <a:buSzTx/>
              <a:buFontTx/>
              <a:buNone/>
              <a:tabLst/>
              <a:defRPr/>
            </a:pPr>
            <a:r>
              <a:rPr kumimoji="0" lang="en-GB" sz="1800" b="1" i="0" u="none" strike="noStrike" kern="1200" cap="none" spc="0" normalizeH="0" baseline="0" noProof="0" dirty="0">
                <a:ln>
                  <a:noFill/>
                </a:ln>
                <a:solidFill>
                  <a:srgbClr val="000000"/>
                </a:solidFill>
                <a:effectLst/>
                <a:uLnTx/>
                <a:uFillTx/>
                <a:latin typeface="Arial Nova Light" panose="020B0304020202020204" pitchFamily="34" charset="0"/>
                <a:ea typeface="Arial Nova Light" panose="020B0304020202020204" pitchFamily="34" charset="0"/>
                <a:cs typeface="Arial" panose="020B0604020202020204" pitchFamily="34" charset="0"/>
              </a:rPr>
              <a:t>    23% High-need carers with relatively good access to support</a:t>
            </a:r>
          </a:p>
          <a:p>
            <a:pPr marL="0" marR="0" lvl="0" indent="-228600" algn="ctr" defTabSz="914400" rtl="0" eaLnBrk="1" fontAlgn="auto" latinLnBrk="0" hangingPunct="1">
              <a:lnSpc>
                <a:spcPct val="115000"/>
              </a:lnSpc>
              <a:spcBef>
                <a:spcPts val="1400"/>
              </a:spcBef>
              <a:spcAft>
                <a:spcPts val="0"/>
              </a:spcAft>
              <a:buClrTx/>
              <a:buSzTx/>
              <a:buFontTx/>
              <a:buNone/>
              <a:tabLst/>
              <a:defRPr/>
            </a:pPr>
            <a:r>
              <a:rPr kumimoji="0" lang="en-GB" sz="1600" b="0" i="0" u="none" strike="noStrike" kern="1200" cap="none" spc="0" normalizeH="0" baseline="0" noProof="0" dirty="0">
                <a:ln>
                  <a:noFill/>
                </a:ln>
                <a:solidFill>
                  <a:srgbClr val="000000"/>
                </a:solidFill>
                <a:effectLst/>
                <a:uLnTx/>
                <a:uFillTx/>
                <a:latin typeface="Arial Nova Light" panose="020B0304020202020204" pitchFamily="34" charset="0"/>
                <a:ea typeface="Arial Nova Light" panose="020B0304020202020204" pitchFamily="34" charset="0"/>
                <a:cs typeface="Arial" panose="020B0604020202020204" pitchFamily="34" charset="0"/>
              </a:rPr>
              <a:t>Provide high levels of care, experience substantial strain, and are often long</a:t>
            </a:r>
            <a:r>
              <a:rPr kumimoji="0" lang="en-GB" sz="1600" b="0" i="0" u="none" strike="noStrike" kern="1200" cap="none" spc="0" normalizeH="0" baseline="0" noProof="0" dirty="0">
                <a:ln>
                  <a:noFill/>
                </a:ln>
                <a:solidFill>
                  <a:srgbClr val="000000"/>
                </a:solidFill>
                <a:effectLst/>
                <a:uLnTx/>
                <a:uFillTx/>
                <a:latin typeface="Cambria Math" panose="02040503050406030204" pitchFamily="18" charset="0"/>
                <a:ea typeface="Arial Nova Light" panose="020B0304020202020204" pitchFamily="34" charset="0"/>
                <a:cs typeface="Cambria Math" panose="02040503050406030204" pitchFamily="18" charset="0"/>
              </a:rPr>
              <a:t>‑</a:t>
            </a:r>
            <a:r>
              <a:rPr kumimoji="0" lang="en-GB" sz="1600" b="0" i="0" u="none" strike="noStrike" kern="1200" cap="none" spc="0" normalizeH="0" baseline="0" noProof="0" dirty="0">
                <a:ln>
                  <a:noFill/>
                </a:ln>
                <a:solidFill>
                  <a:srgbClr val="000000"/>
                </a:solidFill>
                <a:effectLst/>
                <a:uLnTx/>
                <a:uFillTx/>
                <a:latin typeface="Arial Nova Light" panose="020B0304020202020204" pitchFamily="34" charset="0"/>
                <a:ea typeface="Arial Nova Light" panose="020B0304020202020204" pitchFamily="34" charset="0"/>
                <a:cs typeface="Arial" panose="020B0604020202020204" pitchFamily="34" charset="0"/>
              </a:rPr>
              <a:t>term carers. Access some support but feel it is insufficient.</a:t>
            </a:r>
          </a:p>
          <a:p>
            <a:pPr marL="0" marR="0" lvl="0" indent="-228600" algn="ctr" defTabSz="914400" rtl="0" eaLnBrk="1" fontAlgn="auto" latinLnBrk="0" hangingPunct="1">
              <a:lnSpc>
                <a:spcPct val="115000"/>
              </a:lnSpc>
              <a:spcBef>
                <a:spcPts val="1400"/>
              </a:spcBef>
              <a:spcAft>
                <a:spcPts val="0"/>
              </a:spcAft>
              <a:buClrTx/>
              <a:buSzTx/>
              <a:buFontTx/>
              <a:buNone/>
              <a:tabLst/>
              <a:defRPr/>
            </a:pPr>
            <a:r>
              <a:rPr kumimoji="0" lang="en-GB" sz="1600" b="0" i="0" u="none" strike="noStrike" kern="1200" cap="none" spc="0" normalizeH="0" baseline="0" noProof="0" dirty="0">
                <a:ln>
                  <a:noFill/>
                </a:ln>
                <a:solidFill>
                  <a:srgbClr val="000000"/>
                </a:solidFill>
                <a:effectLst/>
                <a:uLnTx/>
                <a:uFillTx/>
                <a:latin typeface="Arial Nova Light" panose="020B0304020202020204" pitchFamily="34" charset="0"/>
                <a:ea typeface="Arial Nova Light" panose="020B0304020202020204" pitchFamily="34" charset="0"/>
                <a:cs typeface="Arial" panose="020B0604020202020204" pitchFamily="34" charset="0"/>
              </a:rPr>
              <a:t>Primary needs: Sustainability and relief from long-term pressure</a:t>
            </a:r>
            <a:r>
              <a:rPr kumimoji="0" lang="en-GB" sz="1600" b="0" i="1" u="none" strike="noStrike" kern="1200" cap="none" spc="0" normalizeH="0" baseline="0" noProof="0" dirty="0">
                <a:ln>
                  <a:noFill/>
                </a:ln>
                <a:solidFill>
                  <a:srgbClr val="FFFFFF"/>
                </a:solidFill>
                <a:effectLst/>
                <a:uLnTx/>
                <a:uFillTx/>
                <a:latin typeface="Arial Nova Light" panose="020B0304020202020204" pitchFamily="34" charset="0"/>
                <a:ea typeface="Arial Nova Light" panose="020B0304020202020204" pitchFamily="34" charset="0"/>
                <a:cs typeface="Arial" panose="020B0604020202020204" pitchFamily="34" charset="0"/>
              </a:rPr>
              <a:t> </a:t>
            </a:r>
            <a:endParaRPr kumimoji="0" lang="en-GB" sz="1600" b="0" i="0" u="none" strike="noStrike" kern="1200" cap="none" spc="0" normalizeH="0" baseline="0" noProof="0" dirty="0">
              <a:ln>
                <a:noFill/>
              </a:ln>
              <a:solidFill>
                <a:srgbClr val="000000"/>
              </a:solidFill>
              <a:effectLst/>
              <a:uLnTx/>
              <a:uFillTx/>
              <a:latin typeface="Arial Nova Light" panose="020B0304020202020204" pitchFamily="34" charset="0"/>
              <a:ea typeface="Arial Nova Light" panose="020B0304020202020204" pitchFamily="34" charset="0"/>
              <a:cs typeface="Arial" panose="020B0604020202020204" pitchFamily="34" charset="0"/>
            </a:endParaRPr>
          </a:p>
        </p:txBody>
      </p:sp>
      <p:sp>
        <p:nvSpPr>
          <p:cNvPr id="9" name="Rectangle: Diagonal Corners Rounded 8">
            <a:extLst>
              <a:ext uri="{FF2B5EF4-FFF2-40B4-BE49-F238E27FC236}">
                <a16:creationId xmlns:a16="http://schemas.microsoft.com/office/drawing/2014/main" id="{D671F966-0B02-96A5-8EBA-4A81EEC891F8}"/>
              </a:ext>
              <a:ext uri="{C183D7F6-B498-43B3-948B-1728B52AA6E4}">
                <adec:decorative xmlns:adec="http://schemas.microsoft.com/office/drawing/2017/decorative" val="1"/>
              </a:ext>
            </a:extLst>
          </p:cNvPr>
          <p:cNvSpPr/>
          <p:nvPr/>
        </p:nvSpPr>
        <p:spPr>
          <a:xfrm>
            <a:off x="94709" y="4164858"/>
            <a:ext cx="5868000" cy="2520000"/>
          </a:xfrm>
          <a:prstGeom prst="round2DiagRect">
            <a:avLst/>
          </a:prstGeom>
          <a:solidFill>
            <a:sysClr val="window" lastClr="FFFFFF">
              <a:lumMod val="85000"/>
            </a:sysClr>
          </a:solidFill>
          <a:ln w="19050" cap="flat" cmpd="sng" algn="ctr">
            <a:noFill/>
            <a:prstDash val="solid"/>
            <a:miter lim="800000"/>
          </a:ln>
          <a:effectLst>
            <a:outerShdw blurRad="50800" dist="38100" dir="2700000" algn="tl" rotWithShape="0">
              <a:prstClr val="black">
                <a:alpha val="40000"/>
              </a:prstClr>
            </a:outerShdw>
          </a:effectLst>
        </p:spPr>
        <p:txBody>
          <a:bodyPr wrap="square" rtlCol="0" anchor="ctr">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457200" marR="0" lvl="0" indent="-228600" algn="ctr" defTabSz="914400" rtl="0" eaLnBrk="1" fontAlgn="auto" latinLnBrk="0" hangingPunct="1">
              <a:lnSpc>
                <a:spcPct val="115000"/>
              </a:lnSpc>
              <a:spcBef>
                <a:spcPts val="1400"/>
              </a:spcBef>
              <a:spcAft>
                <a:spcPts val="0"/>
              </a:spcAft>
              <a:buClrTx/>
              <a:buSzTx/>
              <a:buFontTx/>
              <a:buNone/>
              <a:tabLst/>
              <a:defRPr/>
            </a:pPr>
            <a:r>
              <a:rPr kumimoji="0" lang="en-GB" sz="1800" b="1" i="0" u="none" strike="noStrike" kern="1200" cap="none" spc="0" normalizeH="0" baseline="0" noProof="0" dirty="0">
                <a:ln>
                  <a:noFill/>
                </a:ln>
                <a:solidFill>
                  <a:srgbClr val="000000"/>
                </a:solidFill>
                <a:effectLst/>
                <a:uLnTx/>
                <a:uFillTx/>
                <a:latin typeface="Arial Nova Light" panose="020B0304020202020204" pitchFamily="34" charset="0"/>
                <a:ea typeface="Arial Nova Light" panose="020B0304020202020204" pitchFamily="34" charset="0"/>
                <a:cs typeface="Arial" panose="020B0604020202020204" pitchFamily="34" charset="0"/>
              </a:rPr>
              <a:t>22% Moderate-need carers with low strain</a:t>
            </a:r>
            <a:endParaRPr kumimoji="0" lang="en-GB" sz="1800" b="0" i="0" u="none" strike="noStrike" kern="1200" cap="none" spc="0" normalizeH="0" baseline="0" noProof="0" dirty="0">
              <a:ln>
                <a:noFill/>
              </a:ln>
              <a:solidFill>
                <a:srgbClr val="000000"/>
              </a:solidFill>
              <a:effectLst/>
              <a:uLnTx/>
              <a:uFillTx/>
              <a:latin typeface="Arial Nova Light" panose="020B0304020202020204" pitchFamily="34" charset="0"/>
              <a:ea typeface="Arial Nova Light" panose="020B0304020202020204" pitchFamily="34" charset="0"/>
              <a:cs typeface="Arial" panose="020B0604020202020204" pitchFamily="34" charset="0"/>
            </a:endParaRPr>
          </a:p>
          <a:p>
            <a:pPr marL="0" marR="0" lvl="0" indent="0" algn="ctr" defTabSz="914400" rtl="0" eaLnBrk="1" fontAlgn="auto" latinLnBrk="0" hangingPunct="1">
              <a:lnSpc>
                <a:spcPct val="115000"/>
              </a:lnSpc>
              <a:spcBef>
                <a:spcPts val="1400"/>
              </a:spcBef>
              <a:spcAft>
                <a:spcPts val="0"/>
              </a:spcAft>
              <a:buClrTx/>
              <a:buSzTx/>
              <a:buFontTx/>
              <a:buNone/>
              <a:tabLst/>
              <a:defRPr/>
            </a:pPr>
            <a:r>
              <a:rPr kumimoji="0" lang="en-GB" sz="1600" b="0" i="0" u="none" strike="noStrike" kern="1200" cap="none" spc="0" normalizeH="0" baseline="0" noProof="0" dirty="0">
                <a:ln>
                  <a:noFill/>
                </a:ln>
                <a:solidFill>
                  <a:sysClr val="window" lastClr="FFFFFF">
                    <a:lumMod val="85000"/>
                  </a:sysClr>
                </a:solidFill>
                <a:effectLst/>
                <a:uLnTx/>
                <a:uFillTx/>
                <a:latin typeface="Arial Nova Light" panose="020B0304020202020204" pitchFamily="34" charset="0"/>
                <a:ea typeface="Arial Nova Light" panose="020B0304020202020204" pitchFamily="34" charset="0"/>
                <a:cs typeface="Arial" panose="020B0604020202020204" pitchFamily="34" charset="0"/>
              </a:rPr>
              <a:t>have</a:t>
            </a:r>
            <a:r>
              <a:rPr kumimoji="0" lang="en-GB" sz="1600" b="0" i="0" u="none" strike="noStrike" kern="1200" cap="none" spc="0" normalizeH="0" baseline="0" noProof="0" dirty="0">
                <a:ln>
                  <a:noFill/>
                </a:ln>
                <a:solidFill>
                  <a:srgbClr val="000000"/>
                </a:solidFill>
                <a:effectLst/>
                <a:uLnTx/>
                <a:uFillTx/>
                <a:latin typeface="Arial Nova Light" panose="020B0304020202020204" pitchFamily="34" charset="0"/>
                <a:ea typeface="Arial Nova Light" panose="020B0304020202020204" pitchFamily="34" charset="0"/>
                <a:cs typeface="Arial" panose="020B0604020202020204" pitchFamily="34" charset="0"/>
              </a:rPr>
              <a:t> Moderate caring intensity but low strain. Many are older, often caring for a spouse or partner, and supported by strong coping strategies, stable finances, and low co</a:t>
            </a:r>
            <a:r>
              <a:rPr kumimoji="0" lang="en-GB" sz="1600" b="0" i="0" u="none" strike="noStrike" kern="1200" cap="none" spc="0" normalizeH="0" baseline="0" noProof="0" dirty="0">
                <a:ln>
                  <a:noFill/>
                </a:ln>
                <a:solidFill>
                  <a:srgbClr val="000000"/>
                </a:solidFill>
                <a:effectLst/>
                <a:uLnTx/>
                <a:uFillTx/>
                <a:latin typeface="Cambria Math" panose="02040503050406030204" pitchFamily="18" charset="0"/>
                <a:ea typeface="Arial Nova Light" panose="020B0304020202020204" pitchFamily="34" charset="0"/>
                <a:cs typeface="Cambria Math" panose="02040503050406030204" pitchFamily="18" charset="0"/>
              </a:rPr>
              <a:t>‑</a:t>
            </a:r>
            <a:r>
              <a:rPr kumimoji="0" lang="en-GB" sz="1600" b="0" i="0" u="none" strike="noStrike" kern="1200" cap="none" spc="0" normalizeH="0" baseline="0" noProof="0" dirty="0">
                <a:ln>
                  <a:noFill/>
                </a:ln>
                <a:solidFill>
                  <a:srgbClr val="000000"/>
                </a:solidFill>
                <a:effectLst/>
                <a:uLnTx/>
                <a:uFillTx/>
                <a:latin typeface="Arial Nova Light" panose="020B0304020202020204" pitchFamily="34" charset="0"/>
                <a:ea typeface="Arial Nova Light" panose="020B0304020202020204" pitchFamily="34" charset="0"/>
                <a:cs typeface="Arial" panose="020B0604020202020204" pitchFamily="34" charset="0"/>
              </a:rPr>
              <a:t>residence.</a:t>
            </a:r>
          </a:p>
          <a:p>
            <a:pPr marL="0" marR="0" lvl="0" indent="0" algn="ctr" defTabSz="914400" rtl="0" eaLnBrk="1" fontAlgn="auto" latinLnBrk="0" hangingPunct="1">
              <a:lnSpc>
                <a:spcPct val="115000"/>
              </a:lnSpc>
              <a:spcBef>
                <a:spcPts val="1400"/>
              </a:spcBef>
              <a:spcAft>
                <a:spcPts val="0"/>
              </a:spcAft>
              <a:buClrTx/>
              <a:buSzTx/>
              <a:buFontTx/>
              <a:buNone/>
              <a:tabLst/>
              <a:defRPr/>
            </a:pPr>
            <a:r>
              <a:rPr kumimoji="0" lang="en-GB" sz="1600" b="0" i="0" u="none" strike="noStrike" kern="1200" cap="none" spc="0" normalizeH="0" baseline="0" noProof="0" dirty="0">
                <a:ln>
                  <a:noFill/>
                </a:ln>
                <a:solidFill>
                  <a:srgbClr val="000000"/>
                </a:solidFill>
                <a:effectLst/>
                <a:uLnTx/>
                <a:uFillTx/>
                <a:latin typeface="Arial Nova Light" panose="020B0304020202020204" pitchFamily="34" charset="0"/>
                <a:ea typeface="Arial Nova Light" panose="020B0304020202020204" pitchFamily="34" charset="0"/>
                <a:cs typeface="Arial" panose="020B0604020202020204" pitchFamily="34" charset="0"/>
              </a:rPr>
              <a:t>Primary needs: Prevention and maintenance</a:t>
            </a:r>
          </a:p>
        </p:txBody>
      </p:sp>
      <p:sp>
        <p:nvSpPr>
          <p:cNvPr id="10" name="Rectangle: Diagonal Corners Rounded 9">
            <a:extLst>
              <a:ext uri="{FF2B5EF4-FFF2-40B4-BE49-F238E27FC236}">
                <a16:creationId xmlns:a16="http://schemas.microsoft.com/office/drawing/2014/main" id="{DB1CA234-057F-EB6F-0A46-B122D732C366}"/>
              </a:ext>
              <a:ext uri="{C183D7F6-B498-43B3-948B-1728B52AA6E4}">
                <adec:decorative xmlns:adec="http://schemas.microsoft.com/office/drawing/2017/decorative" val="1"/>
              </a:ext>
            </a:extLst>
          </p:cNvPr>
          <p:cNvSpPr/>
          <p:nvPr/>
        </p:nvSpPr>
        <p:spPr>
          <a:xfrm>
            <a:off x="6229591" y="4164858"/>
            <a:ext cx="5867400" cy="2520000"/>
          </a:xfrm>
          <a:prstGeom prst="round2DiagRect">
            <a:avLst/>
          </a:prstGeom>
          <a:solidFill>
            <a:srgbClr val="163B56">
              <a:lumMod val="20000"/>
              <a:lumOff val="80000"/>
            </a:srgbClr>
          </a:solidFill>
          <a:ln w="19050" cap="flat" cmpd="sng" algn="ctr">
            <a:noFill/>
            <a:prstDash val="solid"/>
            <a:miter lim="800000"/>
          </a:ln>
          <a:effectLst>
            <a:outerShdw blurRad="50800" dist="38100" dir="2700000" algn="tl" rotWithShape="0">
              <a:prstClr val="black">
                <a:alpha val="40000"/>
              </a:prstClr>
            </a:outerShdw>
          </a:effectLst>
        </p:spPr>
        <p:txBody>
          <a:bodyPr wrap="square" rtlCol="0" anchor="ctr">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15000"/>
              </a:lnSpc>
              <a:spcBef>
                <a:spcPts val="1400"/>
              </a:spcBef>
              <a:spcAft>
                <a:spcPts val="0"/>
              </a:spcAft>
              <a:buClrTx/>
              <a:buSzTx/>
              <a:buFontTx/>
              <a:buNone/>
              <a:tabLst/>
              <a:defRPr/>
            </a:pPr>
            <a:r>
              <a:rPr kumimoji="0" lang="en-GB" sz="1800" b="1" i="0" u="none" strike="noStrike" kern="1200" cap="none" spc="0" normalizeH="0" baseline="0" noProof="0" dirty="0">
                <a:ln>
                  <a:noFill/>
                </a:ln>
                <a:solidFill>
                  <a:srgbClr val="000000"/>
                </a:solidFill>
                <a:effectLst/>
                <a:uLnTx/>
                <a:uFillTx/>
                <a:latin typeface="Arial Nova Light" panose="020B0304020202020204" pitchFamily="34" charset="0"/>
                <a:ea typeface="Arial Nova Light" panose="020B0304020202020204" pitchFamily="34" charset="0"/>
                <a:cs typeface="Arial" panose="020B0604020202020204" pitchFamily="34" charset="0"/>
              </a:rPr>
              <a:t>23% Low-need, low strain carers</a:t>
            </a:r>
            <a:endParaRPr kumimoji="0" lang="en-GB" sz="1800" b="0" i="0" u="none" strike="noStrike" kern="1200" cap="none" spc="0" normalizeH="0" baseline="0" noProof="0" dirty="0">
              <a:ln>
                <a:noFill/>
              </a:ln>
              <a:solidFill>
                <a:srgbClr val="000000"/>
              </a:solidFill>
              <a:effectLst/>
              <a:uLnTx/>
              <a:uFillTx/>
              <a:latin typeface="Arial Nova Light" panose="020B0304020202020204" pitchFamily="34" charset="0"/>
              <a:ea typeface="Arial Nova Light" panose="020B0304020202020204" pitchFamily="34" charset="0"/>
              <a:cs typeface="Arial" panose="020B0604020202020204" pitchFamily="34" charset="0"/>
            </a:endParaRPr>
          </a:p>
          <a:p>
            <a:pPr marL="0" marR="0" lvl="0" indent="0" algn="ctr" defTabSz="914400" rtl="0" eaLnBrk="1" fontAlgn="auto" latinLnBrk="0" hangingPunct="1">
              <a:lnSpc>
                <a:spcPct val="115000"/>
              </a:lnSpc>
              <a:spcBef>
                <a:spcPts val="1400"/>
              </a:spcBef>
              <a:spcAft>
                <a:spcPts val="0"/>
              </a:spcAft>
              <a:buClrTx/>
              <a:buSzTx/>
              <a:buFontTx/>
              <a:buNone/>
              <a:tabLst/>
              <a:defRPr/>
            </a:pPr>
            <a:r>
              <a:rPr kumimoji="0" lang="en-GB" sz="1600" b="0" i="0" u="none" strike="noStrike" kern="1200" cap="none" spc="0" normalizeH="0" baseline="0" noProof="0" dirty="0">
                <a:ln>
                  <a:noFill/>
                </a:ln>
                <a:solidFill>
                  <a:srgbClr val="000000"/>
                </a:solidFill>
                <a:effectLst/>
                <a:uLnTx/>
                <a:uFillTx/>
                <a:latin typeface="Arial Nova Light" panose="020B0304020202020204" pitchFamily="34" charset="0"/>
                <a:ea typeface="Arial Nova Light" panose="020B0304020202020204" pitchFamily="34" charset="0"/>
                <a:cs typeface="Arial" panose="020B0604020202020204" pitchFamily="34" charset="0"/>
              </a:rPr>
              <a:t>       Resilient group of carers providing the lowest levels of care, often caring for a parent. Benefit from strong coping strategies, lower financial pressure and non-co-residential arrangements. </a:t>
            </a:r>
          </a:p>
          <a:p>
            <a:pPr marL="0" marR="0" lvl="0" indent="0" algn="ctr" defTabSz="914400" rtl="0" eaLnBrk="1" fontAlgn="auto" latinLnBrk="0" hangingPunct="1">
              <a:lnSpc>
                <a:spcPct val="115000"/>
              </a:lnSpc>
              <a:spcBef>
                <a:spcPts val="1400"/>
              </a:spcBef>
              <a:spcAft>
                <a:spcPts val="0"/>
              </a:spcAft>
              <a:buClrTx/>
              <a:buSzTx/>
              <a:buFontTx/>
              <a:buNone/>
              <a:tabLst/>
              <a:defRPr/>
            </a:pPr>
            <a:r>
              <a:rPr kumimoji="0" lang="en-GB" sz="1600" b="0" i="0" u="none" strike="noStrike" kern="1200" cap="none" spc="0" normalizeH="0" baseline="0" noProof="0" dirty="0">
                <a:ln>
                  <a:noFill/>
                </a:ln>
                <a:solidFill>
                  <a:srgbClr val="000000"/>
                </a:solidFill>
                <a:effectLst/>
                <a:uLnTx/>
                <a:uFillTx/>
                <a:latin typeface="Arial Nova Light" panose="020B0304020202020204" pitchFamily="34" charset="0"/>
                <a:ea typeface="Arial Nova Light" panose="020B0304020202020204" pitchFamily="34" charset="0"/>
                <a:cs typeface="Arial" panose="020B0604020202020204" pitchFamily="34" charset="0"/>
              </a:rPr>
              <a:t>Primary needs: Accessibility and early identification</a:t>
            </a:r>
          </a:p>
        </p:txBody>
      </p:sp>
      <p:sp>
        <p:nvSpPr>
          <p:cNvPr id="11" name="TextBox 10">
            <a:extLst>
              <a:ext uri="{FF2B5EF4-FFF2-40B4-BE49-F238E27FC236}">
                <a16:creationId xmlns:a16="http://schemas.microsoft.com/office/drawing/2014/main" id="{BCF30B81-0FAF-DCF8-A898-7F482D3AA541}"/>
              </a:ext>
            </a:extLst>
          </p:cNvPr>
          <p:cNvSpPr txBox="1"/>
          <p:nvPr/>
        </p:nvSpPr>
        <p:spPr>
          <a:xfrm>
            <a:off x="60961" y="509812"/>
            <a:ext cx="12070078" cy="923330"/>
          </a:xfrm>
          <a:prstGeom prst="rect">
            <a:avLst/>
          </a:prstGeom>
          <a:noFill/>
        </p:spPr>
        <p:txBody>
          <a:bodyPr wrap="square" rtlCol="0">
            <a:spAutoFit/>
          </a:bodyPr>
          <a:lstStyle/>
          <a:p>
            <a:r>
              <a:rPr lang="en-GB" dirty="0"/>
              <a:t>Using the survey data, we were able to group carers using a data-driven clustering approach, using four indices; caring intensity, support access, caring impact and carer strain. This approach identifies distinct carer profiles and highlights groups with higher unmet need…</a:t>
            </a:r>
          </a:p>
        </p:txBody>
      </p:sp>
    </p:spTree>
    <p:extLst>
      <p:ext uri="{BB962C8B-B14F-4D97-AF65-F5344CB8AC3E}">
        <p14:creationId xmlns:p14="http://schemas.microsoft.com/office/powerpoint/2010/main" val="2181119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tx2">
            <a:lumMod val="10000"/>
            <a:lumOff val="90000"/>
          </a:schemeClr>
        </a:solidFill>
        <a:effectLst/>
      </p:bgPr>
    </p:bg>
    <p:spTree>
      <p:nvGrpSpPr>
        <p:cNvPr id="1" name="">
          <a:extLst>
            <a:ext uri="{FF2B5EF4-FFF2-40B4-BE49-F238E27FC236}">
              <a16:creationId xmlns:a16="http://schemas.microsoft.com/office/drawing/2014/main" id="{172203B1-0CA1-444C-36BF-D870AFF2168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CFC7AFD-5A57-0A78-3F3E-6119D2D61B3B}"/>
              </a:ext>
            </a:extLst>
          </p:cNvPr>
          <p:cNvSpPr>
            <a:spLocks noGrp="1"/>
          </p:cNvSpPr>
          <p:nvPr>
            <p:ph type="title"/>
          </p:nvPr>
        </p:nvSpPr>
        <p:spPr>
          <a:xfrm>
            <a:off x="27213" y="10805"/>
            <a:ext cx="10515600" cy="694772"/>
          </a:xfrm>
        </p:spPr>
        <p:txBody>
          <a:bodyPr>
            <a:normAutofit/>
          </a:bodyPr>
          <a:lstStyle/>
          <a:p>
            <a:r>
              <a:rPr lang="en-GB" sz="3200" b="1" dirty="0">
                <a:solidFill>
                  <a:schemeClr val="tx2">
                    <a:lumMod val="75000"/>
                    <a:lumOff val="25000"/>
                  </a:schemeClr>
                </a:solidFill>
              </a:rPr>
              <a:t>What have we found? </a:t>
            </a:r>
          </a:p>
        </p:txBody>
      </p:sp>
      <p:sp>
        <p:nvSpPr>
          <p:cNvPr id="4" name="TextBox 3">
            <a:extLst>
              <a:ext uri="{FF2B5EF4-FFF2-40B4-BE49-F238E27FC236}">
                <a16:creationId xmlns:a16="http://schemas.microsoft.com/office/drawing/2014/main" id="{DE6243B7-4F23-6C72-B47F-AD0BFB64DDC6}"/>
              </a:ext>
            </a:extLst>
          </p:cNvPr>
          <p:cNvSpPr txBox="1"/>
          <p:nvPr/>
        </p:nvSpPr>
        <p:spPr>
          <a:xfrm>
            <a:off x="0" y="705577"/>
            <a:ext cx="6912429" cy="6186309"/>
          </a:xfrm>
          <a:prstGeom prst="rect">
            <a:avLst/>
          </a:prstGeom>
          <a:noFill/>
        </p:spPr>
        <p:txBody>
          <a:bodyPr wrap="square">
            <a:spAutoFit/>
          </a:bodyPr>
          <a:lstStyle/>
          <a:p>
            <a:pPr marL="285750" indent="-285750">
              <a:buFont typeface="Arial" panose="020B0604020202020204" pitchFamily="34" charset="0"/>
              <a:buChar char="•"/>
            </a:pPr>
            <a:r>
              <a:rPr lang="en-GB" dirty="0"/>
              <a:t>Only 9% of current carers felt they had the right amount of support for them in place </a:t>
            </a:r>
          </a:p>
          <a:p>
            <a:pPr marL="285750" indent="-285750">
              <a:buFont typeface="Arial" panose="020B0604020202020204" pitchFamily="34" charset="0"/>
              <a:buChar char="•"/>
            </a:pPr>
            <a:r>
              <a:rPr lang="en-GB" dirty="0"/>
              <a:t>Practical barriers were the most reported challenge when trying to access support (87%); transport, accessibility, scheduling, balancing work and caring </a:t>
            </a:r>
          </a:p>
          <a:p>
            <a:pPr marL="285750" indent="-285750">
              <a:buFont typeface="Arial" panose="020B0604020202020204" pitchFamily="34" charset="0"/>
              <a:buChar char="•"/>
            </a:pPr>
            <a:r>
              <a:rPr lang="en-GB" dirty="0"/>
              <a:t>System access barriers (e.g. waiting times) was the next common challenge (73%) </a:t>
            </a:r>
          </a:p>
          <a:p>
            <a:pPr marL="285750" indent="-285750">
              <a:buFont typeface="Arial" panose="020B0604020202020204" pitchFamily="34" charset="0"/>
              <a:buChar char="•"/>
            </a:pPr>
            <a:r>
              <a:rPr lang="en-GB" dirty="0"/>
              <a:t>Most carers (93%) fall into the very high or high impact categories </a:t>
            </a:r>
          </a:p>
          <a:p>
            <a:pPr marL="285750" indent="-285750">
              <a:buFont typeface="Arial" panose="020B0604020202020204" pitchFamily="34" charset="0"/>
              <a:buChar char="•"/>
            </a:pPr>
            <a:r>
              <a:rPr lang="en-GB" dirty="0"/>
              <a:t>Often, carers told us they wait until they reach a point of crisis before seeking help for themselves, citing needing to reach ‘rock bottom’ before feeling able to reach out</a:t>
            </a:r>
          </a:p>
          <a:p>
            <a:pPr marL="285750" indent="-285750">
              <a:buFont typeface="Arial" panose="020B0604020202020204" pitchFamily="34" charset="0"/>
              <a:buChar char="•"/>
            </a:pPr>
            <a:r>
              <a:rPr lang="en-GB" dirty="0"/>
              <a:t>Carers face significant barriers in managing their own long-term condition(s) due to difficulty accessing their medical appointments, and many felt the professionals didn’t have a good understanding of caring or the impact.</a:t>
            </a:r>
          </a:p>
          <a:p>
            <a:endParaRPr lang="en-GB" dirty="0"/>
          </a:p>
          <a:p>
            <a:endParaRPr lang="en-GB" dirty="0"/>
          </a:p>
          <a:p>
            <a:r>
              <a:rPr lang="en-GB" b="1" dirty="0">
                <a:solidFill>
                  <a:srgbClr val="156082"/>
                </a:solidFill>
              </a:rPr>
              <a:t>Carers describe multiple factors that lead them to feelings of burnout and breakdown, including chronic lack of sleep, constant exhaustion, high vigilance and needing to “battle the system” constantly for the right support. </a:t>
            </a:r>
          </a:p>
          <a:p>
            <a:endParaRPr lang="en-GB" dirty="0"/>
          </a:p>
        </p:txBody>
      </p:sp>
      <p:pic>
        <p:nvPicPr>
          <p:cNvPr id="12" name="Picture 11" descr="Bar chart showing frequency of carer concerns across eight categories, with responses ranging from Never to Always, colour-coded from dark green to dark blue. Highest concerns include feeling uncertain about future needs (36% Often, 35% Always) and lacking time for oneself (35% Often, 28% Always), while lowest concern is feeling unable to cope as a carer (14% Often, 6% Always).">
            <a:extLst>
              <a:ext uri="{FF2B5EF4-FFF2-40B4-BE49-F238E27FC236}">
                <a16:creationId xmlns:a16="http://schemas.microsoft.com/office/drawing/2014/main" id="{BB91E23C-79FF-DEA0-ECD5-055FB2A4AA6D}"/>
              </a:ext>
            </a:extLst>
          </p:cNvPr>
          <p:cNvPicPr>
            <a:picLocks noChangeAspect="1"/>
          </p:cNvPicPr>
          <p:nvPr/>
        </p:nvPicPr>
        <p:blipFill>
          <a:blip r:embed="rId3"/>
          <a:stretch>
            <a:fillRect/>
          </a:stretch>
        </p:blipFill>
        <p:spPr>
          <a:xfrm>
            <a:off x="8155289" y="89628"/>
            <a:ext cx="4036711" cy="3339372"/>
          </a:xfrm>
          <a:prstGeom prst="rect">
            <a:avLst/>
          </a:prstGeom>
        </p:spPr>
      </p:pic>
      <p:pic>
        <p:nvPicPr>
          <p:cNvPr id="13" name="Picture 12" descr="Bar chart showing impact of caring on different life areas with categories: social life, health and wellbeing, work or study, and relationship with care recipient. Most respondents report negative effects on social life (87%) and health (83%), while relationships show more varied impact including positive responses.">
            <a:extLst>
              <a:ext uri="{FF2B5EF4-FFF2-40B4-BE49-F238E27FC236}">
                <a16:creationId xmlns:a16="http://schemas.microsoft.com/office/drawing/2014/main" id="{0A0D619D-B5B1-E860-3174-22F208705EBD}"/>
              </a:ext>
            </a:extLst>
          </p:cNvPr>
          <p:cNvPicPr>
            <a:picLocks noChangeAspect="1"/>
          </p:cNvPicPr>
          <p:nvPr/>
        </p:nvPicPr>
        <p:blipFill>
          <a:blip r:embed="rId4"/>
          <a:stretch>
            <a:fillRect/>
          </a:stretch>
        </p:blipFill>
        <p:spPr>
          <a:xfrm>
            <a:off x="7253236" y="3733800"/>
            <a:ext cx="4938764" cy="3034572"/>
          </a:xfrm>
          <a:prstGeom prst="rect">
            <a:avLst/>
          </a:prstGeom>
        </p:spPr>
      </p:pic>
      <p:sp>
        <p:nvSpPr>
          <p:cNvPr id="5" name="TextBox 4">
            <a:extLst>
              <a:ext uri="{FF2B5EF4-FFF2-40B4-BE49-F238E27FC236}">
                <a16:creationId xmlns:a16="http://schemas.microsoft.com/office/drawing/2014/main" id="{9F0627BE-4A50-3A08-B84F-520405B99301}"/>
              </a:ext>
            </a:extLst>
          </p:cNvPr>
          <p:cNvSpPr txBox="1"/>
          <p:nvPr/>
        </p:nvSpPr>
        <p:spPr>
          <a:xfrm>
            <a:off x="7253236" y="89628"/>
            <a:ext cx="1539858" cy="369332"/>
          </a:xfrm>
          <a:prstGeom prst="rect">
            <a:avLst/>
          </a:prstGeom>
          <a:noFill/>
        </p:spPr>
        <p:txBody>
          <a:bodyPr wrap="square" rtlCol="0">
            <a:spAutoFit/>
          </a:bodyPr>
          <a:lstStyle/>
          <a:p>
            <a:r>
              <a:rPr lang="en-GB" dirty="0"/>
              <a:t>Figure 5</a:t>
            </a:r>
          </a:p>
        </p:txBody>
      </p:sp>
      <p:sp>
        <p:nvSpPr>
          <p:cNvPr id="7" name="TextBox 6">
            <a:extLst>
              <a:ext uri="{FF2B5EF4-FFF2-40B4-BE49-F238E27FC236}">
                <a16:creationId xmlns:a16="http://schemas.microsoft.com/office/drawing/2014/main" id="{BA6D0687-189E-F15F-0A22-3C299F432B68}"/>
              </a:ext>
            </a:extLst>
          </p:cNvPr>
          <p:cNvSpPr txBox="1"/>
          <p:nvPr/>
        </p:nvSpPr>
        <p:spPr>
          <a:xfrm>
            <a:off x="7253236" y="3367643"/>
            <a:ext cx="1539858" cy="369332"/>
          </a:xfrm>
          <a:prstGeom prst="rect">
            <a:avLst/>
          </a:prstGeom>
          <a:noFill/>
        </p:spPr>
        <p:txBody>
          <a:bodyPr wrap="square" rtlCol="0">
            <a:spAutoFit/>
          </a:bodyPr>
          <a:lstStyle/>
          <a:p>
            <a:r>
              <a:rPr lang="en-GB" dirty="0"/>
              <a:t>Figure 6</a:t>
            </a:r>
          </a:p>
        </p:txBody>
      </p:sp>
    </p:spTree>
    <p:extLst>
      <p:ext uri="{BB962C8B-B14F-4D97-AF65-F5344CB8AC3E}">
        <p14:creationId xmlns:p14="http://schemas.microsoft.com/office/powerpoint/2010/main" val="3572051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22B76B0A-C3B7-A82F-3F73-E2F82DC3D5DC}"/>
              </a:ext>
              <a:ext uri="{C183D7F6-B498-43B3-948B-1728B52AA6E4}">
                <adec:decorative xmlns:adec="http://schemas.microsoft.com/office/drawing/2017/decorative" val="1"/>
              </a:ext>
            </a:extLst>
          </p:cNvPr>
          <p:cNvSpPr/>
          <p:nvPr/>
        </p:nvSpPr>
        <p:spPr>
          <a:xfrm>
            <a:off x="195944" y="2666995"/>
            <a:ext cx="1524000" cy="1197429"/>
          </a:xfrm>
          <a:prstGeom prst="roundRect">
            <a:avLst/>
          </a:prstGeom>
          <a:solidFill>
            <a:schemeClr val="accent6"/>
          </a:solidFill>
          <a:ln>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schemeClr val="tx1"/>
                </a:solidFill>
                <a:effectLst/>
                <a:uLnTx/>
                <a:uFillTx/>
                <a:latin typeface="Aptos" panose="02110004020202020204"/>
                <a:ea typeface="+mn-ea"/>
                <a:cs typeface="+mn-cs"/>
              </a:rPr>
              <a:t>Becoming a carer</a:t>
            </a:r>
          </a:p>
        </p:txBody>
      </p:sp>
      <p:sp>
        <p:nvSpPr>
          <p:cNvPr id="3" name="Rectangle: Rounded Corners 2">
            <a:extLst>
              <a:ext uri="{FF2B5EF4-FFF2-40B4-BE49-F238E27FC236}">
                <a16:creationId xmlns:a16="http://schemas.microsoft.com/office/drawing/2014/main" id="{8369BAC3-064C-99EB-58F1-69494A38839E}"/>
              </a:ext>
              <a:ext uri="{C183D7F6-B498-43B3-948B-1728B52AA6E4}">
                <adec:decorative xmlns:adec="http://schemas.microsoft.com/office/drawing/2017/decorative" val="1"/>
              </a:ext>
            </a:extLst>
          </p:cNvPr>
          <p:cNvSpPr/>
          <p:nvPr/>
        </p:nvSpPr>
        <p:spPr>
          <a:xfrm>
            <a:off x="2092782" y="2666995"/>
            <a:ext cx="1524000" cy="1197429"/>
          </a:xfrm>
          <a:prstGeom prst="roundRect">
            <a:avLst/>
          </a:prstGeom>
          <a:solidFill>
            <a:schemeClr val="accent6"/>
          </a:solidFill>
          <a:ln>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chemeClr val="tx1"/>
                </a:solidFill>
                <a:effectLst/>
                <a:uLnTx/>
                <a:uFillTx/>
                <a:latin typeface="Aptos" panose="02110004020202020204"/>
                <a:ea typeface="+mn-ea"/>
                <a:cs typeface="+mn-cs"/>
              </a:rPr>
              <a:t>Taking on more responsibility </a:t>
            </a:r>
          </a:p>
        </p:txBody>
      </p:sp>
      <p:sp>
        <p:nvSpPr>
          <p:cNvPr id="4" name="Rectangle: Rounded Corners 3">
            <a:extLst>
              <a:ext uri="{FF2B5EF4-FFF2-40B4-BE49-F238E27FC236}">
                <a16:creationId xmlns:a16="http://schemas.microsoft.com/office/drawing/2014/main" id="{9F378EDF-33A0-A009-0E7A-ABC75154064C}"/>
              </a:ext>
              <a:ext uri="{C183D7F6-B498-43B3-948B-1728B52AA6E4}">
                <adec:decorative xmlns:adec="http://schemas.microsoft.com/office/drawing/2017/decorative" val="1"/>
              </a:ext>
            </a:extLst>
          </p:cNvPr>
          <p:cNvSpPr/>
          <p:nvPr/>
        </p:nvSpPr>
        <p:spPr>
          <a:xfrm>
            <a:off x="3989620" y="2666995"/>
            <a:ext cx="1524000" cy="1197429"/>
          </a:xfrm>
          <a:prstGeom prst="roundRect">
            <a:avLst/>
          </a:prstGeom>
          <a:solidFill>
            <a:schemeClr val="accent6"/>
          </a:solidFill>
          <a:ln>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chemeClr val="tx1"/>
                </a:solidFill>
                <a:effectLst/>
                <a:uLnTx/>
                <a:uFillTx/>
                <a:latin typeface="Aptos" panose="02110004020202020204"/>
                <a:ea typeface="+mn-ea"/>
                <a:cs typeface="+mn-cs"/>
              </a:rPr>
              <a:t>Managing with limited support</a:t>
            </a:r>
          </a:p>
        </p:txBody>
      </p:sp>
      <p:sp>
        <p:nvSpPr>
          <p:cNvPr id="5" name="Rectangle: Rounded Corners 4">
            <a:extLst>
              <a:ext uri="{FF2B5EF4-FFF2-40B4-BE49-F238E27FC236}">
                <a16:creationId xmlns:a16="http://schemas.microsoft.com/office/drawing/2014/main" id="{2982B485-B3E3-1FE5-BC00-4150655648DF}"/>
              </a:ext>
              <a:ext uri="{C183D7F6-B498-43B3-948B-1728B52AA6E4}">
                <adec:decorative xmlns:adec="http://schemas.microsoft.com/office/drawing/2017/decorative" val="1"/>
              </a:ext>
            </a:extLst>
          </p:cNvPr>
          <p:cNvSpPr/>
          <p:nvPr/>
        </p:nvSpPr>
        <p:spPr>
          <a:xfrm>
            <a:off x="5864678" y="2666996"/>
            <a:ext cx="1657348" cy="1197429"/>
          </a:xfrm>
          <a:prstGeom prst="roundRect">
            <a:avLst/>
          </a:prstGeom>
          <a:solidFill>
            <a:srgbClr val="FFC000"/>
          </a:solidFill>
          <a:ln>
            <a:solidFill>
              <a:srgbClr val="FFC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1" i="0" u="none" strike="noStrike" kern="1200" cap="none" spc="0" normalizeH="0" baseline="0" noProof="0" dirty="0">
              <a:ln>
                <a:noFill/>
              </a:ln>
              <a:solidFill>
                <a:schemeClr val="tx1"/>
              </a:solidFill>
              <a:effectLst/>
              <a:uLnTx/>
              <a:uFillTx/>
              <a:latin typeface="Aptos" panose="0211000402020202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schemeClr val="tx1"/>
                </a:solidFill>
                <a:effectLst/>
                <a:uLnTx/>
                <a:uFillTx/>
                <a:latin typeface="Aptos" panose="02110004020202020204"/>
                <a:ea typeface="+mn-ea"/>
                <a:cs typeface="+mn-cs"/>
              </a:rPr>
              <a:t>Experiencing strain</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chemeClr val="tx1"/>
              </a:solidFill>
              <a:effectLst/>
              <a:uLnTx/>
              <a:uFillTx/>
              <a:latin typeface="Aptos" panose="02110004020202020204"/>
              <a:ea typeface="+mn-ea"/>
              <a:cs typeface="+mn-cs"/>
            </a:endParaRPr>
          </a:p>
        </p:txBody>
      </p:sp>
      <p:sp>
        <p:nvSpPr>
          <p:cNvPr id="6" name="Rectangle: Rounded Corners 5">
            <a:extLst>
              <a:ext uri="{FF2B5EF4-FFF2-40B4-BE49-F238E27FC236}">
                <a16:creationId xmlns:a16="http://schemas.microsoft.com/office/drawing/2014/main" id="{262B47FB-542D-6296-FBB3-20DCF921979B}"/>
              </a:ext>
              <a:ext uri="{C183D7F6-B498-43B3-948B-1728B52AA6E4}">
                <adec:decorative xmlns:adec="http://schemas.microsoft.com/office/drawing/2017/decorative" val="1"/>
              </a:ext>
            </a:extLst>
          </p:cNvPr>
          <p:cNvSpPr/>
          <p:nvPr/>
        </p:nvSpPr>
        <p:spPr>
          <a:xfrm>
            <a:off x="7992838" y="2666997"/>
            <a:ext cx="1657349" cy="1197429"/>
          </a:xfrm>
          <a:prstGeom prst="roundRect">
            <a:avLst/>
          </a:prstGeom>
          <a:solidFill>
            <a:srgbClr val="FFC000"/>
          </a:solidFill>
          <a:ln>
            <a:solidFill>
              <a:srgbClr val="FFC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1" i="0" u="none" strike="noStrike" kern="1200" cap="none" spc="0" normalizeH="0" baseline="0" noProof="0" dirty="0">
              <a:ln>
                <a:noFill/>
              </a:ln>
              <a:solidFill>
                <a:schemeClr val="tx1"/>
              </a:solidFill>
              <a:effectLst/>
              <a:uLnTx/>
              <a:uFillTx/>
              <a:latin typeface="Aptos" panose="0211000402020202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chemeClr val="tx1"/>
                </a:solidFill>
                <a:effectLst/>
                <a:uLnTx/>
                <a:uFillTx/>
                <a:latin typeface="Aptos" panose="02110004020202020204"/>
                <a:ea typeface="+mn-ea"/>
                <a:cs typeface="+mn-cs"/>
              </a:rPr>
              <a:t>Deteriorating health  &amp; burnout</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chemeClr val="tx1"/>
              </a:solidFill>
              <a:effectLst/>
              <a:uLnTx/>
              <a:uFillTx/>
              <a:latin typeface="Aptos" panose="02110004020202020204"/>
              <a:ea typeface="+mn-ea"/>
              <a:cs typeface="+mn-cs"/>
            </a:endParaRPr>
          </a:p>
        </p:txBody>
      </p:sp>
      <p:sp>
        <p:nvSpPr>
          <p:cNvPr id="7" name="Rectangle: Rounded Corners 6">
            <a:extLst>
              <a:ext uri="{FF2B5EF4-FFF2-40B4-BE49-F238E27FC236}">
                <a16:creationId xmlns:a16="http://schemas.microsoft.com/office/drawing/2014/main" id="{C13B0C5B-1703-B934-4198-D7460CFC0872}"/>
              </a:ext>
              <a:ext uri="{C183D7F6-B498-43B3-948B-1728B52AA6E4}">
                <adec:decorative xmlns:adec="http://schemas.microsoft.com/office/drawing/2017/decorative" val="1"/>
              </a:ext>
            </a:extLst>
          </p:cNvPr>
          <p:cNvSpPr/>
          <p:nvPr/>
        </p:nvSpPr>
        <p:spPr>
          <a:xfrm>
            <a:off x="10150927" y="1768927"/>
            <a:ext cx="1570265" cy="1197428"/>
          </a:xfrm>
          <a:prstGeom prst="roundRect">
            <a:avLst/>
          </a:prstGeom>
          <a:solidFill>
            <a:srgbClr val="FF0000"/>
          </a:solid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1" i="0" u="none" strike="noStrike" kern="1200" cap="none" spc="0" normalizeH="0" baseline="0" noProof="0" dirty="0">
              <a:ln>
                <a:noFill/>
              </a:ln>
              <a:solidFill>
                <a:schemeClr val="tx1"/>
              </a:solidFill>
              <a:effectLst/>
              <a:uLnTx/>
              <a:uFillTx/>
              <a:latin typeface="Aptos" panose="0211000402020202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1" i="0" u="none" strike="noStrike" kern="1200" cap="none" spc="0" normalizeH="0" baseline="0" noProof="0" dirty="0">
              <a:ln>
                <a:noFill/>
              </a:ln>
              <a:solidFill>
                <a:schemeClr val="tx1"/>
              </a:solidFill>
              <a:effectLst/>
              <a:uLnTx/>
              <a:uFillTx/>
              <a:latin typeface="Aptos" panose="0211000402020202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schemeClr val="tx1"/>
                </a:solidFill>
                <a:effectLst/>
                <a:uLnTx/>
                <a:uFillTx/>
                <a:latin typeface="Aptos" panose="02110004020202020204"/>
                <a:ea typeface="+mn-ea"/>
                <a:cs typeface="+mn-cs"/>
              </a:rPr>
              <a:t>Breakdown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1" i="0" u="none" strike="noStrike" kern="1200" cap="none" spc="0" normalizeH="0" baseline="0" noProof="0" dirty="0">
              <a:ln>
                <a:noFill/>
              </a:ln>
              <a:solidFill>
                <a:schemeClr val="tx1"/>
              </a:solidFill>
              <a:effectLst/>
              <a:uLnTx/>
              <a:uFillTx/>
              <a:latin typeface="Aptos" panose="0211000402020202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chemeClr val="tx1"/>
              </a:solidFill>
              <a:effectLst/>
              <a:uLnTx/>
              <a:uFillTx/>
              <a:latin typeface="Aptos" panose="02110004020202020204"/>
              <a:ea typeface="+mn-ea"/>
              <a:cs typeface="+mn-cs"/>
            </a:endParaRPr>
          </a:p>
        </p:txBody>
      </p:sp>
      <p:sp>
        <p:nvSpPr>
          <p:cNvPr id="8" name="Rectangle: Rounded Corners 7">
            <a:extLst>
              <a:ext uri="{FF2B5EF4-FFF2-40B4-BE49-F238E27FC236}">
                <a16:creationId xmlns:a16="http://schemas.microsoft.com/office/drawing/2014/main" id="{F1819BF2-950D-C0AA-987E-9E683008ACA0}"/>
              </a:ext>
              <a:ext uri="{C183D7F6-B498-43B3-948B-1728B52AA6E4}">
                <adec:decorative xmlns:adec="http://schemas.microsoft.com/office/drawing/2017/decorative" val="1"/>
              </a:ext>
            </a:extLst>
          </p:cNvPr>
          <p:cNvSpPr/>
          <p:nvPr/>
        </p:nvSpPr>
        <p:spPr>
          <a:xfrm>
            <a:off x="10197192" y="3461652"/>
            <a:ext cx="1524000" cy="1197430"/>
          </a:xfrm>
          <a:prstGeom prst="roundRect">
            <a:avLst/>
          </a:prstGeom>
          <a:solidFill>
            <a:srgbClr val="FF0000"/>
          </a:solid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1" i="0" u="none" strike="noStrike" kern="1200" cap="none" spc="0" normalizeH="0" baseline="0" noProof="0" dirty="0">
              <a:ln>
                <a:noFill/>
              </a:ln>
              <a:solidFill>
                <a:schemeClr val="tx1"/>
              </a:solidFill>
              <a:effectLst/>
              <a:uLnTx/>
              <a:uFillTx/>
              <a:latin typeface="Aptos" panose="0211000402020202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1" i="0" u="none" strike="noStrike" kern="1200" cap="none" spc="0" normalizeH="0" baseline="0" noProof="0" dirty="0">
              <a:ln>
                <a:noFill/>
              </a:ln>
              <a:solidFill>
                <a:schemeClr val="tx1"/>
              </a:solidFill>
              <a:effectLst/>
              <a:uLnTx/>
              <a:uFillTx/>
              <a:latin typeface="Aptos" panose="0211000402020202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schemeClr val="tx1"/>
                </a:solidFill>
                <a:effectLst/>
                <a:uLnTx/>
                <a:uFillTx/>
                <a:latin typeface="Aptos" panose="02110004020202020204"/>
                <a:ea typeface="+mn-ea"/>
                <a:cs typeface="+mn-cs"/>
              </a:rPr>
              <a:t>Needs Escalate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1" i="0" u="none" strike="noStrike" kern="1200" cap="none" spc="0" normalizeH="0" baseline="0" noProof="0" dirty="0">
              <a:ln>
                <a:noFill/>
              </a:ln>
              <a:solidFill>
                <a:schemeClr val="tx1"/>
              </a:solidFill>
              <a:effectLst/>
              <a:uLnTx/>
              <a:uFillTx/>
              <a:latin typeface="Aptos" panose="0211000402020202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chemeClr val="tx1"/>
              </a:solidFill>
              <a:effectLst/>
              <a:uLnTx/>
              <a:uFillTx/>
              <a:latin typeface="Aptos" panose="02110004020202020204"/>
              <a:ea typeface="+mn-ea"/>
              <a:cs typeface="+mn-cs"/>
            </a:endParaRPr>
          </a:p>
        </p:txBody>
      </p:sp>
      <p:cxnSp>
        <p:nvCxnSpPr>
          <p:cNvPr id="12" name="Connector: Curved 11">
            <a:extLst>
              <a:ext uri="{FF2B5EF4-FFF2-40B4-BE49-F238E27FC236}">
                <a16:creationId xmlns:a16="http://schemas.microsoft.com/office/drawing/2014/main" id="{DDBB3346-D995-5831-1904-EE2CBE6F0A22}"/>
              </a:ext>
              <a:ext uri="{C183D7F6-B498-43B3-948B-1728B52AA6E4}">
                <adec:decorative xmlns:adec="http://schemas.microsoft.com/office/drawing/2017/decorative" val="1"/>
              </a:ext>
            </a:extLst>
          </p:cNvPr>
          <p:cNvCxnSpPr>
            <a:stCxn id="6" idx="3"/>
            <a:endCxn id="7" idx="1"/>
          </p:cNvCxnSpPr>
          <p:nvPr/>
        </p:nvCxnSpPr>
        <p:spPr>
          <a:xfrm flipV="1">
            <a:off x="9650187" y="2367641"/>
            <a:ext cx="500740" cy="898071"/>
          </a:xfrm>
          <a:prstGeom prst="curvedConnector3">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14" name="Connector: Curved 13">
            <a:extLst>
              <a:ext uri="{FF2B5EF4-FFF2-40B4-BE49-F238E27FC236}">
                <a16:creationId xmlns:a16="http://schemas.microsoft.com/office/drawing/2014/main" id="{58223E66-EBED-7ACC-E0F4-2707F3F3DADC}"/>
              </a:ext>
              <a:ext uri="{C183D7F6-B498-43B3-948B-1728B52AA6E4}">
                <adec:decorative xmlns:adec="http://schemas.microsoft.com/office/drawing/2017/decorative" val="1"/>
              </a:ext>
            </a:extLst>
          </p:cNvPr>
          <p:cNvCxnSpPr>
            <a:stCxn id="6" idx="3"/>
            <a:endCxn id="8" idx="1"/>
          </p:cNvCxnSpPr>
          <p:nvPr/>
        </p:nvCxnSpPr>
        <p:spPr>
          <a:xfrm>
            <a:off x="9650187" y="3265712"/>
            <a:ext cx="547005" cy="794655"/>
          </a:xfrm>
          <a:prstGeom prst="curvedConnector3">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18" name="Straight Arrow Connector 17">
            <a:extLst>
              <a:ext uri="{FF2B5EF4-FFF2-40B4-BE49-F238E27FC236}">
                <a16:creationId xmlns:a16="http://schemas.microsoft.com/office/drawing/2014/main" id="{01235505-A476-CE2D-16B9-385449AC5BFE}"/>
              </a:ext>
              <a:ext uri="{C183D7F6-B498-43B3-948B-1728B52AA6E4}">
                <adec:decorative xmlns:adec="http://schemas.microsoft.com/office/drawing/2017/decorative" val="1"/>
              </a:ext>
            </a:extLst>
          </p:cNvPr>
          <p:cNvCxnSpPr>
            <a:stCxn id="2" idx="3"/>
            <a:endCxn id="3" idx="1"/>
          </p:cNvCxnSpPr>
          <p:nvPr/>
        </p:nvCxnSpPr>
        <p:spPr>
          <a:xfrm>
            <a:off x="1719944" y="3265710"/>
            <a:ext cx="372838"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20" name="Straight Arrow Connector 19">
            <a:extLst>
              <a:ext uri="{FF2B5EF4-FFF2-40B4-BE49-F238E27FC236}">
                <a16:creationId xmlns:a16="http://schemas.microsoft.com/office/drawing/2014/main" id="{59D3508C-67BE-D29A-2148-09FAF36488BE}"/>
              </a:ext>
              <a:ext uri="{C183D7F6-B498-43B3-948B-1728B52AA6E4}">
                <adec:decorative xmlns:adec="http://schemas.microsoft.com/office/drawing/2017/decorative" val="1"/>
              </a:ext>
            </a:extLst>
          </p:cNvPr>
          <p:cNvCxnSpPr>
            <a:stCxn id="3" idx="3"/>
            <a:endCxn id="4" idx="1"/>
          </p:cNvCxnSpPr>
          <p:nvPr/>
        </p:nvCxnSpPr>
        <p:spPr>
          <a:xfrm>
            <a:off x="3616782" y="3265710"/>
            <a:ext cx="372838"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22" name="Straight Arrow Connector 21">
            <a:extLst>
              <a:ext uri="{FF2B5EF4-FFF2-40B4-BE49-F238E27FC236}">
                <a16:creationId xmlns:a16="http://schemas.microsoft.com/office/drawing/2014/main" id="{3B1AF1E8-1465-BC51-7A41-6AC48CE07A6B}"/>
              </a:ext>
              <a:ext uri="{C183D7F6-B498-43B3-948B-1728B52AA6E4}">
                <adec:decorative xmlns:adec="http://schemas.microsoft.com/office/drawing/2017/decorative" val="1"/>
              </a:ext>
            </a:extLst>
          </p:cNvPr>
          <p:cNvCxnSpPr>
            <a:stCxn id="4" idx="3"/>
            <a:endCxn id="5" idx="1"/>
          </p:cNvCxnSpPr>
          <p:nvPr/>
        </p:nvCxnSpPr>
        <p:spPr>
          <a:xfrm>
            <a:off x="5513620" y="3265710"/>
            <a:ext cx="351058" cy="1"/>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24" name="Straight Arrow Connector 23">
            <a:extLst>
              <a:ext uri="{FF2B5EF4-FFF2-40B4-BE49-F238E27FC236}">
                <a16:creationId xmlns:a16="http://schemas.microsoft.com/office/drawing/2014/main" id="{0D90E386-095B-EDE6-D54B-070E56F8049D}"/>
              </a:ext>
              <a:ext uri="{C183D7F6-B498-43B3-948B-1728B52AA6E4}">
                <adec:decorative xmlns:adec="http://schemas.microsoft.com/office/drawing/2017/decorative" val="1"/>
              </a:ext>
            </a:extLst>
          </p:cNvPr>
          <p:cNvCxnSpPr>
            <a:stCxn id="5" idx="3"/>
            <a:endCxn id="6" idx="1"/>
          </p:cNvCxnSpPr>
          <p:nvPr/>
        </p:nvCxnSpPr>
        <p:spPr>
          <a:xfrm>
            <a:off x="7522026" y="3265711"/>
            <a:ext cx="470812" cy="1"/>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26" name="Connector: Curved 25">
            <a:extLst>
              <a:ext uri="{FF2B5EF4-FFF2-40B4-BE49-F238E27FC236}">
                <a16:creationId xmlns:a16="http://schemas.microsoft.com/office/drawing/2014/main" id="{485521EF-3041-9408-268E-F51A46FA973C}"/>
              </a:ext>
              <a:ext uri="{C183D7F6-B498-43B3-948B-1728B52AA6E4}">
                <adec:decorative xmlns:adec="http://schemas.microsoft.com/office/drawing/2017/decorative" val="1"/>
              </a:ext>
            </a:extLst>
          </p:cNvPr>
          <p:cNvCxnSpPr>
            <a:stCxn id="2" idx="2"/>
            <a:endCxn id="4" idx="2"/>
          </p:cNvCxnSpPr>
          <p:nvPr/>
        </p:nvCxnSpPr>
        <p:spPr>
          <a:xfrm rot="16200000" flipH="1">
            <a:off x="2854782" y="1967586"/>
            <a:ext cx="12700" cy="3793676"/>
          </a:xfrm>
          <a:prstGeom prst="curvedConnector3">
            <a:avLst>
              <a:gd name="adj1" fmla="val 6257142"/>
            </a:avLst>
          </a:prstGeom>
          <a:ln>
            <a:tailEnd type="triangle"/>
          </a:ln>
        </p:spPr>
        <p:style>
          <a:lnRef idx="2">
            <a:schemeClr val="accent1"/>
          </a:lnRef>
          <a:fillRef idx="0">
            <a:schemeClr val="accent1"/>
          </a:fillRef>
          <a:effectRef idx="1">
            <a:schemeClr val="accent1"/>
          </a:effectRef>
          <a:fontRef idx="minor">
            <a:schemeClr val="tx1"/>
          </a:fontRef>
        </p:style>
      </p:cxnSp>
      <p:sp>
        <p:nvSpPr>
          <p:cNvPr id="39" name="Rectangle: Rounded Corners 38">
            <a:extLst>
              <a:ext uri="{FF2B5EF4-FFF2-40B4-BE49-F238E27FC236}">
                <a16:creationId xmlns:a16="http://schemas.microsoft.com/office/drawing/2014/main" id="{2F0FBDCD-99E0-B982-CB9F-FA1EBE18E5E5}"/>
              </a:ext>
              <a:ext uri="{C183D7F6-B498-43B3-948B-1728B52AA6E4}">
                <adec:decorative xmlns:adec="http://schemas.microsoft.com/office/drawing/2017/decorative" val="1"/>
              </a:ext>
            </a:extLst>
          </p:cNvPr>
          <p:cNvSpPr/>
          <p:nvPr/>
        </p:nvSpPr>
        <p:spPr>
          <a:xfrm>
            <a:off x="7992839" y="5255173"/>
            <a:ext cx="1657348" cy="1355276"/>
          </a:xfrm>
          <a:prstGeom prst="roundRect">
            <a:avLst/>
          </a:prstGeom>
          <a:solidFill>
            <a:schemeClr val="accent1">
              <a:lumMod val="60000"/>
              <a:lumOff val="40000"/>
            </a:schemeClr>
          </a:solidFill>
          <a:ln>
            <a:solidFill>
              <a:schemeClr val="accent1">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schemeClr val="tx1"/>
                </a:solidFill>
                <a:effectLst/>
                <a:uLnTx/>
                <a:uFillTx/>
                <a:latin typeface="Aptos" panose="02110004020202020204"/>
                <a:ea typeface="+mn-ea"/>
                <a:cs typeface="+mn-cs"/>
              </a:rPr>
              <a:t>Life after caring</a:t>
            </a:r>
          </a:p>
        </p:txBody>
      </p:sp>
      <p:cxnSp>
        <p:nvCxnSpPr>
          <p:cNvPr id="52" name="Connector: Curved 51">
            <a:extLst>
              <a:ext uri="{FF2B5EF4-FFF2-40B4-BE49-F238E27FC236}">
                <a16:creationId xmlns:a16="http://schemas.microsoft.com/office/drawing/2014/main" id="{10265195-32D8-B72F-1539-194B27DADAE7}"/>
              </a:ext>
              <a:ext uri="{C183D7F6-B498-43B3-948B-1728B52AA6E4}">
                <adec:decorative xmlns:adec="http://schemas.microsoft.com/office/drawing/2017/decorative" val="1"/>
              </a:ext>
            </a:extLst>
          </p:cNvPr>
          <p:cNvCxnSpPr>
            <a:stCxn id="39" idx="1"/>
            <a:endCxn id="2" idx="2"/>
          </p:cNvCxnSpPr>
          <p:nvPr/>
        </p:nvCxnSpPr>
        <p:spPr>
          <a:xfrm rot="10800000">
            <a:off x="957945" y="3864425"/>
            <a:ext cx="7034895" cy="2068387"/>
          </a:xfrm>
          <a:prstGeom prst="curvedConnector2">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54" name="Connector: Curved 53">
            <a:extLst>
              <a:ext uri="{FF2B5EF4-FFF2-40B4-BE49-F238E27FC236}">
                <a16:creationId xmlns:a16="http://schemas.microsoft.com/office/drawing/2014/main" id="{14193A38-BA88-305F-88DC-CE221AEBBBED}"/>
              </a:ext>
              <a:ext uri="{C183D7F6-B498-43B3-948B-1728B52AA6E4}">
                <adec:decorative xmlns:adec="http://schemas.microsoft.com/office/drawing/2017/decorative" val="1"/>
              </a:ext>
            </a:extLst>
          </p:cNvPr>
          <p:cNvCxnSpPr>
            <a:stCxn id="8" idx="2"/>
            <a:endCxn id="39" idx="3"/>
          </p:cNvCxnSpPr>
          <p:nvPr/>
        </p:nvCxnSpPr>
        <p:spPr>
          <a:xfrm rot="5400000">
            <a:off x="9667826" y="4641444"/>
            <a:ext cx="1273729" cy="1309005"/>
          </a:xfrm>
          <a:prstGeom prst="curvedConnector2">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58" name="Connector: Curved 57">
            <a:extLst>
              <a:ext uri="{FF2B5EF4-FFF2-40B4-BE49-F238E27FC236}">
                <a16:creationId xmlns:a16="http://schemas.microsoft.com/office/drawing/2014/main" id="{81B94A9A-36C9-14F5-DA69-BBEC51BE6F1A}"/>
              </a:ext>
              <a:ext uri="{C183D7F6-B498-43B3-948B-1728B52AA6E4}">
                <adec:decorative xmlns:adec="http://schemas.microsoft.com/office/drawing/2017/decorative" val="1"/>
              </a:ext>
            </a:extLst>
          </p:cNvPr>
          <p:cNvCxnSpPr>
            <a:stCxn id="7" idx="3"/>
            <a:endCxn id="39" idx="3"/>
          </p:cNvCxnSpPr>
          <p:nvPr/>
        </p:nvCxnSpPr>
        <p:spPr>
          <a:xfrm flipH="1">
            <a:off x="9650187" y="2367641"/>
            <a:ext cx="2071005" cy="3565170"/>
          </a:xfrm>
          <a:prstGeom prst="curvedConnector3">
            <a:avLst>
              <a:gd name="adj1" fmla="val -18397"/>
            </a:avLst>
          </a:prstGeom>
          <a:ln>
            <a:tailEnd type="triangle"/>
          </a:ln>
        </p:spPr>
        <p:style>
          <a:lnRef idx="2">
            <a:schemeClr val="accent1"/>
          </a:lnRef>
          <a:fillRef idx="0">
            <a:schemeClr val="accent1"/>
          </a:fillRef>
          <a:effectRef idx="1">
            <a:schemeClr val="accent1"/>
          </a:effectRef>
          <a:fontRef idx="minor">
            <a:schemeClr val="tx1"/>
          </a:fontRef>
        </p:style>
      </p:cxnSp>
      <p:sp>
        <p:nvSpPr>
          <p:cNvPr id="9" name="Title 1">
            <a:extLst>
              <a:ext uri="{FF2B5EF4-FFF2-40B4-BE49-F238E27FC236}">
                <a16:creationId xmlns:a16="http://schemas.microsoft.com/office/drawing/2014/main" id="{5585AF00-C69C-278D-F885-628E5B837B5C}"/>
              </a:ext>
            </a:extLst>
          </p:cNvPr>
          <p:cNvSpPr txBox="1">
            <a:spLocks noGrp="1"/>
          </p:cNvSpPr>
          <p:nvPr>
            <p:ph type="title" idx="4294967295"/>
          </p:nvPr>
        </p:nvSpPr>
        <p:spPr>
          <a:xfrm>
            <a:off x="27213" y="10805"/>
            <a:ext cx="10515600" cy="69477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3200" b="1" i="0" u="none" strike="noStrike" kern="1200" cap="none" spc="0" normalizeH="0" baseline="0" noProof="0" dirty="0">
                <a:ln>
                  <a:noFill/>
                </a:ln>
                <a:solidFill>
                  <a:schemeClr val="tx2">
                    <a:lumMod val="75000"/>
                    <a:lumOff val="25000"/>
                  </a:schemeClr>
                </a:solidFill>
                <a:effectLst/>
                <a:uLnTx/>
                <a:uFillTx/>
                <a:latin typeface="+mj-lt"/>
                <a:ea typeface="+mj-ea"/>
                <a:cs typeface="+mj-cs"/>
              </a:rPr>
              <a:t>Caring journey: </a:t>
            </a:r>
          </a:p>
        </p:txBody>
      </p:sp>
      <p:sp>
        <p:nvSpPr>
          <p:cNvPr id="11" name="TextBox 10">
            <a:extLst>
              <a:ext uri="{FF2B5EF4-FFF2-40B4-BE49-F238E27FC236}">
                <a16:creationId xmlns:a16="http://schemas.microsoft.com/office/drawing/2014/main" id="{EA942C67-F1A4-81D8-4084-6E8FC159C2FB}"/>
              </a:ext>
            </a:extLst>
          </p:cNvPr>
          <p:cNvSpPr txBox="1"/>
          <p:nvPr/>
        </p:nvSpPr>
        <p:spPr>
          <a:xfrm>
            <a:off x="54426" y="914086"/>
            <a:ext cx="12137574"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Caring is not a linear journey, and there are multiple opportunities in the caring journey to prevent, reduce and delay escalation of need…</a:t>
            </a:r>
          </a:p>
        </p:txBody>
      </p:sp>
    </p:spTree>
    <p:extLst>
      <p:ext uri="{BB962C8B-B14F-4D97-AF65-F5344CB8AC3E}">
        <p14:creationId xmlns:p14="http://schemas.microsoft.com/office/powerpoint/2010/main" val="25366466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tx2">
            <a:lumMod val="10000"/>
            <a:lumOff val="90000"/>
          </a:schemeClr>
        </a:solidFill>
        <a:effectLst/>
      </p:bgPr>
    </p:bg>
    <p:spTree>
      <p:nvGrpSpPr>
        <p:cNvPr id="1" name="">
          <a:extLst>
            <a:ext uri="{FF2B5EF4-FFF2-40B4-BE49-F238E27FC236}">
              <a16:creationId xmlns:a16="http://schemas.microsoft.com/office/drawing/2014/main" id="{AAE8C4C7-6820-7281-61D9-324C01A2788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DA08BF9-0592-3866-27D5-46FA567D3A52}"/>
              </a:ext>
            </a:extLst>
          </p:cNvPr>
          <p:cNvSpPr>
            <a:spLocks noGrp="1"/>
          </p:cNvSpPr>
          <p:nvPr>
            <p:ph type="title"/>
          </p:nvPr>
        </p:nvSpPr>
        <p:spPr>
          <a:xfrm>
            <a:off x="27213" y="10805"/>
            <a:ext cx="10515600" cy="694772"/>
          </a:xfrm>
        </p:spPr>
        <p:txBody>
          <a:bodyPr>
            <a:normAutofit/>
          </a:bodyPr>
          <a:lstStyle/>
          <a:p>
            <a:r>
              <a:rPr lang="en-GB" sz="3200" b="1" dirty="0">
                <a:solidFill>
                  <a:schemeClr val="tx2">
                    <a:lumMod val="75000"/>
                    <a:lumOff val="25000"/>
                  </a:schemeClr>
                </a:solidFill>
              </a:rPr>
              <a:t>From evidence to action: </a:t>
            </a:r>
          </a:p>
        </p:txBody>
      </p:sp>
      <p:sp>
        <p:nvSpPr>
          <p:cNvPr id="14" name="TextBox 13">
            <a:extLst>
              <a:ext uri="{FF2B5EF4-FFF2-40B4-BE49-F238E27FC236}">
                <a16:creationId xmlns:a16="http://schemas.microsoft.com/office/drawing/2014/main" id="{1598F844-F98D-2DF2-80EC-FF01A71202DC}"/>
              </a:ext>
            </a:extLst>
          </p:cNvPr>
          <p:cNvSpPr txBox="1"/>
          <p:nvPr/>
        </p:nvSpPr>
        <p:spPr>
          <a:xfrm>
            <a:off x="27213" y="794048"/>
            <a:ext cx="12137574" cy="1477328"/>
          </a:xfrm>
          <a:prstGeom prst="rect">
            <a:avLst/>
          </a:prstGeom>
          <a:noFill/>
        </p:spPr>
        <p:txBody>
          <a:bodyPr wrap="square">
            <a:spAutoFit/>
          </a:bodyPr>
          <a:lstStyle/>
          <a:p>
            <a:r>
              <a:rPr lang="en-GB" dirty="0"/>
              <a:t>If carers are identified earlier, recognised as partners in care, and supported to maintain their own health, wellbeing and capacity to care, then caring relationships are more likely to be sustained, crisis can be prevented or delayed, and avoidable demand across health and social care may be reduced.</a:t>
            </a:r>
          </a:p>
          <a:p>
            <a:endParaRPr lang="en-GB" dirty="0"/>
          </a:p>
          <a:p>
            <a:endParaRPr lang="en-GB" dirty="0"/>
          </a:p>
        </p:txBody>
      </p:sp>
      <p:sp>
        <p:nvSpPr>
          <p:cNvPr id="15" name="TextBox 14">
            <a:extLst>
              <a:ext uri="{FF2B5EF4-FFF2-40B4-BE49-F238E27FC236}">
                <a16:creationId xmlns:a16="http://schemas.microsoft.com/office/drawing/2014/main" id="{B583FDE5-E6C8-69A4-ACFB-88702220F26A}"/>
              </a:ext>
            </a:extLst>
          </p:cNvPr>
          <p:cNvSpPr txBox="1"/>
          <p:nvPr/>
        </p:nvSpPr>
        <p:spPr>
          <a:xfrm>
            <a:off x="172720" y="2359847"/>
            <a:ext cx="1534160" cy="923330"/>
          </a:xfrm>
          <a:prstGeom prst="rect">
            <a:avLst/>
          </a:prstGeom>
          <a:noFill/>
        </p:spPr>
        <p:txBody>
          <a:bodyPr wrap="square" rtlCol="0">
            <a:spAutoFit/>
          </a:bodyPr>
          <a:lstStyle/>
          <a:p>
            <a:r>
              <a:rPr lang="en-GB" dirty="0"/>
              <a:t>Earlier identification </a:t>
            </a:r>
          </a:p>
          <a:p>
            <a:r>
              <a:rPr lang="en-GB" dirty="0"/>
              <a:t>&amp; recording </a:t>
            </a:r>
          </a:p>
        </p:txBody>
      </p:sp>
      <p:sp>
        <p:nvSpPr>
          <p:cNvPr id="16" name="TextBox 15">
            <a:extLst>
              <a:ext uri="{FF2B5EF4-FFF2-40B4-BE49-F238E27FC236}">
                <a16:creationId xmlns:a16="http://schemas.microsoft.com/office/drawing/2014/main" id="{C5AEFB0C-5D5E-06A7-46BE-A4024E618F9B}"/>
              </a:ext>
            </a:extLst>
          </p:cNvPr>
          <p:cNvSpPr txBox="1"/>
          <p:nvPr/>
        </p:nvSpPr>
        <p:spPr>
          <a:xfrm>
            <a:off x="2540000" y="2359847"/>
            <a:ext cx="2448560" cy="923330"/>
          </a:xfrm>
          <a:prstGeom prst="rect">
            <a:avLst/>
          </a:prstGeom>
          <a:noFill/>
        </p:spPr>
        <p:txBody>
          <a:bodyPr wrap="square" rtlCol="0">
            <a:spAutoFit/>
          </a:bodyPr>
          <a:lstStyle/>
          <a:p>
            <a:r>
              <a:rPr lang="en-GB" dirty="0"/>
              <a:t>Proportionate support based on need and risk </a:t>
            </a:r>
          </a:p>
        </p:txBody>
      </p:sp>
      <p:sp>
        <p:nvSpPr>
          <p:cNvPr id="17" name="TextBox 16">
            <a:extLst>
              <a:ext uri="{FF2B5EF4-FFF2-40B4-BE49-F238E27FC236}">
                <a16:creationId xmlns:a16="http://schemas.microsoft.com/office/drawing/2014/main" id="{BB501A74-839C-61E9-B1EC-3DE787ADD272}"/>
              </a:ext>
            </a:extLst>
          </p:cNvPr>
          <p:cNvSpPr txBox="1"/>
          <p:nvPr/>
        </p:nvSpPr>
        <p:spPr>
          <a:xfrm>
            <a:off x="5603240" y="2359847"/>
            <a:ext cx="2976880" cy="923330"/>
          </a:xfrm>
          <a:prstGeom prst="rect">
            <a:avLst/>
          </a:prstGeom>
          <a:noFill/>
        </p:spPr>
        <p:txBody>
          <a:bodyPr wrap="square" rtlCol="0">
            <a:spAutoFit/>
          </a:bodyPr>
          <a:lstStyle/>
          <a:p>
            <a:r>
              <a:rPr lang="en-GB" dirty="0"/>
              <a:t>Sustained caring relationships where carers are willing and able </a:t>
            </a:r>
          </a:p>
        </p:txBody>
      </p:sp>
      <p:sp>
        <p:nvSpPr>
          <p:cNvPr id="18" name="TextBox 17">
            <a:extLst>
              <a:ext uri="{FF2B5EF4-FFF2-40B4-BE49-F238E27FC236}">
                <a16:creationId xmlns:a16="http://schemas.microsoft.com/office/drawing/2014/main" id="{E324D126-B4A8-32FC-C3D2-96DF372A9329}"/>
              </a:ext>
            </a:extLst>
          </p:cNvPr>
          <p:cNvSpPr txBox="1"/>
          <p:nvPr/>
        </p:nvSpPr>
        <p:spPr>
          <a:xfrm>
            <a:off x="9194800" y="2359847"/>
            <a:ext cx="3027680" cy="923330"/>
          </a:xfrm>
          <a:prstGeom prst="rect">
            <a:avLst/>
          </a:prstGeom>
          <a:noFill/>
        </p:spPr>
        <p:txBody>
          <a:bodyPr wrap="square" rtlCol="0">
            <a:spAutoFit/>
          </a:bodyPr>
          <a:lstStyle/>
          <a:p>
            <a:r>
              <a:rPr lang="en-GB" dirty="0"/>
              <a:t>Reduced or delayed escalation, carer breakdown and crisis demand </a:t>
            </a:r>
          </a:p>
        </p:txBody>
      </p:sp>
      <p:cxnSp>
        <p:nvCxnSpPr>
          <p:cNvPr id="20" name="Straight Arrow Connector 19">
            <a:extLst>
              <a:ext uri="{FF2B5EF4-FFF2-40B4-BE49-F238E27FC236}">
                <a16:creationId xmlns:a16="http://schemas.microsoft.com/office/drawing/2014/main" id="{601BEDC6-4213-7EFD-539F-006CEB9914F3}"/>
              </a:ext>
              <a:ext uri="{C183D7F6-B498-43B3-948B-1728B52AA6E4}">
                <adec:decorative xmlns:adec="http://schemas.microsoft.com/office/drawing/2017/decorative" val="1"/>
              </a:ext>
            </a:extLst>
          </p:cNvPr>
          <p:cNvCxnSpPr>
            <a:cxnSpLocks/>
            <a:stCxn id="15" idx="3"/>
            <a:endCxn id="16" idx="1"/>
          </p:cNvCxnSpPr>
          <p:nvPr/>
        </p:nvCxnSpPr>
        <p:spPr>
          <a:xfrm>
            <a:off x="1706880" y="2821512"/>
            <a:ext cx="833120"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23" name="Straight Arrow Connector 22">
            <a:extLst>
              <a:ext uri="{FF2B5EF4-FFF2-40B4-BE49-F238E27FC236}">
                <a16:creationId xmlns:a16="http://schemas.microsoft.com/office/drawing/2014/main" id="{60E41057-96E8-F5FB-618D-05DF218EAA76}"/>
              </a:ext>
              <a:ext uri="{C183D7F6-B498-43B3-948B-1728B52AA6E4}">
                <adec:decorative xmlns:adec="http://schemas.microsoft.com/office/drawing/2017/decorative" val="1"/>
              </a:ext>
            </a:extLst>
          </p:cNvPr>
          <p:cNvCxnSpPr>
            <a:cxnSpLocks/>
            <a:endCxn id="17" idx="1"/>
          </p:cNvCxnSpPr>
          <p:nvPr/>
        </p:nvCxnSpPr>
        <p:spPr>
          <a:xfrm>
            <a:off x="4846320" y="2821512"/>
            <a:ext cx="756920"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30" name="Straight Arrow Connector 29">
            <a:extLst>
              <a:ext uri="{FF2B5EF4-FFF2-40B4-BE49-F238E27FC236}">
                <a16:creationId xmlns:a16="http://schemas.microsoft.com/office/drawing/2014/main" id="{10BDFFE8-BB8E-29C4-5AE5-8291F3B39840}"/>
              </a:ext>
              <a:ext uri="{C183D7F6-B498-43B3-948B-1728B52AA6E4}">
                <adec:decorative xmlns:adec="http://schemas.microsoft.com/office/drawing/2017/decorative" val="1"/>
              </a:ext>
            </a:extLst>
          </p:cNvPr>
          <p:cNvCxnSpPr>
            <a:cxnSpLocks/>
          </p:cNvCxnSpPr>
          <p:nvPr/>
        </p:nvCxnSpPr>
        <p:spPr>
          <a:xfrm>
            <a:off x="8361680" y="2821512"/>
            <a:ext cx="833120"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32" name="TextBox 31">
            <a:extLst>
              <a:ext uri="{FF2B5EF4-FFF2-40B4-BE49-F238E27FC236}">
                <a16:creationId xmlns:a16="http://schemas.microsoft.com/office/drawing/2014/main" id="{7569C9EE-2D20-C144-27AC-A68426489806}"/>
              </a:ext>
            </a:extLst>
          </p:cNvPr>
          <p:cNvSpPr txBox="1"/>
          <p:nvPr/>
        </p:nvSpPr>
        <p:spPr>
          <a:xfrm>
            <a:off x="84726" y="3946912"/>
            <a:ext cx="12022547" cy="2585323"/>
          </a:xfrm>
          <a:prstGeom prst="rect">
            <a:avLst/>
          </a:prstGeom>
          <a:noFill/>
        </p:spPr>
        <p:txBody>
          <a:bodyPr wrap="square" rtlCol="0">
            <a:spAutoFit/>
          </a:bodyPr>
          <a:lstStyle/>
          <a:p>
            <a:r>
              <a:rPr lang="en-GB" b="1" dirty="0">
                <a:solidFill>
                  <a:srgbClr val="156082"/>
                </a:solidFill>
              </a:rPr>
              <a:t>What we need to consider: </a:t>
            </a:r>
          </a:p>
          <a:p>
            <a:endParaRPr lang="en-GB" dirty="0"/>
          </a:p>
          <a:p>
            <a:pPr marL="285750" indent="-285750">
              <a:buFont typeface="Arial" panose="020B0604020202020204" pitchFamily="34" charset="0"/>
              <a:buChar char="•"/>
            </a:pPr>
            <a:r>
              <a:rPr lang="en-GB" dirty="0"/>
              <a:t>Which recommendations are most likely to support these outcomes?</a:t>
            </a:r>
          </a:p>
          <a:p>
            <a:pPr marL="285750" indent="-285750">
              <a:buFont typeface="Arial" panose="020B0604020202020204" pitchFamily="34" charset="0"/>
              <a:buChar char="•"/>
            </a:pPr>
            <a:r>
              <a:rPr lang="en-GB" dirty="0"/>
              <a:t>Where should targeted prevention be prioritised?</a:t>
            </a:r>
          </a:p>
          <a:p>
            <a:pPr marL="285750" indent="-285750">
              <a:buFont typeface="Arial" panose="020B0604020202020204" pitchFamily="34" charset="0"/>
              <a:buChar char="•"/>
            </a:pPr>
            <a:r>
              <a:rPr lang="en-GB" dirty="0"/>
              <a:t>What success measures should be agreed across partners?</a:t>
            </a:r>
          </a:p>
          <a:p>
            <a:pPr marL="285750" indent="-285750">
              <a:buFont typeface="Arial" panose="020B0604020202020204" pitchFamily="34" charset="0"/>
              <a:buChar char="•"/>
            </a:pPr>
            <a:r>
              <a:rPr lang="en-GB" dirty="0"/>
              <a:t>What governance is needed to oversee progress and accountability?</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dirty="0"/>
          </a:p>
          <a:p>
            <a:r>
              <a:rPr lang="en-GB" dirty="0"/>
              <a:t>This could be developed further through a multi-agency carers group</a:t>
            </a:r>
          </a:p>
        </p:txBody>
      </p:sp>
    </p:spTree>
    <p:extLst>
      <p:ext uri="{BB962C8B-B14F-4D97-AF65-F5344CB8AC3E}">
        <p14:creationId xmlns:p14="http://schemas.microsoft.com/office/powerpoint/2010/main" val="10286947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7"/>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0"/>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7" grpId="0"/>
      <p:bldP spid="1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9E0173E3-24B7-E5E3-3E4A-218F1FF27725}"/>
              </a:ext>
              <a:ext uri="{C183D7F6-B498-43B3-948B-1728B52AA6E4}">
                <adec:decorative xmlns:adec="http://schemas.microsoft.com/office/drawing/2017/decorative" val="1"/>
              </a:ext>
            </a:extLst>
          </p:cNvPr>
          <p:cNvSpPr>
            <a:spLocks/>
          </p:cNvSpPr>
          <p:nvPr/>
        </p:nvSpPr>
        <p:spPr>
          <a:xfrm>
            <a:off x="1" y="454064"/>
            <a:ext cx="3984174" cy="1777507"/>
          </a:xfrm>
          <a:prstGeom prst="rect">
            <a:avLst/>
          </a:prstGeom>
          <a:solidFill>
            <a:schemeClr val="tx2">
              <a:lumMod val="50000"/>
              <a:lumOff val="50000"/>
            </a:schemeClr>
          </a:solidFill>
          <a:ln>
            <a:solidFill>
              <a:schemeClr val="tx2">
                <a:lumMod val="50000"/>
                <a:lumOff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C84BF36D-ED78-AF6E-9283-B663FDFF2F2A}"/>
              </a:ext>
              <a:ext uri="{C183D7F6-B498-43B3-948B-1728B52AA6E4}">
                <adec:decorative xmlns:adec="http://schemas.microsoft.com/office/drawing/2017/decorative" val="1"/>
              </a:ext>
            </a:extLst>
          </p:cNvPr>
          <p:cNvSpPr>
            <a:spLocks noGrp="1" noRot="1" noMove="1" noResize="1" noEditPoints="1" noAdjustHandles="1" noChangeArrowheads="1" noChangeShapeType="1"/>
          </p:cNvSpPr>
          <p:nvPr/>
        </p:nvSpPr>
        <p:spPr>
          <a:xfrm>
            <a:off x="0" y="2231572"/>
            <a:ext cx="3984175" cy="2427513"/>
          </a:xfrm>
          <a:prstGeom prst="rect">
            <a:avLst/>
          </a:prstGeom>
          <a:solidFill>
            <a:schemeClr val="tx2">
              <a:lumMod val="75000"/>
              <a:lumOff val="25000"/>
            </a:schemeClr>
          </a:solidFill>
          <a:ln>
            <a:solidFill>
              <a:schemeClr val="tx2">
                <a:lumMod val="75000"/>
                <a:lumOff val="2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0516263-B75F-5F67-AE9E-8EC87C9531D4}"/>
              </a:ext>
              <a:ext uri="{C183D7F6-B498-43B3-948B-1728B52AA6E4}">
                <adec:decorative xmlns:adec="http://schemas.microsoft.com/office/drawing/2017/decorative" val="1"/>
              </a:ext>
            </a:extLst>
          </p:cNvPr>
          <p:cNvSpPr>
            <a:spLocks noGrp="1" noRot="1" noMove="1" noResize="1" noEditPoints="1" noAdjustHandles="1" noChangeArrowheads="1" noChangeShapeType="1"/>
          </p:cNvSpPr>
          <p:nvPr/>
        </p:nvSpPr>
        <p:spPr>
          <a:xfrm>
            <a:off x="-1" y="4626429"/>
            <a:ext cx="3984175" cy="2231572"/>
          </a:xfrm>
          <a:prstGeom prst="rect">
            <a:avLst/>
          </a:prstGeom>
          <a:solidFill>
            <a:schemeClr val="accent1">
              <a:lumMod val="75000"/>
            </a:schemeClr>
          </a:solidFill>
          <a:ln>
            <a:solidFill>
              <a:schemeClr val="accent1">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extLst>
              <a:ext uri="{FF2B5EF4-FFF2-40B4-BE49-F238E27FC236}">
                <a16:creationId xmlns:a16="http://schemas.microsoft.com/office/drawing/2014/main" id="{4D9834DC-FBD0-C114-5C95-43F155BF8E8B}"/>
              </a:ext>
              <a:ext uri="{C183D7F6-B498-43B3-948B-1728B52AA6E4}">
                <adec:decorative xmlns:adec="http://schemas.microsoft.com/office/drawing/2017/decorative" val="1"/>
              </a:ext>
            </a:extLst>
          </p:cNvPr>
          <p:cNvSpPr>
            <a:spLocks/>
          </p:cNvSpPr>
          <p:nvPr/>
        </p:nvSpPr>
        <p:spPr>
          <a:xfrm>
            <a:off x="4103913" y="454063"/>
            <a:ext cx="3984174" cy="1777507"/>
          </a:xfrm>
          <a:prstGeom prst="rect">
            <a:avLst/>
          </a:prstGeom>
          <a:solidFill>
            <a:schemeClr val="tx2">
              <a:lumMod val="75000"/>
              <a:lumOff val="25000"/>
            </a:schemeClr>
          </a:solidFill>
          <a:ln>
            <a:solidFill>
              <a:schemeClr val="tx2">
                <a:lumMod val="75000"/>
                <a:lumOff val="2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extLst>
              <a:ext uri="{FF2B5EF4-FFF2-40B4-BE49-F238E27FC236}">
                <a16:creationId xmlns:a16="http://schemas.microsoft.com/office/drawing/2014/main" id="{6F42B3B4-C490-59E1-A8ED-774AA7C173AF}"/>
              </a:ext>
              <a:ext uri="{C183D7F6-B498-43B3-948B-1728B52AA6E4}">
                <adec:decorative xmlns:adec="http://schemas.microsoft.com/office/drawing/2017/decorative" val="1"/>
              </a:ext>
            </a:extLst>
          </p:cNvPr>
          <p:cNvSpPr>
            <a:spLocks noGrp="1" noRot="1" noMove="1" noResize="1" noEditPoints="1" noAdjustHandles="1" noChangeArrowheads="1" noChangeShapeType="1"/>
          </p:cNvSpPr>
          <p:nvPr/>
        </p:nvSpPr>
        <p:spPr>
          <a:xfrm>
            <a:off x="4103912" y="2231571"/>
            <a:ext cx="3984175" cy="2427513"/>
          </a:xfrm>
          <a:prstGeom prst="rect">
            <a:avLst/>
          </a:prstGeom>
          <a:solidFill>
            <a:schemeClr val="accent1">
              <a:lumMod val="75000"/>
            </a:schemeClr>
          </a:solidFill>
          <a:ln>
            <a:solidFill>
              <a:schemeClr val="accent1">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82C56614-BA75-7EDC-66A3-6B301D2186D6}"/>
              </a:ext>
              <a:ext uri="{C183D7F6-B498-43B3-948B-1728B52AA6E4}">
                <adec:decorative xmlns:adec="http://schemas.microsoft.com/office/drawing/2017/decorative" val="1"/>
              </a:ext>
            </a:extLst>
          </p:cNvPr>
          <p:cNvSpPr>
            <a:spLocks noGrp="1" noRot="1" noMove="1" noResize="1" noEditPoints="1" noAdjustHandles="1" noChangeArrowheads="1" noChangeShapeType="1"/>
          </p:cNvSpPr>
          <p:nvPr/>
        </p:nvSpPr>
        <p:spPr>
          <a:xfrm>
            <a:off x="4103912" y="4659084"/>
            <a:ext cx="3984175" cy="2231572"/>
          </a:xfrm>
          <a:prstGeom prst="rect">
            <a:avLst/>
          </a:prstGeom>
          <a:solidFill>
            <a:schemeClr val="tx2">
              <a:lumMod val="50000"/>
              <a:lumOff val="50000"/>
            </a:schemeClr>
          </a:solidFill>
          <a:ln>
            <a:solidFill>
              <a:schemeClr val="tx2">
                <a:lumMod val="50000"/>
                <a:lumOff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a:extLst>
              <a:ext uri="{FF2B5EF4-FFF2-40B4-BE49-F238E27FC236}">
                <a16:creationId xmlns:a16="http://schemas.microsoft.com/office/drawing/2014/main" id="{63E26C03-C9E9-E2C9-04F4-FEC05CB46233}"/>
              </a:ext>
              <a:ext uri="{C183D7F6-B498-43B3-948B-1728B52AA6E4}">
                <adec:decorative xmlns:adec="http://schemas.microsoft.com/office/drawing/2017/decorative" val="1"/>
              </a:ext>
            </a:extLst>
          </p:cNvPr>
          <p:cNvSpPr>
            <a:spLocks/>
          </p:cNvSpPr>
          <p:nvPr/>
        </p:nvSpPr>
        <p:spPr>
          <a:xfrm>
            <a:off x="8207825" y="454063"/>
            <a:ext cx="3984174" cy="1777508"/>
          </a:xfrm>
          <a:prstGeom prst="rect">
            <a:avLst/>
          </a:prstGeom>
          <a:solidFill>
            <a:schemeClr val="accent1">
              <a:lumMod val="75000"/>
            </a:schemeClr>
          </a:solidFill>
          <a:ln>
            <a:solidFill>
              <a:schemeClr val="accent1">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a:extLst>
              <a:ext uri="{FF2B5EF4-FFF2-40B4-BE49-F238E27FC236}">
                <a16:creationId xmlns:a16="http://schemas.microsoft.com/office/drawing/2014/main" id="{EBDFE145-D488-318D-0FEE-37D9779E4817}"/>
              </a:ext>
              <a:ext uri="{C183D7F6-B498-43B3-948B-1728B52AA6E4}">
                <adec:decorative xmlns:adec="http://schemas.microsoft.com/office/drawing/2017/decorative" val="1"/>
              </a:ext>
            </a:extLst>
          </p:cNvPr>
          <p:cNvSpPr>
            <a:spLocks noGrp="1" noRot="1" noMove="1" noResize="1" noEditPoints="1" noAdjustHandles="1" noChangeArrowheads="1" noChangeShapeType="1"/>
          </p:cNvSpPr>
          <p:nvPr/>
        </p:nvSpPr>
        <p:spPr>
          <a:xfrm>
            <a:off x="8207824" y="2231571"/>
            <a:ext cx="3984175" cy="2427513"/>
          </a:xfrm>
          <a:prstGeom prst="rect">
            <a:avLst/>
          </a:prstGeom>
          <a:solidFill>
            <a:schemeClr val="tx2">
              <a:lumMod val="50000"/>
              <a:lumOff val="50000"/>
            </a:schemeClr>
          </a:solidFill>
          <a:ln>
            <a:solidFill>
              <a:schemeClr val="tx2">
                <a:lumMod val="50000"/>
                <a:lumOff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a:extLst>
              <a:ext uri="{FF2B5EF4-FFF2-40B4-BE49-F238E27FC236}">
                <a16:creationId xmlns:a16="http://schemas.microsoft.com/office/drawing/2014/main" id="{EDC7FEE3-07C1-9ACB-2E1A-053CF690632C}"/>
              </a:ext>
              <a:ext uri="{C183D7F6-B498-43B3-948B-1728B52AA6E4}">
                <adec:decorative xmlns:adec="http://schemas.microsoft.com/office/drawing/2017/decorative" val="1"/>
              </a:ext>
            </a:extLst>
          </p:cNvPr>
          <p:cNvSpPr>
            <a:spLocks noGrp="1" noRot="1" noMove="1" noResize="1" noEditPoints="1" noAdjustHandles="1" noChangeArrowheads="1" noChangeShapeType="1"/>
          </p:cNvSpPr>
          <p:nvPr/>
        </p:nvSpPr>
        <p:spPr>
          <a:xfrm>
            <a:off x="8207825" y="4659084"/>
            <a:ext cx="3984175" cy="2231572"/>
          </a:xfrm>
          <a:prstGeom prst="rect">
            <a:avLst/>
          </a:prstGeom>
          <a:solidFill>
            <a:schemeClr val="tx2">
              <a:lumMod val="75000"/>
              <a:lumOff val="25000"/>
            </a:schemeClr>
          </a:solidFill>
          <a:ln>
            <a:solidFill>
              <a:schemeClr val="tx2">
                <a:lumMod val="75000"/>
                <a:lumOff val="2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TextBox 15">
            <a:extLst>
              <a:ext uri="{FF2B5EF4-FFF2-40B4-BE49-F238E27FC236}">
                <a16:creationId xmlns:a16="http://schemas.microsoft.com/office/drawing/2014/main" id="{220B70FD-A3A2-DA27-4424-7527973EC7DC}"/>
              </a:ext>
            </a:extLst>
          </p:cNvPr>
          <p:cNvSpPr txBox="1"/>
          <p:nvPr/>
        </p:nvSpPr>
        <p:spPr>
          <a:xfrm>
            <a:off x="1164767" y="454065"/>
            <a:ext cx="2569029" cy="1323439"/>
          </a:xfrm>
          <a:prstGeom prst="rect">
            <a:avLst/>
          </a:prstGeom>
          <a:noFill/>
        </p:spPr>
        <p:txBody>
          <a:bodyPr wrap="square" rtlCol="0">
            <a:spAutoFit/>
          </a:bodyPr>
          <a:lstStyle/>
          <a:p>
            <a:r>
              <a:rPr lang="en-GB" sz="2000" dirty="0">
                <a:solidFill>
                  <a:schemeClr val="bg1"/>
                </a:solidFill>
              </a:rPr>
              <a:t>Improving identification, awareness and recognition of carers</a:t>
            </a:r>
          </a:p>
        </p:txBody>
      </p:sp>
      <p:pic>
        <p:nvPicPr>
          <p:cNvPr id="18" name="Graphic 17" descr="Badge 1 outline">
            <a:extLst>
              <a:ext uri="{FF2B5EF4-FFF2-40B4-BE49-F238E27FC236}">
                <a16:creationId xmlns:a16="http://schemas.microsoft.com/office/drawing/2014/main" id="{C29813A9-658C-C6E3-FDAF-D8938E5F7DBB}"/>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30629" y="593270"/>
            <a:ext cx="914400" cy="914400"/>
          </a:xfrm>
          <a:prstGeom prst="rect">
            <a:avLst/>
          </a:prstGeom>
        </p:spPr>
      </p:pic>
      <p:pic>
        <p:nvPicPr>
          <p:cNvPr id="20" name="Graphic 19" descr="Badge outline">
            <a:extLst>
              <a:ext uri="{FF2B5EF4-FFF2-40B4-BE49-F238E27FC236}">
                <a16:creationId xmlns:a16="http://schemas.microsoft.com/office/drawing/2014/main" id="{F981A05F-3DCD-E2CD-36D6-74E1BB1F6A90}"/>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4463142" y="593270"/>
            <a:ext cx="914400" cy="914400"/>
          </a:xfrm>
          <a:prstGeom prst="rect">
            <a:avLst/>
          </a:prstGeom>
        </p:spPr>
      </p:pic>
      <p:pic>
        <p:nvPicPr>
          <p:cNvPr id="22" name="Graphic 21" descr="Badge 3 outline">
            <a:extLst>
              <a:ext uri="{FF2B5EF4-FFF2-40B4-BE49-F238E27FC236}">
                <a16:creationId xmlns:a16="http://schemas.microsoft.com/office/drawing/2014/main" id="{2B9AF977-42DA-C6C6-01BE-E18EF0568D35}"/>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8447316" y="593270"/>
            <a:ext cx="914400" cy="914400"/>
          </a:xfrm>
          <a:prstGeom prst="rect">
            <a:avLst/>
          </a:prstGeom>
        </p:spPr>
      </p:pic>
      <p:pic>
        <p:nvPicPr>
          <p:cNvPr id="24" name="Graphic 23" descr="Badge 4 outline">
            <a:extLst>
              <a:ext uri="{FF2B5EF4-FFF2-40B4-BE49-F238E27FC236}">
                <a16:creationId xmlns:a16="http://schemas.microsoft.com/office/drawing/2014/main" id="{7519599F-74FE-57E9-2BC6-D4F05B0318AF}"/>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30629" y="2988127"/>
            <a:ext cx="914400" cy="914400"/>
          </a:xfrm>
          <a:prstGeom prst="rect">
            <a:avLst/>
          </a:prstGeom>
        </p:spPr>
      </p:pic>
      <p:pic>
        <p:nvPicPr>
          <p:cNvPr id="26" name="Graphic 25" descr="Badge 5 outline">
            <a:extLst>
              <a:ext uri="{FF2B5EF4-FFF2-40B4-BE49-F238E27FC236}">
                <a16:creationId xmlns:a16="http://schemas.microsoft.com/office/drawing/2014/main" id="{429C7DCA-EFD3-4D6C-6159-97F882D06020}"/>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4463142" y="2988127"/>
            <a:ext cx="914400" cy="914400"/>
          </a:xfrm>
          <a:prstGeom prst="rect">
            <a:avLst/>
          </a:prstGeom>
        </p:spPr>
      </p:pic>
      <p:pic>
        <p:nvPicPr>
          <p:cNvPr id="28" name="Graphic 27" descr="Badge 6 outline">
            <a:extLst>
              <a:ext uri="{FF2B5EF4-FFF2-40B4-BE49-F238E27FC236}">
                <a16:creationId xmlns:a16="http://schemas.microsoft.com/office/drawing/2014/main" id="{8E054320-24EC-650E-7B4C-BEC6E3BAE8FE}"/>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8447316" y="2988127"/>
            <a:ext cx="914400" cy="914400"/>
          </a:xfrm>
          <a:prstGeom prst="rect">
            <a:avLst/>
          </a:prstGeom>
        </p:spPr>
      </p:pic>
      <p:pic>
        <p:nvPicPr>
          <p:cNvPr id="30" name="Graphic 29" descr="Badge 7 outline">
            <a:extLst>
              <a:ext uri="{FF2B5EF4-FFF2-40B4-BE49-F238E27FC236}">
                <a16:creationId xmlns:a16="http://schemas.microsoft.com/office/drawing/2014/main" id="{F4B47E13-06D5-BCBE-CEB4-85D97091CA2E}"/>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130629" y="5301343"/>
            <a:ext cx="914400" cy="914400"/>
          </a:xfrm>
          <a:prstGeom prst="rect">
            <a:avLst/>
          </a:prstGeom>
        </p:spPr>
      </p:pic>
      <p:pic>
        <p:nvPicPr>
          <p:cNvPr id="32" name="Graphic 31" descr="Badge 8 outline">
            <a:extLst>
              <a:ext uri="{FF2B5EF4-FFF2-40B4-BE49-F238E27FC236}">
                <a16:creationId xmlns:a16="http://schemas.microsoft.com/office/drawing/2014/main" id="{A1CF2327-D1CC-DF86-FE31-9BE6CA0481E2}"/>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a:off x="4463142" y="5285015"/>
            <a:ext cx="914400" cy="914400"/>
          </a:xfrm>
          <a:prstGeom prst="rect">
            <a:avLst/>
          </a:prstGeom>
        </p:spPr>
      </p:pic>
      <p:pic>
        <p:nvPicPr>
          <p:cNvPr id="34" name="Graphic 33" descr="Badge 9 outline">
            <a:extLst>
              <a:ext uri="{FF2B5EF4-FFF2-40B4-BE49-F238E27FC236}">
                <a16:creationId xmlns:a16="http://schemas.microsoft.com/office/drawing/2014/main" id="{925EE34F-D099-3DBA-0127-B5977A9994D1}"/>
              </a:ext>
            </a:extLst>
          </p:cNvPr>
          <p:cNvPicPr>
            <a:picLocks noChangeAspect="1"/>
          </p:cNvPicPr>
          <p:nvPr/>
        </p:nvPicPr>
        <p:blipFill>
          <a:blip>
            <a:extLst>
              <a:ext uri="{96DAC541-7B7A-43D3-8B79-37D633B846F1}">
                <asvg:svgBlip xmlns:asvg="http://schemas.microsoft.com/office/drawing/2016/SVG/main" r:embed="rId11"/>
              </a:ext>
            </a:extLst>
          </a:blip>
          <a:stretch>
            <a:fillRect/>
          </a:stretch>
        </p:blipFill>
        <p:spPr>
          <a:xfrm>
            <a:off x="8447316" y="5285015"/>
            <a:ext cx="914400" cy="914400"/>
          </a:xfrm>
          <a:prstGeom prst="rect">
            <a:avLst/>
          </a:prstGeom>
        </p:spPr>
      </p:pic>
      <p:sp>
        <p:nvSpPr>
          <p:cNvPr id="35" name="TextBox 34">
            <a:extLst>
              <a:ext uri="{FF2B5EF4-FFF2-40B4-BE49-F238E27FC236}">
                <a16:creationId xmlns:a16="http://schemas.microsoft.com/office/drawing/2014/main" id="{11E114E6-87C3-CF78-5997-101B9A15EE52}"/>
              </a:ext>
            </a:extLst>
          </p:cNvPr>
          <p:cNvSpPr txBox="1"/>
          <p:nvPr/>
        </p:nvSpPr>
        <p:spPr>
          <a:xfrm>
            <a:off x="5497280" y="593270"/>
            <a:ext cx="2569029" cy="1015663"/>
          </a:xfrm>
          <a:prstGeom prst="rect">
            <a:avLst/>
          </a:prstGeom>
          <a:noFill/>
        </p:spPr>
        <p:txBody>
          <a:bodyPr wrap="square" rtlCol="0">
            <a:spAutoFit/>
          </a:bodyPr>
          <a:lstStyle/>
          <a:p>
            <a:r>
              <a:rPr lang="en-GB" sz="2000" dirty="0">
                <a:solidFill>
                  <a:schemeClr val="bg1"/>
                </a:solidFill>
              </a:rPr>
              <a:t>Making services easier to access, navigate and use </a:t>
            </a:r>
          </a:p>
        </p:txBody>
      </p:sp>
      <p:sp>
        <p:nvSpPr>
          <p:cNvPr id="36" name="TextBox 35">
            <a:extLst>
              <a:ext uri="{FF2B5EF4-FFF2-40B4-BE49-F238E27FC236}">
                <a16:creationId xmlns:a16="http://schemas.microsoft.com/office/drawing/2014/main" id="{42B0AD52-8668-DE4F-983D-8E84CEFC96F7}"/>
              </a:ext>
            </a:extLst>
          </p:cNvPr>
          <p:cNvSpPr txBox="1"/>
          <p:nvPr/>
        </p:nvSpPr>
        <p:spPr>
          <a:xfrm>
            <a:off x="9481454" y="454065"/>
            <a:ext cx="2569029" cy="1323439"/>
          </a:xfrm>
          <a:prstGeom prst="rect">
            <a:avLst/>
          </a:prstGeom>
          <a:noFill/>
        </p:spPr>
        <p:txBody>
          <a:bodyPr wrap="square" rtlCol="0">
            <a:spAutoFit/>
          </a:bodyPr>
          <a:lstStyle/>
          <a:p>
            <a:r>
              <a:rPr lang="en-GB" sz="2000" dirty="0">
                <a:solidFill>
                  <a:schemeClr val="bg1"/>
                </a:solidFill>
              </a:rPr>
              <a:t>Strengthening assessment, prevention and anticipatory support</a:t>
            </a:r>
          </a:p>
        </p:txBody>
      </p:sp>
      <p:sp>
        <p:nvSpPr>
          <p:cNvPr id="37" name="TextBox 36">
            <a:extLst>
              <a:ext uri="{FF2B5EF4-FFF2-40B4-BE49-F238E27FC236}">
                <a16:creationId xmlns:a16="http://schemas.microsoft.com/office/drawing/2014/main" id="{CC23E9AC-0FB2-D8D7-ADFA-72A9EC087F02}"/>
              </a:ext>
            </a:extLst>
          </p:cNvPr>
          <p:cNvSpPr txBox="1"/>
          <p:nvPr/>
        </p:nvSpPr>
        <p:spPr>
          <a:xfrm>
            <a:off x="1175656" y="2783609"/>
            <a:ext cx="2569029" cy="1323439"/>
          </a:xfrm>
          <a:prstGeom prst="rect">
            <a:avLst/>
          </a:prstGeom>
          <a:noFill/>
        </p:spPr>
        <p:txBody>
          <a:bodyPr wrap="square" rtlCol="0">
            <a:spAutoFit/>
          </a:bodyPr>
          <a:lstStyle/>
          <a:p>
            <a:r>
              <a:rPr lang="en-GB" sz="2000" dirty="0">
                <a:solidFill>
                  <a:schemeClr val="bg1"/>
                </a:solidFill>
              </a:rPr>
              <a:t>Improving practice in hospitals, discharge pathways and wider health settings</a:t>
            </a:r>
          </a:p>
        </p:txBody>
      </p:sp>
      <p:sp>
        <p:nvSpPr>
          <p:cNvPr id="38" name="TextBox 37">
            <a:extLst>
              <a:ext uri="{FF2B5EF4-FFF2-40B4-BE49-F238E27FC236}">
                <a16:creationId xmlns:a16="http://schemas.microsoft.com/office/drawing/2014/main" id="{29579340-90BE-6CCA-FB29-FFD885879081}"/>
              </a:ext>
            </a:extLst>
          </p:cNvPr>
          <p:cNvSpPr txBox="1"/>
          <p:nvPr/>
        </p:nvSpPr>
        <p:spPr>
          <a:xfrm>
            <a:off x="5377541" y="2921168"/>
            <a:ext cx="2569029" cy="1015663"/>
          </a:xfrm>
          <a:prstGeom prst="rect">
            <a:avLst/>
          </a:prstGeom>
          <a:noFill/>
        </p:spPr>
        <p:txBody>
          <a:bodyPr wrap="square" rtlCol="0">
            <a:spAutoFit/>
          </a:bodyPr>
          <a:lstStyle/>
          <a:p>
            <a:r>
              <a:rPr lang="en-GB" sz="2000" dirty="0">
                <a:solidFill>
                  <a:schemeClr val="bg1"/>
                </a:solidFill>
              </a:rPr>
              <a:t>Expanding practical support, breaks and flexible respite</a:t>
            </a:r>
          </a:p>
        </p:txBody>
      </p:sp>
      <p:sp>
        <p:nvSpPr>
          <p:cNvPr id="39" name="TextBox 38">
            <a:extLst>
              <a:ext uri="{FF2B5EF4-FFF2-40B4-BE49-F238E27FC236}">
                <a16:creationId xmlns:a16="http://schemas.microsoft.com/office/drawing/2014/main" id="{D77B9336-FF49-404C-DA54-420593D69373}"/>
              </a:ext>
            </a:extLst>
          </p:cNvPr>
          <p:cNvSpPr txBox="1"/>
          <p:nvPr/>
        </p:nvSpPr>
        <p:spPr>
          <a:xfrm>
            <a:off x="9459678" y="2783609"/>
            <a:ext cx="2569029" cy="1323439"/>
          </a:xfrm>
          <a:prstGeom prst="rect">
            <a:avLst/>
          </a:prstGeom>
          <a:noFill/>
        </p:spPr>
        <p:txBody>
          <a:bodyPr wrap="square" rtlCol="0">
            <a:spAutoFit/>
          </a:bodyPr>
          <a:lstStyle/>
          <a:p>
            <a:r>
              <a:rPr lang="en-GB" sz="2000" dirty="0">
                <a:solidFill>
                  <a:schemeClr val="bg1"/>
                </a:solidFill>
              </a:rPr>
              <a:t>Addressing inequalities and improving support for specific carer groups</a:t>
            </a:r>
          </a:p>
        </p:txBody>
      </p:sp>
      <p:sp>
        <p:nvSpPr>
          <p:cNvPr id="40" name="TextBox 39">
            <a:extLst>
              <a:ext uri="{FF2B5EF4-FFF2-40B4-BE49-F238E27FC236}">
                <a16:creationId xmlns:a16="http://schemas.microsoft.com/office/drawing/2014/main" id="{03870195-7CFE-D655-4AB1-9116C2C913E5}"/>
              </a:ext>
            </a:extLst>
          </p:cNvPr>
          <p:cNvSpPr txBox="1"/>
          <p:nvPr/>
        </p:nvSpPr>
        <p:spPr>
          <a:xfrm>
            <a:off x="1175656" y="4772719"/>
            <a:ext cx="2569029" cy="1938992"/>
          </a:xfrm>
          <a:prstGeom prst="rect">
            <a:avLst/>
          </a:prstGeom>
          <a:noFill/>
        </p:spPr>
        <p:txBody>
          <a:bodyPr wrap="square" rtlCol="0">
            <a:spAutoFit/>
          </a:bodyPr>
          <a:lstStyle/>
          <a:p>
            <a:r>
              <a:rPr lang="en-GB" sz="2000" dirty="0">
                <a:solidFill>
                  <a:schemeClr val="bg1"/>
                </a:solidFill>
              </a:rPr>
              <a:t>Supporting carer’s employment, financial wellbeing and wider socioeconomic resilience</a:t>
            </a:r>
          </a:p>
        </p:txBody>
      </p:sp>
      <p:sp>
        <p:nvSpPr>
          <p:cNvPr id="41" name="TextBox 40">
            <a:extLst>
              <a:ext uri="{FF2B5EF4-FFF2-40B4-BE49-F238E27FC236}">
                <a16:creationId xmlns:a16="http://schemas.microsoft.com/office/drawing/2014/main" id="{52E13F5C-219A-27C2-BA3B-DD98B210FF62}"/>
              </a:ext>
            </a:extLst>
          </p:cNvPr>
          <p:cNvSpPr txBox="1"/>
          <p:nvPr/>
        </p:nvSpPr>
        <p:spPr>
          <a:xfrm>
            <a:off x="5497279" y="5113150"/>
            <a:ext cx="2569029" cy="1323439"/>
          </a:xfrm>
          <a:prstGeom prst="rect">
            <a:avLst/>
          </a:prstGeom>
          <a:noFill/>
        </p:spPr>
        <p:txBody>
          <a:bodyPr wrap="square" rtlCol="0">
            <a:spAutoFit/>
          </a:bodyPr>
          <a:lstStyle/>
          <a:p>
            <a:r>
              <a:rPr lang="en-GB" sz="2000" dirty="0">
                <a:solidFill>
                  <a:schemeClr val="bg1"/>
                </a:solidFill>
              </a:rPr>
              <a:t>Strengthening safeguarding and supporting complex caring relationships</a:t>
            </a:r>
          </a:p>
        </p:txBody>
      </p:sp>
      <p:sp>
        <p:nvSpPr>
          <p:cNvPr id="42" name="TextBox 41">
            <a:extLst>
              <a:ext uri="{FF2B5EF4-FFF2-40B4-BE49-F238E27FC236}">
                <a16:creationId xmlns:a16="http://schemas.microsoft.com/office/drawing/2014/main" id="{EF133737-02DF-0212-D5B6-D80799D86433}"/>
              </a:ext>
            </a:extLst>
          </p:cNvPr>
          <p:cNvSpPr txBox="1"/>
          <p:nvPr/>
        </p:nvSpPr>
        <p:spPr>
          <a:xfrm>
            <a:off x="9492343" y="4769581"/>
            <a:ext cx="2569029" cy="1938992"/>
          </a:xfrm>
          <a:prstGeom prst="rect">
            <a:avLst/>
          </a:prstGeom>
          <a:noFill/>
        </p:spPr>
        <p:txBody>
          <a:bodyPr wrap="square" rtlCol="0">
            <a:spAutoFit/>
          </a:bodyPr>
          <a:lstStyle/>
          <a:p>
            <a:r>
              <a:rPr lang="en-GB" sz="2000" dirty="0">
                <a:solidFill>
                  <a:schemeClr val="bg1"/>
                </a:solidFill>
              </a:rPr>
              <a:t>Strengthening strategy, commissioning, accountability and promoting systems leadership</a:t>
            </a:r>
          </a:p>
        </p:txBody>
      </p:sp>
      <p:sp>
        <p:nvSpPr>
          <p:cNvPr id="2" name="Title 1">
            <a:extLst>
              <a:ext uri="{FF2B5EF4-FFF2-40B4-BE49-F238E27FC236}">
                <a16:creationId xmlns:a16="http://schemas.microsoft.com/office/drawing/2014/main" id="{A2F48256-0B2B-7264-B692-46ECC10729A7}"/>
              </a:ext>
            </a:extLst>
          </p:cNvPr>
          <p:cNvSpPr>
            <a:spLocks noGrp="1"/>
          </p:cNvSpPr>
          <p:nvPr>
            <p:ph type="title"/>
          </p:nvPr>
        </p:nvSpPr>
        <p:spPr>
          <a:xfrm>
            <a:off x="27213" y="10805"/>
            <a:ext cx="10515600" cy="400382"/>
          </a:xfrm>
        </p:spPr>
        <p:txBody>
          <a:bodyPr>
            <a:normAutofit fontScale="90000"/>
          </a:bodyPr>
          <a:lstStyle/>
          <a:p>
            <a:r>
              <a:rPr lang="en-GB" sz="3200" b="1" dirty="0">
                <a:solidFill>
                  <a:schemeClr val="tx2">
                    <a:lumMod val="75000"/>
                    <a:lumOff val="25000"/>
                  </a:schemeClr>
                </a:solidFill>
              </a:rPr>
              <a:t>Recommendations (Themes): </a:t>
            </a:r>
          </a:p>
        </p:txBody>
      </p:sp>
    </p:spTree>
    <p:extLst>
      <p:ext uri="{BB962C8B-B14F-4D97-AF65-F5344CB8AC3E}">
        <p14:creationId xmlns:p14="http://schemas.microsoft.com/office/powerpoint/2010/main" val="27504452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1">
            <a:lumMod val="75000"/>
          </a:schemeClr>
        </a:solidFill>
        <a:effectLst/>
      </p:bgPr>
    </p:bg>
    <p:spTree>
      <p:nvGrpSpPr>
        <p:cNvPr id="1" name="">
          <a:extLst>
            <a:ext uri="{FF2B5EF4-FFF2-40B4-BE49-F238E27FC236}">
              <a16:creationId xmlns:a16="http://schemas.microsoft.com/office/drawing/2014/main" id="{25C25E95-DAEC-5C97-BA0D-945840D3F29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1659F0B-6403-6524-B36E-EFB9C55252A1}"/>
              </a:ext>
            </a:extLst>
          </p:cNvPr>
          <p:cNvSpPr>
            <a:spLocks noGrp="1"/>
          </p:cNvSpPr>
          <p:nvPr>
            <p:ph type="title"/>
          </p:nvPr>
        </p:nvSpPr>
        <p:spPr>
          <a:xfrm>
            <a:off x="3367862" y="121705"/>
            <a:ext cx="4695492" cy="6614589"/>
          </a:xfrm>
        </p:spPr>
        <p:txBody>
          <a:bodyPr>
            <a:normAutofit fontScale="90000"/>
          </a:bodyPr>
          <a:lstStyle/>
          <a:p>
            <a:pPr algn="ctr"/>
            <a:r>
              <a:rPr lang="en-GB" sz="3200" b="1" dirty="0">
                <a:solidFill>
                  <a:schemeClr val="bg1"/>
                </a:solidFill>
              </a:rPr>
              <a:t>Carers are essential to the functioning of the health and care system, but many are hidden, under-supported and experiencing significant strain. A more systematic, preventative and targeted approach is needed to identify carers earlier, support them proportionately and reduce avoidable escalation across the system.</a:t>
            </a:r>
          </a:p>
        </p:txBody>
      </p:sp>
      <p:pic>
        <p:nvPicPr>
          <p:cNvPr id="4" name="Picture 3" descr="Photograph of two men outdoors on a wooden boardwalk, one sitting in a wheelchair and the other standing behind him, both smiling and looking at a smartphone. Urban buildings and palm trees are visible in the background, suggesting a casual, joyful moment shared in a city park or waterfront area.">
            <a:extLst>
              <a:ext uri="{FF2B5EF4-FFF2-40B4-BE49-F238E27FC236}">
                <a16:creationId xmlns:a16="http://schemas.microsoft.com/office/drawing/2014/main" id="{C511D11D-7647-4828-89E1-C7A71CCA11A7}"/>
              </a:ext>
            </a:extLst>
          </p:cNvPr>
          <p:cNvPicPr>
            <a:picLocks noChangeAspect="1"/>
          </p:cNvPicPr>
          <p:nvPr/>
        </p:nvPicPr>
        <p:blipFill>
          <a:blip r:embed="rId3" cstate="print">
            <a:extLst>
              <a:ext uri="{28A0092B-C50C-407E-A947-70E740481C1C}">
                <a14:useLocalDpi xmlns:a14="http://schemas.microsoft.com/office/drawing/2010/main" val="0"/>
              </a:ext>
            </a:extLst>
          </a:blip>
          <a:srcRect l="8598" r="21102" b="4"/>
          <a:stretch>
            <a:fillRect/>
          </a:stretch>
        </p:blipFill>
        <p:spPr bwMode="auto">
          <a:xfrm>
            <a:off x="0" y="0"/>
            <a:ext cx="3259105" cy="3094406"/>
          </a:xfrm>
          <a:custGeom>
            <a:avLst/>
            <a:gdLst/>
            <a:ahLst/>
            <a:cxnLst/>
            <a:rect l="l" t="t" r="r" b="b"/>
            <a:pathLst>
              <a:path w="3259105" h="3094406">
                <a:moveTo>
                  <a:pt x="11386" y="0"/>
                </a:moveTo>
                <a:lnTo>
                  <a:pt x="3241316" y="0"/>
                </a:lnTo>
                <a:lnTo>
                  <a:pt x="3237494" y="140685"/>
                </a:lnTo>
                <a:cubicBezTo>
                  <a:pt x="3238096" y="312748"/>
                  <a:pt x="3251393" y="484543"/>
                  <a:pt x="3249125" y="655694"/>
                </a:cubicBezTo>
                <a:cubicBezTo>
                  <a:pt x="3247916" y="750937"/>
                  <a:pt x="3225234" y="845926"/>
                  <a:pt x="3229467" y="941423"/>
                </a:cubicBezTo>
                <a:cubicBezTo>
                  <a:pt x="3241867" y="1230835"/>
                  <a:pt x="3237785" y="1520374"/>
                  <a:pt x="3253965" y="1809659"/>
                </a:cubicBezTo>
                <a:cubicBezTo>
                  <a:pt x="3264430" y="1950656"/>
                  <a:pt x="3258909" y="2092163"/>
                  <a:pt x="3237482" y="2232284"/>
                </a:cubicBezTo>
                <a:cubicBezTo>
                  <a:pt x="3219637" y="2337305"/>
                  <a:pt x="3230677" y="2443216"/>
                  <a:pt x="3238238" y="2548745"/>
                </a:cubicBezTo>
                <a:cubicBezTo>
                  <a:pt x="3247462" y="2676497"/>
                  <a:pt x="3252453" y="2804124"/>
                  <a:pt x="3237330" y="2932130"/>
                </a:cubicBezTo>
                <a:cubicBezTo>
                  <a:pt x="3234609" y="2954893"/>
                  <a:pt x="3233201" y="2977688"/>
                  <a:pt x="3232714" y="3000503"/>
                </a:cubicBezTo>
                <a:lnTo>
                  <a:pt x="3233615" y="3068153"/>
                </a:lnTo>
                <a:lnTo>
                  <a:pt x="3188413" y="3064932"/>
                </a:lnTo>
                <a:cubicBezTo>
                  <a:pt x="3039240" y="3057221"/>
                  <a:pt x="2889775" y="3057530"/>
                  <a:pt x="2740627" y="3065836"/>
                </a:cubicBezTo>
                <a:cubicBezTo>
                  <a:pt x="2641415" y="3072036"/>
                  <a:pt x="2543982" y="3095285"/>
                  <a:pt x="2443754" y="3094381"/>
                </a:cubicBezTo>
                <a:cubicBezTo>
                  <a:pt x="2190453" y="3091669"/>
                  <a:pt x="1936390" y="3075782"/>
                  <a:pt x="1682327" y="3078752"/>
                </a:cubicBezTo>
                <a:cubicBezTo>
                  <a:pt x="1674197" y="3078882"/>
                  <a:pt x="1666067" y="3076944"/>
                  <a:pt x="1657937" y="3076944"/>
                </a:cubicBezTo>
                <a:cubicBezTo>
                  <a:pt x="1524046" y="3071390"/>
                  <a:pt x="1390155" y="3066482"/>
                  <a:pt x="1256136" y="3078623"/>
                </a:cubicBezTo>
                <a:cubicBezTo>
                  <a:pt x="1168104" y="3086502"/>
                  <a:pt x="1080452" y="3095932"/>
                  <a:pt x="991530" y="3090248"/>
                </a:cubicBezTo>
                <a:cubicBezTo>
                  <a:pt x="867801" y="3082369"/>
                  <a:pt x="744072" y="3076686"/>
                  <a:pt x="620090" y="3080948"/>
                </a:cubicBezTo>
                <a:cubicBezTo>
                  <a:pt x="570293" y="3082369"/>
                  <a:pt x="520497" y="3080948"/>
                  <a:pt x="470828" y="3080948"/>
                </a:cubicBezTo>
                <a:lnTo>
                  <a:pt x="469939" y="3081207"/>
                </a:lnTo>
                <a:cubicBezTo>
                  <a:pt x="437418" y="3081207"/>
                  <a:pt x="404898" y="3081982"/>
                  <a:pt x="372378" y="3081207"/>
                </a:cubicBezTo>
                <a:cubicBezTo>
                  <a:pt x="311022" y="3079786"/>
                  <a:pt x="249634" y="3076944"/>
                  <a:pt x="188230" y="3075879"/>
                </a:cubicBezTo>
                <a:lnTo>
                  <a:pt x="19434" y="3080760"/>
                </a:lnTo>
                <a:lnTo>
                  <a:pt x="23335" y="2940210"/>
                </a:lnTo>
                <a:cubicBezTo>
                  <a:pt x="23652" y="2892334"/>
                  <a:pt x="22808" y="2844419"/>
                  <a:pt x="20355" y="2796447"/>
                </a:cubicBezTo>
                <a:cubicBezTo>
                  <a:pt x="13984" y="2674257"/>
                  <a:pt x="1879" y="2552193"/>
                  <a:pt x="9780" y="2429876"/>
                </a:cubicBezTo>
                <a:cubicBezTo>
                  <a:pt x="16112" y="2301583"/>
                  <a:pt x="14277" y="2173022"/>
                  <a:pt x="4301" y="2044958"/>
                </a:cubicBezTo>
                <a:cubicBezTo>
                  <a:pt x="-1433" y="1980958"/>
                  <a:pt x="-1433" y="1916563"/>
                  <a:pt x="4301" y="1852563"/>
                </a:cubicBezTo>
                <a:cubicBezTo>
                  <a:pt x="20584" y="1696404"/>
                  <a:pt x="24839" y="1539213"/>
                  <a:pt x="17042" y="1382404"/>
                </a:cubicBezTo>
                <a:cubicBezTo>
                  <a:pt x="12582" y="1264291"/>
                  <a:pt x="4810" y="1146306"/>
                  <a:pt x="10288" y="1027939"/>
                </a:cubicBezTo>
                <a:cubicBezTo>
                  <a:pt x="16786" y="889439"/>
                  <a:pt x="21756" y="750813"/>
                  <a:pt x="15386" y="612313"/>
                </a:cubicBezTo>
                <a:cubicBezTo>
                  <a:pt x="8683" y="463705"/>
                  <a:pt x="9868" y="314846"/>
                  <a:pt x="18952" y="166364"/>
                </a:cubicBezTo>
                <a:close/>
              </a:path>
            </a:pathLst>
          </a:custGeom>
          <a:noFill/>
        </p:spPr>
      </p:pic>
      <p:pic>
        <p:nvPicPr>
          <p:cNvPr id="5" name="Picture 4" descr="Photograph of an elderly couple outdoors, with the man smiling directly at the camera and the woman looking up at him affectionately. The man wears a brown polo shirt, and the woman wears a grey jacket over a red top, standing on a paved path with greenery and blurred background.">
            <a:extLst>
              <a:ext uri="{FF2B5EF4-FFF2-40B4-BE49-F238E27FC236}">
                <a16:creationId xmlns:a16="http://schemas.microsoft.com/office/drawing/2014/main" id="{57BB0AEC-2463-FF72-B375-ED1AEDDB5448}"/>
              </a:ext>
            </a:extLst>
          </p:cNvPr>
          <p:cNvPicPr>
            <a:picLocks noChangeAspect="1"/>
          </p:cNvPicPr>
          <p:nvPr/>
        </p:nvPicPr>
        <p:blipFill>
          <a:blip r:embed="rId4" cstate="print">
            <a:extLst>
              <a:ext uri="{28A0092B-C50C-407E-A947-70E740481C1C}">
                <a14:useLocalDpi xmlns:a14="http://schemas.microsoft.com/office/drawing/2010/main" val="0"/>
              </a:ext>
            </a:extLst>
          </a:blip>
          <a:srcRect l="17719" r="18015" b="-2"/>
          <a:stretch>
            <a:fillRect/>
          </a:stretch>
        </p:blipFill>
        <p:spPr bwMode="auto">
          <a:xfrm>
            <a:off x="8153017" y="0"/>
            <a:ext cx="4038983" cy="4195184"/>
          </a:xfrm>
          <a:custGeom>
            <a:avLst/>
            <a:gdLst/>
            <a:ahLst/>
            <a:cxnLst/>
            <a:rect l="l" t="t" r="r" b="b"/>
            <a:pathLst>
              <a:path w="4038983" h="4195184">
                <a:moveTo>
                  <a:pt x="25292" y="0"/>
                </a:moveTo>
                <a:lnTo>
                  <a:pt x="4038983" y="0"/>
                </a:lnTo>
                <a:lnTo>
                  <a:pt x="4038983" y="4173249"/>
                </a:lnTo>
                <a:lnTo>
                  <a:pt x="3931557" y="4161775"/>
                </a:lnTo>
                <a:cubicBezTo>
                  <a:pt x="3887047" y="4159904"/>
                  <a:pt x="3842427" y="4160901"/>
                  <a:pt x="3797950" y="4164774"/>
                </a:cubicBezTo>
                <a:cubicBezTo>
                  <a:pt x="3568711" y="4179842"/>
                  <a:pt x="3339218" y="4173041"/>
                  <a:pt x="3109979" y="4176375"/>
                </a:cubicBezTo>
                <a:cubicBezTo>
                  <a:pt x="2803311" y="4180909"/>
                  <a:pt x="2496897" y="4169308"/>
                  <a:pt x="2190356" y="4168242"/>
                </a:cubicBezTo>
                <a:cubicBezTo>
                  <a:pt x="2127525" y="4167975"/>
                  <a:pt x="2064439" y="4171442"/>
                  <a:pt x="2001862" y="4176775"/>
                </a:cubicBezTo>
                <a:cubicBezTo>
                  <a:pt x="1915168" y="4183976"/>
                  <a:pt x="1829615" y="4174908"/>
                  <a:pt x="1743683" y="4166375"/>
                </a:cubicBezTo>
                <a:cubicBezTo>
                  <a:pt x="1640105" y="4156108"/>
                  <a:pt x="1536783" y="4165175"/>
                  <a:pt x="1433841" y="4177042"/>
                </a:cubicBezTo>
                <a:cubicBezTo>
                  <a:pt x="1257114" y="4197030"/>
                  <a:pt x="1079054" y="4200510"/>
                  <a:pt x="901742" y="4187442"/>
                </a:cubicBezTo>
                <a:cubicBezTo>
                  <a:pt x="705885" y="4173442"/>
                  <a:pt x="510157" y="4175976"/>
                  <a:pt x="314300" y="4177042"/>
                </a:cubicBezTo>
                <a:lnTo>
                  <a:pt x="22883" y="4176257"/>
                </a:lnTo>
                <a:lnTo>
                  <a:pt x="15491" y="4122289"/>
                </a:lnTo>
                <a:cubicBezTo>
                  <a:pt x="3576" y="4042652"/>
                  <a:pt x="-1474" y="3962394"/>
                  <a:pt x="370" y="3882149"/>
                </a:cubicBezTo>
                <a:cubicBezTo>
                  <a:pt x="219" y="3686075"/>
                  <a:pt x="10652" y="3490382"/>
                  <a:pt x="29555" y="3294816"/>
                </a:cubicBezTo>
                <a:cubicBezTo>
                  <a:pt x="34137" y="3222826"/>
                  <a:pt x="32065" y="3150656"/>
                  <a:pt x="23355" y="3078932"/>
                </a:cubicBezTo>
                <a:cubicBezTo>
                  <a:pt x="14645" y="2997950"/>
                  <a:pt x="17685" y="2916371"/>
                  <a:pt x="32428" y="2835999"/>
                </a:cubicBezTo>
                <a:cubicBezTo>
                  <a:pt x="51027" y="2740756"/>
                  <a:pt x="42710" y="2645512"/>
                  <a:pt x="35906" y="2550269"/>
                </a:cubicBezTo>
                <a:cubicBezTo>
                  <a:pt x="17306" y="2288796"/>
                  <a:pt x="-5377" y="2027322"/>
                  <a:pt x="9746" y="1764959"/>
                </a:cubicBezTo>
                <a:cubicBezTo>
                  <a:pt x="12922" y="1708956"/>
                  <a:pt x="26832" y="1654350"/>
                  <a:pt x="32580" y="1598729"/>
                </a:cubicBezTo>
                <a:cubicBezTo>
                  <a:pt x="49365" y="1437069"/>
                  <a:pt x="29705" y="1276045"/>
                  <a:pt x="21691" y="1114767"/>
                </a:cubicBezTo>
                <a:cubicBezTo>
                  <a:pt x="10169" y="936281"/>
                  <a:pt x="12497" y="757351"/>
                  <a:pt x="28647" y="579120"/>
                </a:cubicBezTo>
                <a:cubicBezTo>
                  <a:pt x="38779" y="482353"/>
                  <a:pt x="42219" y="385459"/>
                  <a:pt x="40971" y="288533"/>
                </a:cubicBezTo>
                <a:close/>
              </a:path>
            </a:pathLst>
          </a:custGeom>
          <a:noFill/>
        </p:spPr>
      </p:pic>
      <p:pic>
        <p:nvPicPr>
          <p:cNvPr id="6" name="Picture 5" descr="Photograph showing a younger woman assisting an elderly woman walking down a staircase indoors. The elderly woman wears a light green top and black vest, while the younger woman wears a brown sweater, green scarf, and blue jeans, highlighting support and care.">
            <a:extLst>
              <a:ext uri="{FF2B5EF4-FFF2-40B4-BE49-F238E27FC236}">
                <a16:creationId xmlns:a16="http://schemas.microsoft.com/office/drawing/2014/main" id="{FE71ABEE-A9A2-9D3D-B535-902ADD6DCCB9}"/>
              </a:ext>
            </a:extLst>
          </p:cNvPr>
          <p:cNvPicPr>
            <a:picLocks noChangeAspect="1"/>
          </p:cNvPicPr>
          <p:nvPr/>
        </p:nvPicPr>
        <p:blipFill>
          <a:blip r:embed="rId5" cstate="print">
            <a:extLst>
              <a:ext uri="{28A0092B-C50C-407E-A947-70E740481C1C}">
                <a14:useLocalDpi xmlns:a14="http://schemas.microsoft.com/office/drawing/2010/main" val="0"/>
              </a:ext>
            </a:extLst>
          </a:blip>
          <a:srcRect l="9395" r="12266" b="-4"/>
          <a:stretch>
            <a:fillRect/>
          </a:stretch>
        </p:blipFill>
        <p:spPr bwMode="auto">
          <a:xfrm>
            <a:off x="-76200" y="3258415"/>
            <a:ext cx="3336055" cy="3599585"/>
          </a:xfrm>
          <a:custGeom>
            <a:avLst/>
            <a:gdLst/>
            <a:ahLst/>
            <a:cxnLst/>
            <a:rect l="l" t="t" r="r" b="b"/>
            <a:pathLst>
              <a:path w="3259855" h="3599585">
                <a:moveTo>
                  <a:pt x="954022" y="498"/>
                </a:moveTo>
                <a:cubicBezTo>
                  <a:pt x="1119756" y="-3044"/>
                  <a:pt x="1286080" y="13085"/>
                  <a:pt x="1451761" y="24419"/>
                </a:cubicBezTo>
                <a:cubicBezTo>
                  <a:pt x="1625133" y="36367"/>
                  <a:pt x="1799027" y="38046"/>
                  <a:pt x="1972590" y="29457"/>
                </a:cubicBezTo>
                <a:cubicBezTo>
                  <a:pt x="2098351" y="23256"/>
                  <a:pt x="2223604" y="9049"/>
                  <a:pt x="2349873" y="12278"/>
                </a:cubicBezTo>
                <a:cubicBezTo>
                  <a:pt x="2532672" y="16928"/>
                  <a:pt x="2715343" y="23773"/>
                  <a:pt x="2898396" y="19124"/>
                </a:cubicBezTo>
                <a:cubicBezTo>
                  <a:pt x="2963040" y="17526"/>
                  <a:pt x="3027701" y="14038"/>
                  <a:pt x="3092353" y="11720"/>
                </a:cubicBezTo>
                <a:lnTo>
                  <a:pt x="3250836" y="11402"/>
                </a:lnTo>
                <a:lnTo>
                  <a:pt x="3254106" y="90752"/>
                </a:lnTo>
                <a:cubicBezTo>
                  <a:pt x="3254106" y="138488"/>
                  <a:pt x="3252140" y="186224"/>
                  <a:pt x="3248209" y="233871"/>
                </a:cubicBezTo>
                <a:cubicBezTo>
                  <a:pt x="3240316" y="320987"/>
                  <a:pt x="3242191" y="408521"/>
                  <a:pt x="3253804" y="495345"/>
                </a:cubicBezTo>
                <a:cubicBezTo>
                  <a:pt x="3266506" y="596937"/>
                  <a:pt x="3256677" y="698530"/>
                  <a:pt x="3247452" y="800123"/>
                </a:cubicBezTo>
                <a:cubicBezTo>
                  <a:pt x="3230970" y="978926"/>
                  <a:pt x="3238380" y="1157601"/>
                  <a:pt x="3250477" y="1336023"/>
                </a:cubicBezTo>
                <a:cubicBezTo>
                  <a:pt x="3258220" y="1458862"/>
                  <a:pt x="3253970" y="1582030"/>
                  <a:pt x="3237775" y="1704297"/>
                </a:cubicBezTo>
                <a:cubicBezTo>
                  <a:pt x="3234901" y="1728615"/>
                  <a:pt x="3233729" y="1752966"/>
                  <a:pt x="3233143" y="1777332"/>
                </a:cubicBezTo>
                <a:lnTo>
                  <a:pt x="3232811" y="1799145"/>
                </a:lnTo>
                <a:lnTo>
                  <a:pt x="3228576" y="1842531"/>
                </a:lnTo>
                <a:lnTo>
                  <a:pt x="3232166" y="1914850"/>
                </a:lnTo>
                <a:lnTo>
                  <a:pt x="3231789" y="1922451"/>
                </a:lnTo>
                <a:lnTo>
                  <a:pt x="3237441" y="1980367"/>
                </a:lnTo>
                <a:lnTo>
                  <a:pt x="3249248" y="2182039"/>
                </a:lnTo>
                <a:cubicBezTo>
                  <a:pt x="3250586" y="2269847"/>
                  <a:pt x="3248126" y="2357696"/>
                  <a:pt x="3241858" y="2445415"/>
                </a:cubicBezTo>
                <a:cubicBezTo>
                  <a:pt x="3232633" y="2606947"/>
                  <a:pt x="3242160" y="2768225"/>
                  <a:pt x="3253351" y="2929631"/>
                </a:cubicBezTo>
                <a:cubicBezTo>
                  <a:pt x="3266657" y="3121514"/>
                  <a:pt x="3245487" y="3313270"/>
                  <a:pt x="3242311" y="3505152"/>
                </a:cubicBezTo>
                <a:cubicBezTo>
                  <a:pt x="3242008" y="3522360"/>
                  <a:pt x="3243142" y="3539599"/>
                  <a:pt x="3244541" y="3556838"/>
                </a:cubicBezTo>
                <a:lnTo>
                  <a:pt x="3247700" y="3599585"/>
                </a:lnTo>
                <a:lnTo>
                  <a:pt x="15795" y="3599585"/>
                </a:lnTo>
                <a:lnTo>
                  <a:pt x="11716" y="3325801"/>
                </a:lnTo>
                <a:cubicBezTo>
                  <a:pt x="9693" y="3229953"/>
                  <a:pt x="8801" y="3134170"/>
                  <a:pt x="14216" y="3038609"/>
                </a:cubicBezTo>
                <a:cubicBezTo>
                  <a:pt x="20970" y="2919986"/>
                  <a:pt x="19695" y="2799963"/>
                  <a:pt x="14981" y="2681849"/>
                </a:cubicBezTo>
                <a:cubicBezTo>
                  <a:pt x="10266" y="2563738"/>
                  <a:pt x="3896" y="2445497"/>
                  <a:pt x="14981" y="2327384"/>
                </a:cubicBezTo>
                <a:cubicBezTo>
                  <a:pt x="23136" y="2224777"/>
                  <a:pt x="25047" y="2121762"/>
                  <a:pt x="20714" y="2018915"/>
                </a:cubicBezTo>
                <a:cubicBezTo>
                  <a:pt x="15745" y="1839643"/>
                  <a:pt x="6063" y="1660244"/>
                  <a:pt x="16637" y="1480971"/>
                </a:cubicBezTo>
                <a:cubicBezTo>
                  <a:pt x="32819" y="1209834"/>
                  <a:pt x="23136" y="938951"/>
                  <a:pt x="10394" y="668069"/>
                </a:cubicBezTo>
                <a:cubicBezTo>
                  <a:pt x="1475" y="482681"/>
                  <a:pt x="-5915" y="297422"/>
                  <a:pt x="6827" y="112034"/>
                </a:cubicBezTo>
                <a:lnTo>
                  <a:pt x="12538" y="21615"/>
                </a:lnTo>
                <a:lnTo>
                  <a:pt x="13383" y="21707"/>
                </a:lnTo>
                <a:cubicBezTo>
                  <a:pt x="79680" y="11270"/>
                  <a:pt x="146855" y="7847"/>
                  <a:pt x="213839" y="11503"/>
                </a:cubicBezTo>
                <a:cubicBezTo>
                  <a:pt x="405275" y="17315"/>
                  <a:pt x="595695" y="34236"/>
                  <a:pt x="788529" y="11503"/>
                </a:cubicBezTo>
                <a:cubicBezTo>
                  <a:pt x="843598" y="5045"/>
                  <a:pt x="898777" y="1679"/>
                  <a:pt x="954022" y="498"/>
                </a:cubicBezTo>
                <a:close/>
              </a:path>
            </a:pathLst>
          </a:custGeom>
          <a:noFill/>
        </p:spPr>
      </p:pic>
      <p:pic>
        <p:nvPicPr>
          <p:cNvPr id="7" name="Picture 6" descr="Photograph of a woman and a young girl with Down syndrome outdoors, both smiling and sharing a joyful moment. The woman, wearing a light green top, gently places her hands on the girl's shoulders, who has long braided hair and wears a grey zip-up hoodie, set against a blurred green foliage background.">
            <a:extLst>
              <a:ext uri="{FF2B5EF4-FFF2-40B4-BE49-F238E27FC236}">
                <a16:creationId xmlns:a16="http://schemas.microsoft.com/office/drawing/2014/main" id="{5FE622A2-B925-52B1-CE6E-0621B89F3B4D}"/>
              </a:ext>
            </a:extLst>
          </p:cNvPr>
          <p:cNvPicPr>
            <a:picLocks noChangeAspect="1"/>
          </p:cNvPicPr>
          <p:nvPr/>
        </p:nvPicPr>
        <p:blipFill>
          <a:blip r:embed="rId6" cstate="print">
            <a:extLst>
              <a:ext uri="{28A0092B-C50C-407E-A947-70E740481C1C}">
                <a14:useLocalDpi xmlns:a14="http://schemas.microsoft.com/office/drawing/2010/main" val="0"/>
              </a:ext>
            </a:extLst>
          </a:blip>
          <a:srcRect r="4" b="11493"/>
          <a:stretch>
            <a:fillRect/>
          </a:stretch>
        </p:blipFill>
        <p:spPr bwMode="auto">
          <a:xfrm>
            <a:off x="8171361" y="4366936"/>
            <a:ext cx="4020639" cy="2491073"/>
          </a:xfrm>
          <a:custGeom>
            <a:avLst/>
            <a:gdLst/>
            <a:ahLst/>
            <a:cxnLst/>
            <a:rect l="l" t="t" r="r" b="b"/>
            <a:pathLst>
              <a:path w="4020639" h="2491073">
                <a:moveTo>
                  <a:pt x="2387172" y="4"/>
                </a:moveTo>
                <a:cubicBezTo>
                  <a:pt x="2431588" y="-79"/>
                  <a:pt x="2476014" y="1187"/>
                  <a:pt x="2520440" y="4521"/>
                </a:cubicBezTo>
                <a:cubicBezTo>
                  <a:pt x="2670017" y="18188"/>
                  <a:pt x="2820292" y="21522"/>
                  <a:pt x="2970288" y="14521"/>
                </a:cubicBezTo>
                <a:cubicBezTo>
                  <a:pt x="3090823" y="5814"/>
                  <a:pt x="3211725" y="4294"/>
                  <a:pt x="3332425" y="9988"/>
                </a:cubicBezTo>
                <a:cubicBezTo>
                  <a:pt x="3444887" y="16788"/>
                  <a:pt x="3557349" y="23721"/>
                  <a:pt x="3670191" y="19722"/>
                </a:cubicBezTo>
                <a:cubicBezTo>
                  <a:pt x="3715125" y="18121"/>
                  <a:pt x="3759424" y="16121"/>
                  <a:pt x="3803977" y="13454"/>
                </a:cubicBezTo>
                <a:cubicBezTo>
                  <a:pt x="3844957" y="9821"/>
                  <a:pt x="3886048" y="8104"/>
                  <a:pt x="3927130" y="8304"/>
                </a:cubicBezTo>
                <a:lnTo>
                  <a:pt x="4020639" y="13128"/>
                </a:lnTo>
                <a:lnTo>
                  <a:pt x="4020639" y="2491073"/>
                </a:lnTo>
                <a:lnTo>
                  <a:pt x="6804" y="2491073"/>
                </a:lnTo>
                <a:lnTo>
                  <a:pt x="20473" y="2308286"/>
                </a:lnTo>
                <a:cubicBezTo>
                  <a:pt x="23924" y="2245403"/>
                  <a:pt x="26128" y="2182489"/>
                  <a:pt x="27088" y="2119545"/>
                </a:cubicBezTo>
                <a:cubicBezTo>
                  <a:pt x="30263" y="1875850"/>
                  <a:pt x="38884" y="1631647"/>
                  <a:pt x="11966" y="1388714"/>
                </a:cubicBezTo>
                <a:cubicBezTo>
                  <a:pt x="-6330" y="1224134"/>
                  <a:pt x="928" y="1060316"/>
                  <a:pt x="4255" y="895864"/>
                </a:cubicBezTo>
                <a:cubicBezTo>
                  <a:pt x="8035" y="711091"/>
                  <a:pt x="6221" y="526193"/>
                  <a:pt x="6221" y="341421"/>
                </a:cubicBezTo>
                <a:cubicBezTo>
                  <a:pt x="5918" y="261036"/>
                  <a:pt x="11060" y="181159"/>
                  <a:pt x="19830" y="101154"/>
                </a:cubicBezTo>
                <a:cubicBezTo>
                  <a:pt x="22968" y="72137"/>
                  <a:pt x="24376" y="43159"/>
                  <a:pt x="24410" y="14230"/>
                </a:cubicBezTo>
                <a:lnTo>
                  <a:pt x="24352" y="12883"/>
                </a:lnTo>
                <a:lnTo>
                  <a:pt x="156331" y="7988"/>
                </a:lnTo>
                <a:cubicBezTo>
                  <a:pt x="300221" y="-159"/>
                  <a:pt x="444492" y="3228"/>
                  <a:pt x="587900" y="18121"/>
                </a:cubicBezTo>
                <a:cubicBezTo>
                  <a:pt x="689357" y="25975"/>
                  <a:pt x="791270" y="24722"/>
                  <a:pt x="892537" y="14388"/>
                </a:cubicBezTo>
                <a:cubicBezTo>
                  <a:pt x="1078365" y="-1747"/>
                  <a:pt x="1263813" y="11188"/>
                  <a:pt x="1449261" y="22122"/>
                </a:cubicBezTo>
                <a:cubicBezTo>
                  <a:pt x="1628870" y="32788"/>
                  <a:pt x="1808352" y="24921"/>
                  <a:pt x="1987961" y="17855"/>
                </a:cubicBezTo>
                <a:cubicBezTo>
                  <a:pt x="2120763" y="12655"/>
                  <a:pt x="2253923" y="254"/>
                  <a:pt x="2387172" y="4"/>
                </a:cubicBezTo>
                <a:close/>
              </a:path>
            </a:pathLst>
          </a:custGeom>
          <a:noFill/>
        </p:spPr>
      </p:pic>
      <p:sp>
        <p:nvSpPr>
          <p:cNvPr id="3" name="Title 1">
            <a:extLst>
              <a:ext uri="{FF2B5EF4-FFF2-40B4-BE49-F238E27FC236}">
                <a16:creationId xmlns:a16="http://schemas.microsoft.com/office/drawing/2014/main" id="{A99A7A22-BCD4-0EC2-C274-33316611D5EE}"/>
              </a:ext>
            </a:extLst>
          </p:cNvPr>
          <p:cNvSpPr txBox="1">
            <a:spLocks/>
          </p:cNvSpPr>
          <p:nvPr/>
        </p:nvSpPr>
        <p:spPr>
          <a:xfrm>
            <a:off x="4602130" y="0"/>
            <a:ext cx="1856422" cy="694772"/>
          </a:xfrm>
          <a:prstGeom prst="rect">
            <a:avLst/>
          </a:prstGeom>
        </p:spPr>
        <p:txBody>
          <a:bodyPr vert="horz" lIns="91440" tIns="45720" rIns="91440" bIns="45720" rtlCol="0" anchor="ctr">
            <a:normAutofit fontScale="92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3200" b="1" dirty="0">
                <a:solidFill>
                  <a:srgbClr val="C4D8EB"/>
                </a:solidFill>
              </a:rPr>
              <a:t>Summary </a:t>
            </a:r>
          </a:p>
        </p:txBody>
      </p:sp>
    </p:spTree>
    <p:extLst>
      <p:ext uri="{BB962C8B-B14F-4D97-AF65-F5344CB8AC3E}">
        <p14:creationId xmlns:p14="http://schemas.microsoft.com/office/powerpoint/2010/main" val="593051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rojectrequester xmlns="81d3432b-f73c-43f5-bca3-8774f07715f6">
      <UserInfo>
        <DisplayName/>
        <AccountId xsi:nil="true"/>
        <AccountType/>
      </UserInfo>
    </Projectrequester>
    <Leadanalyst xmlns="81d3432b-f73c-43f5-bca3-8774f07715f6">
      <UserInfo>
        <DisplayName/>
        <AccountId xsi:nil="true"/>
        <AccountType/>
      </UserInfo>
    </Leadanalyst>
    <TaxCatchAll xmlns="348a9ede-80c4-49d0-946e-c86f9a1b4323" xsi:nil="true"/>
    <Sensitivityflag xmlns="81d3432b-f73c-43f5-bca3-8774f07715f6" xsi:nil="true"/>
    <Supportinganalysts xmlns="81d3432b-f73c-43f5-bca3-8774f07715f6">
      <UserInfo>
        <DisplayName/>
        <AccountId xsi:nil="true"/>
        <AccountType/>
      </UserInfo>
    </Supportinganalysts>
    <Sharedexternally_x003f_ xmlns="81d3432b-f73c-43f5-bca3-8774f07715f6">Not shared externally</Sharedexternally_x003f_>
    <lcf76f155ced4ddcb4097134ff3c332f xmlns="81d3432b-f73c-43f5-bca3-8774f07715f6">
      <Terms xmlns="http://schemas.microsoft.com/office/infopath/2007/PartnerControls"/>
    </lcf76f155ced4ddcb4097134ff3c332f>
    <ProjectSponsor xmlns="81d3432b-f73c-43f5-bca3-8774f07715f6">
      <UserInfo>
        <DisplayName/>
        <AccountId xsi:nil="true"/>
        <AccountType/>
      </UserInfo>
    </ProjectSponsor>
    <Analyticsteaminvolved xmlns="81d3432b-f73c-43f5-bca3-8774f07715f6" xsi:nil="true"/>
    <Projectdescription xmlns="81d3432b-f73c-43f5-bca3-8774f07715f6" xsi:nil="true"/>
    <Manageroverseeing xmlns="81d3432b-f73c-43f5-bca3-8774f07715f6">
      <UserInfo>
        <DisplayName/>
        <AccountId xsi:nil="true"/>
        <AccountType/>
      </UserInfo>
    </Manageroverseeing>
    <Clientdirectorate xmlns="81d3432b-f73c-43f5-bca3-8774f07715f6" xsi:nil="true"/>
    <Clientservice_x002f_team xmlns="81d3432b-f73c-43f5-bca3-8774f07715f6" xsi:nil="true"/>
    <ProjectID xmlns="81d3432b-f73c-43f5-bca3-8774f07715f6"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CFB6346BFB223B4199A316B0AC7C4C02" ma:contentTypeVersion="34" ma:contentTypeDescription="Create a new document." ma:contentTypeScope="" ma:versionID="2c4ba61ab57f961b0992aa5ac5f6753e">
  <xsd:schema xmlns:xsd="http://www.w3.org/2001/XMLSchema" xmlns:xs="http://www.w3.org/2001/XMLSchema" xmlns:p="http://schemas.microsoft.com/office/2006/metadata/properties" xmlns:ns2="81d3432b-f73c-43f5-bca3-8774f07715f6" xmlns:ns3="348a9ede-80c4-49d0-946e-c86f9a1b4323" targetNamespace="http://schemas.microsoft.com/office/2006/metadata/properties" ma:root="true" ma:fieldsID="201357b13cdf7e1628b0ea48f6cd5ebf" ns2:_="" ns3:_="">
    <xsd:import namespace="81d3432b-f73c-43f5-bca3-8774f07715f6"/>
    <xsd:import namespace="348a9ede-80c4-49d0-946e-c86f9a1b4323"/>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LengthInSeconds" minOccurs="0"/>
                <xsd:element ref="ns2:MediaServiceDateTaken" minOccurs="0"/>
                <xsd:element ref="ns3:SharedWithUsers" minOccurs="0"/>
                <xsd:element ref="ns3:SharedWithDetails" minOccurs="0"/>
                <xsd:element ref="ns2:MediaServiceSearchProperties" minOccurs="0"/>
                <xsd:element ref="ns2:Clientdirectorate" minOccurs="0"/>
                <xsd:element ref="ns2:Clientservice_x002f_team" minOccurs="0"/>
                <xsd:element ref="ns2:ProjectSponsor" minOccurs="0"/>
                <xsd:element ref="ns2:Projectrequester" minOccurs="0"/>
                <xsd:element ref="ns2:Analyticsteaminvolved" minOccurs="0"/>
                <xsd:element ref="ns2:Manageroverseeing" minOccurs="0"/>
                <xsd:element ref="ns2:Leadanalyst" minOccurs="0"/>
                <xsd:element ref="ns2:Supportinganalysts" minOccurs="0"/>
                <xsd:element ref="ns2:ProjectID" minOccurs="0"/>
                <xsd:element ref="ns2:Projectdescription" minOccurs="0"/>
                <xsd:element ref="ns2:Sensitivityflag" minOccurs="0"/>
                <xsd:element ref="ns2:Sharedexternally_x003f_" minOccurs="0"/>
                <xsd:element ref="ns2:MediaServiceBillingMetadata"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1d3432b-f73c-43f5-bca3-8774f07715f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lcf76f155ced4ddcb4097134ff3c332f" ma:index="12" nillable="true" ma:taxonomy="true" ma:internalName="lcf76f155ced4ddcb4097134ff3c332f" ma:taxonomyFieldName="MediaServiceImageTags" ma:displayName="Image Tags" ma:readOnly="false" ma:fieldId="{5cf76f15-5ced-4ddc-b409-7134ff3c332f}" ma:taxonomyMulti="true" ma:sspId="df80089c-2ddf-4c5d-a009-f768e38e2bb0" ma:termSetId="09814cd3-568e-fe90-9814-8d621ff8fb84" ma:anchorId="fba54fb3-c3e1-fe81-a776-ca4b69148c4d" ma:open="true" ma:isKeyword="false">
      <xsd:complexType>
        <xsd:sequence>
          <xsd:element ref="pc:Terms" minOccurs="0" maxOccurs="1"/>
        </xsd:sequence>
      </xsd:complex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DateTaken" ma:index="18" nillable="true" ma:displayName="MediaServiceDateTaken" ma:hidden="true" ma:indexed="true" ma:internalName="MediaServiceDateTaken" ma:readOnly="true">
      <xsd:simpleType>
        <xsd:restriction base="dms:Text"/>
      </xsd:simpleType>
    </xsd:element>
    <xsd:element name="MediaServiceSearchProperties" ma:index="21" nillable="true" ma:displayName="MediaServiceSearchProperties" ma:hidden="true" ma:internalName="MediaServiceSearchProperties" ma:readOnly="true">
      <xsd:simpleType>
        <xsd:restriction base="dms:Note"/>
      </xsd:simpleType>
    </xsd:element>
    <xsd:element name="Clientdirectorate" ma:index="22" nillable="true" ma:displayName="Client directorate" ma:description="Which directorate is the client for this project?" ma:format="Dropdown" ma:internalName="Clientdirectorate">
      <xsd:complexType>
        <xsd:complexContent>
          <xsd:extension base="dms:MultiChoice">
            <xsd:sequence>
              <xsd:element name="Value" maxOccurs="unbounded" minOccurs="0" nillable="true">
                <xsd:simpleType>
                  <xsd:restriction base="dms:Choice">
                    <xsd:enumeration value="Adult Social Care and Health"/>
                    <xsd:enumeration value="Children, Young People and Education"/>
                    <xsd:enumeration value="Growth, Environment and Transport"/>
                    <xsd:enumeration value="Chief Executive's Department"/>
                    <xsd:enumeration value="Deputy Chief Executive's Department"/>
                    <xsd:enumeration value="Other (Member or external organisation)"/>
                  </xsd:restriction>
                </xsd:simpleType>
              </xsd:element>
            </xsd:sequence>
          </xsd:extension>
        </xsd:complexContent>
      </xsd:complexType>
    </xsd:element>
    <xsd:element name="Clientservice_x002f_team" ma:index="23" nillable="true" ma:displayName="Client service/team" ma:description="Which service/team is the main client for the project?" ma:format="Dropdown" ma:internalName="Clientservice_x002f_team">
      <xsd:simpleType>
        <xsd:restriction base="dms:Text">
          <xsd:maxLength value="255"/>
        </xsd:restriction>
      </xsd:simpleType>
    </xsd:element>
    <xsd:element name="ProjectSponsor" ma:index="24" nillable="true" ma:displayName="Project Sponsor" ma:description="who is the project sponsor?" ma:format="Dropdown" ma:list="UserInfo" ma:SharePointGroup="0" ma:internalName="ProjectSponsor">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Projectrequester" ma:index="25" nillable="true" ma:displayName="Project requester" ma:description="Who requested this project?" ma:format="Dropdown" ma:list="UserInfo" ma:SharePointGroup="0" ma:internalName="Projectrequester">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Analyticsteaminvolved" ma:index="26" nillable="true" ma:displayName="Analytics team involved" ma:description="Which parts of the analytics team are involved in this project? " ma:format="Dropdown" ma:internalName="Analyticsteaminvolved">
      <xsd:complexType>
        <xsd:complexContent>
          <xsd:extension base="dms:MultiChoice">
            <xsd:sequence>
              <xsd:element name="Value" maxOccurs="unbounded" minOccurs="0" nillable="true">
                <xsd:simpleType>
                  <xsd:restriction base="dms:Choice">
                    <xsd:enumeration value="Continuous Improvement"/>
                    <xsd:enumeration value="Corporate Performance"/>
                    <xsd:enumeration value="County Statistics"/>
                    <xsd:enumeration value="Domestic Abuse Research Programme"/>
                    <xsd:enumeration value="Evaluation"/>
                    <xsd:enumeration value="HR OD Performance"/>
                    <xsd:enumeration value="KPHO"/>
                    <xsd:enumeration value="Projects"/>
                    <xsd:enumeration value="Public Health Commissioned Services"/>
                    <xsd:enumeration value="Qualitative"/>
                    <xsd:enumeration value="SESLIP"/>
                  </xsd:restriction>
                </xsd:simpleType>
              </xsd:element>
            </xsd:sequence>
          </xsd:extension>
        </xsd:complexContent>
      </xsd:complexType>
    </xsd:element>
    <xsd:element name="Manageroverseeing" ma:index="27" nillable="true" ma:displayName="Manager overseeing" ma:description="Which manager within Kent analytics will be overseeing this project?" ma:format="Dropdown" ma:list="UserInfo" ma:SharePointGroup="0" ma:internalName="Manageroverseeing">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Leadanalyst" ma:index="28" nillable="true" ma:displayName="Lead analyst" ma:description="Who is the lead analyst for this project?" ma:format="Dropdown" ma:list="UserInfo" ma:SharePointGroup="0" ma:internalName="Leadanalyst">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upportinganalysts" ma:index="29" nillable="true" ma:displayName="Supporting analysts" ma:description="Who are the supporting analysts for this project?" ma:format="Dropdown" ma:list="UserInfo" ma:SharePointGroup="0" ma:internalName="Supportinganalyst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ProjectID" ma:index="30" nillable="true" ma:displayName="Project ID" ma:description="What is the project ID for this project? This should be from the work request tracker. " ma:format="Dropdown" ma:internalName="ProjectID">
      <xsd:simpleType>
        <xsd:restriction base="dms:Text">
          <xsd:maxLength value="255"/>
        </xsd:restriction>
      </xsd:simpleType>
    </xsd:element>
    <xsd:element name="Projectdescription" ma:index="31" nillable="true" ma:displayName="Project description" ma:description="Please provide a description of this project. This should be the same as the work request tracker. " ma:format="Dropdown" ma:internalName="Projectdescription">
      <xsd:simpleType>
        <xsd:restriction base="dms:Note"/>
      </xsd:simpleType>
    </xsd:element>
    <xsd:element name="Sensitivityflag" ma:index="32" nillable="true" ma:displayName="Sensitivity flag" ma:description="Please select whether this project includes sensitive data." ma:format="Dropdown" ma:internalName="Sensitivityflag">
      <xsd:simpleType>
        <xsd:restriction base="dms:Choice">
          <xsd:enumeration value="Sensitive data"/>
          <xsd:enumeration value="No sensitive data"/>
        </xsd:restriction>
      </xsd:simpleType>
    </xsd:element>
    <xsd:element name="Sharedexternally_x003f_" ma:index="34" nillable="true" ma:displayName="Shared externally?" ma:default="Not shared externally" ma:description="Will this folder be shared outside of the team?" ma:format="Dropdown" ma:internalName="Sharedexternally_x003f_">
      <xsd:simpleType>
        <xsd:restriction base="dms:Choice">
          <xsd:enumeration value="Shared externally (out of KCC)"/>
          <xsd:enumeration value="Shared externallly (out of Kent Analytics but within KCC)"/>
          <xsd:enumeration value="Not shared externally"/>
        </xsd:restriction>
      </xsd:simpleType>
    </xsd:element>
    <xsd:element name="MediaServiceBillingMetadata" ma:index="35" nillable="true" ma:displayName="MediaServiceBillingMetadata" ma:hidden="true" ma:internalName="MediaServiceBillingMetadata" ma:readOnly="true">
      <xsd:simpleType>
        <xsd:restriction base="dms:Note"/>
      </xsd:simpleType>
    </xsd:element>
    <xsd:element name="MediaServiceLocation" ma:index="36" nillable="true" ma:displayName="Location" ma:descrip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348a9ede-80c4-49d0-946e-c86f9a1b4323" elementFormDefault="qualified">
    <xsd:import namespace="http://schemas.microsoft.com/office/2006/documentManagement/types"/>
    <xsd:import namespace="http://schemas.microsoft.com/office/infopath/2007/PartnerControls"/>
    <xsd:element name="TaxCatchAll" ma:index="13" nillable="true" ma:displayName="Taxonomy Catch All Column" ma:hidden="true" ma:list="{8eed69bb-e290-4c57-a20b-229ca77b1e0b}" ma:internalName="TaxCatchAll" ma:showField="CatchAllData" ma:web="348a9ede-80c4-49d0-946e-c86f9a1b4323">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928B06AE-00E8-4977-B04B-2AAAE93DC2D5}">
  <ds:schemaRefs>
    <ds:schemaRef ds:uri="http://schemas.microsoft.com/office/2006/metadata/properties"/>
    <ds:schemaRef ds:uri="http://schemas.microsoft.com/office/infopath/2007/PartnerControls"/>
    <ds:schemaRef ds:uri="81d3432b-f73c-43f5-bca3-8774f07715f6"/>
    <ds:schemaRef ds:uri="348a9ede-80c4-49d0-946e-c86f9a1b4323"/>
  </ds:schemaRefs>
</ds:datastoreItem>
</file>

<file path=customXml/itemProps2.xml><?xml version="1.0" encoding="utf-8"?>
<ds:datastoreItem xmlns:ds="http://schemas.openxmlformats.org/officeDocument/2006/customXml" ds:itemID="{3C39C61B-2C58-405D-8BA5-DF966A1B7B8B}">
  <ds:schemaRefs>
    <ds:schemaRef ds:uri="http://schemas.microsoft.com/sharepoint/v3/contenttype/forms"/>
  </ds:schemaRefs>
</ds:datastoreItem>
</file>

<file path=customXml/itemProps3.xml><?xml version="1.0" encoding="utf-8"?>
<ds:datastoreItem xmlns:ds="http://schemas.openxmlformats.org/officeDocument/2006/customXml" ds:itemID="{2631710D-64E6-447C-AC03-95CCEC3C14A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1d3432b-f73c-43f5-bca3-8774f07715f6"/>
    <ds:schemaRef ds:uri="348a9ede-80c4-49d0-946e-c86f9a1b432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Metadata/LabelInfo.xml><?xml version="1.0" encoding="utf-8"?>
<clbl:labelList xmlns:clbl="http://schemas.microsoft.com/office/2020/mipLabelMetadata">
  <clbl:label id="{3253a20d-c735-4bfe-a8b7-3e6ab37f5f90}" enabled="0" method="" siteId="{3253a20d-c735-4bfe-a8b7-3e6ab37f5f90}" removed="1"/>
</clbl:labelList>
</file>

<file path=docProps/app.xml><?xml version="1.0" encoding="utf-8"?>
<Properties xmlns="http://schemas.openxmlformats.org/officeDocument/2006/extended-properties" xmlns:vt="http://schemas.openxmlformats.org/officeDocument/2006/docPropsVTypes">
  <TotalTime>0</TotalTime>
  <Words>2124</Words>
  <Application>Microsoft Office PowerPoint</Application>
  <PresentationFormat>Widescreen</PresentationFormat>
  <Paragraphs>196</Paragraphs>
  <Slides>14</Slides>
  <Notes>7</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14</vt:i4>
      </vt:variant>
    </vt:vector>
  </HeadingPairs>
  <TitlesOfParts>
    <vt:vector size="20" baseType="lpstr">
      <vt:lpstr>Aptos</vt:lpstr>
      <vt:lpstr>Aptos Display</vt:lpstr>
      <vt:lpstr>Arial</vt:lpstr>
      <vt:lpstr>Arial Nova Light</vt:lpstr>
      <vt:lpstr>Cambria Math</vt:lpstr>
      <vt:lpstr>Office Theme</vt:lpstr>
      <vt:lpstr>Carers  Health Needs Assessment </vt:lpstr>
      <vt:lpstr>Introduction </vt:lpstr>
      <vt:lpstr>Context </vt:lpstr>
      <vt:lpstr>What does caring impact? </vt:lpstr>
      <vt:lpstr>Methodology  </vt:lpstr>
      <vt:lpstr>What does caring look like in Kent? </vt:lpstr>
      <vt:lpstr>What have we learnt from the Kent and Medway  Care Record? </vt:lpstr>
      <vt:lpstr>What have we learnt from Kent and  Medway Care Record? </vt:lpstr>
      <vt:lpstr>Carer Profiles</vt:lpstr>
      <vt:lpstr>What have we found? </vt:lpstr>
      <vt:lpstr>Caring journey: </vt:lpstr>
      <vt:lpstr>From evidence to action: </vt:lpstr>
      <vt:lpstr>Recommendations (Themes): </vt:lpstr>
      <vt:lpstr>Carers are essential to the functioning of the health and care system, but many are hidden, under-supported and experiencing significant strain. A more systematic, preventative and targeted approach is needed to identify carers earlier, support them proportionately and reduce avoidable escalation across the system.</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Meg Vest - AH IPT</dc:creator>
  <cp:lastModifiedBy>Mark Chambers - CED SPRCA</cp:lastModifiedBy>
  <cp:revision>4</cp:revision>
  <dcterms:created xsi:type="dcterms:W3CDTF">2026-06-19T08:26:58Z</dcterms:created>
  <dcterms:modified xsi:type="dcterms:W3CDTF">2026-08-28T14:46:47Z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0x010100CFB6346BFB223B4199A316B0AC7C4C02</vt:lpwstr>
  </property>
  <property fmtid="{D5CDD505-2E9C-101B-9397-08002B2CF9AE}" pid="3" name="MediaServiceImageTags">
    <vt:lpwstr/>
  </property>
</Properties>
</file>