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307" r:id="rId6"/>
    <p:sldId id="303" r:id="rId7"/>
    <p:sldId id="258" r:id="rId8"/>
    <p:sldId id="276" r:id="rId9"/>
    <p:sldId id="257" r:id="rId10"/>
    <p:sldId id="306" r:id="rId11"/>
    <p:sldId id="302" r:id="rId12"/>
    <p:sldId id="304" r:id="rId13"/>
    <p:sldId id="264" r:id="rId14"/>
    <p:sldId id="296" r:id="rId15"/>
    <p:sldId id="301" r:id="rId16"/>
    <p:sldId id="265" r:id="rId17"/>
    <p:sldId id="297" r:id="rId18"/>
    <p:sldId id="278" r:id="rId19"/>
    <p:sldId id="268" r:id="rId20"/>
    <p:sldId id="277" r:id="rId21"/>
    <p:sldId id="259" r:id="rId22"/>
    <p:sldId id="305"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6C524-68D1-4119-ABBC-1F4592302A80}" v="20" dt="2022-10-21T07:23:56.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63524" autoAdjust="0"/>
  </p:normalViewPr>
  <p:slideViewPr>
    <p:cSldViewPr>
      <p:cViewPr varScale="1">
        <p:scale>
          <a:sx n="52" d="100"/>
          <a:sy n="52" d="100"/>
        </p:scale>
        <p:origin x="1170" y="6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0.5</c:v>
                </c:pt>
                <c:pt idx="1">
                  <c:v>-1.5</c:v>
                </c:pt>
                <c:pt idx="2">
                  <c:v>-5.5</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3.6% of households in Sevenoaks have fewer rooms than required. This rises to 7.3% in Swanley White Oak and 8.5% in Swanley St Marys Ward. All other wards had proportions equal to or below 5.7%, therefore these two wards in Swanley are seen as outliers.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2.4% of households in Sevenoaks qualify as overcrowded, rising to 5.3% in Swanley White Oak and 7.2% in Swanley St Marys. The remainder of wards were no more than 3.5% overcrowded.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15549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has increased in every district in Kent except Tonbridge and </a:t>
            </a:r>
            <a:r>
              <a:rPr lang="en-GB" dirty="0" err="1"/>
              <a:t>Malling</a:t>
            </a:r>
            <a:r>
              <a:rPr lang="en-GB" dirty="0"/>
              <a:t>, after having fallen since 2014/15. This is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Arial" panose="020B0604020202020204" pitchFamily="34" charset="0"/>
              </a:rPr>
              <a:t>Between 2017/18 and 2019/20 the COPD admission rates don’t vary significantly within quintiles 1 and 5, however in 2020/21 the admission rates in both quintiles falls by nearly half. In 2021/22 the rate in both groups is still slightly lower than pre-2020.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2021 Fuel poverty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8.4% Sevenoaks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~7.8% Swanley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9.7% Kent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13.1 % Nationally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r>
              <a:rPr lang="en-GB" sz="1200" dirty="0">
                <a:effectLst/>
                <a:latin typeface="Arial" panose="020B0604020202020204" pitchFamily="34" charset="0"/>
                <a:ea typeface="Calibri" panose="020F0502020204030204" pitchFamily="34" charset="0"/>
              </a:rPr>
              <a:t>This data was used by KPHO to produce a walking/cycling report, which is still in development </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COVID-19 had a noticeable effect in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a:t>
            </a:r>
            <a:endParaRPr lang="en-GB" sz="1200" dirty="0">
              <a:effectLst/>
              <a:latin typeface="Arial" panose="020B0604020202020204" pitchFamily="34" charset="0"/>
              <a:ea typeface="Times New Roman" panose="02020603050405020304" pitchFamily="18" charset="0"/>
            </a:endParaRPr>
          </a:p>
          <a:p>
            <a:r>
              <a:rPr lang="en-GB" sz="1200" dirty="0">
                <a:latin typeface="Arial" panose="020B0604020202020204" pitchFamily="34" charset="0"/>
                <a:ea typeface="Times New Roman" panose="02020603050405020304" pitchFamily="18" charset="0"/>
              </a:rPr>
              <a:t>Kent consistently ranks above the England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Active Travel data also shows that cycling for leisure increased significantly in Kent from 2019-20 but then decreased in 2021. Out of the 12 Kent districts, Sevenoaks displayed the second largest reduction between 2020-21, proceeded only by Ashford. Sevenoaks also consistently performs in the bottom half of districts in cycling for travel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endParaRPr lang="en-GB"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372020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In 2021/22, </a:t>
            </a:r>
            <a:r>
              <a:rPr lang="en-GB" sz="1200" b="1" dirty="0">
                <a:solidFill>
                  <a:schemeClr val="bg1"/>
                </a:solidFill>
              </a:rPr>
              <a:t>Sevenoaks </a:t>
            </a:r>
            <a:r>
              <a:rPr lang="en-GB" sz="1200" dirty="0">
                <a:solidFill>
                  <a:schemeClr val="bg1"/>
                </a:solidFill>
              </a:rPr>
              <a:t>had the highest proportion of patients in Kent (28.7%) with an Audit-C score above the ‘low’ range recorded by their GP. Kent &amp; Medway had a score of 20.3%.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Source: </a:t>
            </a:r>
            <a:r>
              <a:rPr lang="en-GB" sz="1200" dirty="0" err="1">
                <a:solidFill>
                  <a:schemeClr val="bg1"/>
                </a:solidFill>
              </a:rPr>
              <a:t>MedeAnalytics</a:t>
            </a:r>
            <a:r>
              <a:rPr lang="en-GB" sz="1200" dirty="0">
                <a:solidFill>
                  <a:schemeClr val="bg1"/>
                </a:solidFill>
              </a:rPr>
              <a:t>, NHS Kent &amp; Medway CCG</a:t>
            </a:r>
            <a:endParaRPr lang="en-GB" sz="1200" dirty="0"/>
          </a:p>
          <a:p>
            <a:pPr algn="ctr">
              <a:spcBef>
                <a:spcPts val="600"/>
              </a:spcBef>
              <a:spcAft>
                <a:spcPts val="600"/>
              </a:spcAft>
            </a:pPr>
            <a:r>
              <a:rPr lang="en-GB" sz="1200" dirty="0">
                <a:cs typeface="Arial" panose="020B0604020202020204" pitchFamily="34" charset="0"/>
              </a:rPr>
              <a:t> </a:t>
            </a:r>
          </a:p>
          <a:p>
            <a:pPr algn="l">
              <a:spcBef>
                <a:spcPts val="600"/>
              </a:spcBef>
              <a:spcAft>
                <a:spcPts val="600"/>
              </a:spcAft>
            </a:pPr>
            <a:r>
              <a:rPr lang="en-GB" sz="1200" dirty="0">
                <a:cs typeface="Arial" panose="020B0604020202020204" pitchFamily="34" charset="0"/>
              </a:rPr>
              <a:t>The percentage of adults who are overweight or obese increased from 51.8% to 55.3% between 2015/16 and 2020/21 in </a:t>
            </a:r>
            <a:r>
              <a:rPr lang="en-GB" sz="1200" dirty="0" err="1">
                <a:cs typeface="Arial" panose="020B0604020202020204" pitchFamily="34" charset="0"/>
              </a:rPr>
              <a:t>Sevenoaks.In</a:t>
            </a:r>
            <a:r>
              <a:rPr lang="en-GB" sz="1200" dirty="0">
                <a:cs typeface="Arial" panose="020B0604020202020204" pitchFamily="34" charset="0"/>
              </a:rPr>
              <a:t> England this increased from 61.4% to 63.5%. </a:t>
            </a:r>
            <a:endParaRPr lang="en-GB" dirty="0"/>
          </a:p>
          <a:p>
            <a:endParaRPr lang="en-GB" dirty="0"/>
          </a:p>
          <a:p>
            <a:r>
              <a:rPr lang="en-GB" dirty="0"/>
              <a:t>Source for 1 in 5 adults obese and percentage of obesity or overweight is ONS Adult Lives Survey via Fingertips</a:t>
            </a:r>
          </a:p>
          <a:p>
            <a:endParaRPr lang="en-GB" dirty="0"/>
          </a:p>
          <a:p>
            <a:r>
              <a:rPr lang="en-GB" dirty="0"/>
              <a:t>Updated</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18</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is a measure used to asses the level of deprivation an area sits at. </a:t>
            </a:r>
          </a:p>
          <a:p>
            <a:r>
              <a:rPr lang="en-GB" dirty="0"/>
              <a:t>Sevenoaks ranks 253 out of 317 overall.  (1 is worst, 317 is best)</a:t>
            </a:r>
          </a:p>
          <a:p>
            <a:r>
              <a:rPr lang="en-GB" dirty="0"/>
              <a:t>This is calculated from these seven sub-domains seen here. </a:t>
            </a:r>
          </a:p>
          <a:p>
            <a:r>
              <a:rPr lang="en-GB" dirty="0"/>
              <a:t>This graph shows how Sevenoaks ranks against all 317 other local authority districts in England (marked by the dark blue line)</a:t>
            </a:r>
          </a:p>
          <a:p>
            <a:r>
              <a:rPr lang="en-GB" dirty="0"/>
              <a:t>Sevenoaks performs better on income and employment deprivation, as well as Health deprivation and Education but worse in crime, barriers to housing and living environment. </a:t>
            </a:r>
          </a:p>
          <a:p>
            <a:endParaRPr lang="en-GB" dirty="0"/>
          </a:p>
          <a:p>
            <a:r>
              <a:rPr lang="en-GB" dirty="0"/>
              <a:t>The rankings are provided below for reference (1 is worst, 317 is best):</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251</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267</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249</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291</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101</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128</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182</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r>
              <a:rPr lang="en-GB" b="0" i="0" dirty="0">
                <a:solidFill>
                  <a:srgbClr val="212529"/>
                </a:solidFill>
                <a:effectLst/>
                <a:latin typeface="Arial" panose="020B0604020202020204" pitchFamily="34" charset="0"/>
              </a:rPr>
              <a:t>Men in Swanley lose 2.5 years off their life expectancy and women 4 years, compared with Sevenoaks central </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Sevenoaks Year R Children decreased significantly from 2019/20 - 2021/22 from 23.1% to 17.6% </a:t>
            </a:r>
          </a:p>
          <a:p>
            <a:pPr marL="0" indent="0">
              <a:buNone/>
            </a:pPr>
            <a:r>
              <a:rPr lang="en-GB" sz="1200" dirty="0"/>
              <a:t>Obesity decreased slightly, from 8.9% to 7.4%</a:t>
            </a:r>
          </a:p>
          <a:p>
            <a:pPr marL="0" indent="0">
              <a:buNone/>
            </a:pPr>
            <a:r>
              <a:rPr lang="en-GB" sz="1200" dirty="0"/>
              <a:t>Severe obesity increased from 1.6% to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r>
              <a:rPr lang="en-GB" sz="1200" dirty="0"/>
              <a:t>In 2021/22, 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r>
              <a:rPr lang="en-GB" sz="1800" dirty="0">
                <a:effectLst/>
                <a:latin typeface="Calibri" panose="020F0502020204030204" pitchFamily="34" charset="0"/>
              </a:rPr>
              <a:t>The proportion Year 6 children who had excess weight or were obese/severely obese in Sevenoaks was found to not have significantly changed between 2019/20 -2021/22</a:t>
            </a:r>
          </a:p>
          <a:p>
            <a:endParaRPr lang="en-GB" dirty="0"/>
          </a:p>
          <a:p>
            <a:r>
              <a:rPr lang="en-GB" dirty="0"/>
              <a:t>Swanley MSOA obesity 13.8%</a:t>
            </a:r>
          </a:p>
          <a:p>
            <a:r>
              <a:rPr lang="en-GB" dirty="0"/>
              <a:t>Sevenoaks central MSOA 5.2%</a:t>
            </a:r>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9</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r>
              <a:rPr lang="en-GB" b="0" i="0" dirty="0">
                <a:solidFill>
                  <a:srgbClr val="0B0C0C"/>
                </a:solidFill>
                <a:effectLst/>
                <a:latin typeface="GDS Transport"/>
              </a:rPr>
              <a:t>Sevenoaks is the district with most inequality by this metric</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 </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0" i="0" dirty="0">
              <a:solidFill>
                <a:srgbClr val="0B0C11"/>
              </a:solidFill>
              <a:effectLst/>
              <a:latin typeface="Inter"/>
            </a:endParaRPr>
          </a:p>
          <a:p>
            <a:r>
              <a:rPr lang="en-GB" b="0" i="0" dirty="0">
                <a:solidFill>
                  <a:srgbClr val="0B0C11"/>
                </a:solidFill>
                <a:effectLst/>
                <a:latin typeface="Inter"/>
              </a:rPr>
              <a:t>Updated</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7BCC99BC-754E-4E20-A142-86D7E9D5AC60}" type="slidenum">
              <a:rPr lang="en-GB" smtClean="0"/>
              <a:t>10</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focusses on the children worst effected, persistently or severely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168701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t>
            </a:r>
            <a:r>
              <a:rPr lang="en-GB" sz="1200" b="1" dirty="0">
                <a:solidFill>
                  <a:schemeClr val="tx2"/>
                </a:solidFill>
              </a:rPr>
              <a:t>Swanley</a:t>
            </a:r>
            <a:r>
              <a:rPr lang="en-GB" sz="1200" dirty="0">
                <a:solidFill>
                  <a:schemeClr val="tx2"/>
                </a:solidFill>
              </a:rPr>
              <a:t> are more than 3x more likely to live in a low income family, than those in Sevenoaks: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chemeClr val="tx2"/>
                </a:solidFill>
              </a:rPr>
              <a:t>Swanley: 19.4% (including the following wards; </a:t>
            </a:r>
            <a:r>
              <a:rPr lang="en-GB" dirty="0"/>
              <a:t>Swanley St Mary’s, White Oak and Christchurch and Swanley Village wards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chemeClr val="tx2"/>
                </a:solidFill>
              </a:rPr>
              <a:t>Sevenoaks: 5.9% (including the following wards; </a:t>
            </a:r>
            <a:r>
              <a:rPr lang="en-GB" dirty="0"/>
              <a:t>Sevenoaks Northern, Eastern, </a:t>
            </a:r>
            <a:r>
              <a:rPr lang="en-GB" dirty="0" err="1"/>
              <a:t>Kippington</a:t>
            </a:r>
            <a:r>
              <a:rPr lang="en-GB" dirty="0"/>
              <a:t> and Town and St Johns live)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2500022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30/01/2024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30/01/2024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30/01/2024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30/01/2024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30/01/2024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30/01/2024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30/01/2024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30/01/2024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30/01/2024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30/01/2024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normAutofit/>
          </a:bodyPr>
          <a:lstStyle/>
          <a:p>
            <a:pPr eaLnBrk="1" hangingPunct="1"/>
            <a:r>
              <a:rPr lang="en-GB" altLang="en-US" dirty="0"/>
              <a:t>Summary of key indicators describing wider health determinants for Sevenoaks District</a:t>
            </a: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3886201"/>
            <a:ext cx="6400800" cy="982663"/>
          </a:xfrm>
        </p:spPr>
        <p:txBody>
          <a:bodyPr rtlCol="0"/>
          <a:lstStyle/>
          <a:p>
            <a:pPr eaLnBrk="1" fontAlgn="auto" hangingPunct="1">
              <a:spcAft>
                <a:spcPts val="0"/>
              </a:spcAft>
              <a:defRPr/>
            </a:pPr>
            <a:r>
              <a:rPr lang="en-GB" dirty="0"/>
              <a:t>Kent County Council Public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a:t>
            </a:r>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4" name="Graphic 13" descr="Man with solid fill">
              <a:extLst>
                <a:ext uri="{FF2B5EF4-FFF2-40B4-BE49-F238E27FC236}">
                  <a16:creationId xmlns:a16="http://schemas.microsoft.com/office/drawing/2014/main" id="{6C1B241D-8E4C-EDD7-3154-C7A415BFEA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4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583832" y="1636079"/>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35% disadvantaged Key Stage 2 pupils met the expected standard in reading, writing and maths (RWM) in </a:t>
            </a:r>
            <a:r>
              <a:rPr lang="en-GB" sz="2000" b="1" dirty="0">
                <a:cs typeface="Arial" panose="020B0604020202020204" pitchFamily="34" charset="0"/>
              </a:rPr>
              <a:t>Sevenoaks</a:t>
            </a:r>
            <a:r>
              <a:rPr lang="en-GB" sz="2000" dirty="0">
                <a:cs typeface="Arial" panose="020B0604020202020204" pitchFamily="34" charset="0"/>
              </a:rPr>
              <a:t>, 2021/22</a:t>
            </a:r>
          </a:p>
          <a:p>
            <a:pPr>
              <a:spcBef>
                <a:spcPts val="600"/>
              </a:spcBef>
              <a:spcAft>
                <a:spcPts val="600"/>
              </a:spcAft>
            </a:pPr>
            <a:r>
              <a:rPr lang="en-GB" sz="2000" dirty="0">
                <a:cs typeface="Arial" panose="020B0604020202020204" pitchFamily="34" charset="0"/>
              </a:rPr>
              <a:t>70% non-disadvantaged pupils met this standard</a:t>
            </a:r>
          </a:p>
        </p:txBody>
      </p:sp>
      <p:sp>
        <p:nvSpPr>
          <p:cNvPr id="3" name="Oval 2">
            <a:extLst>
              <a:ext uri="{FF2B5EF4-FFF2-40B4-BE49-F238E27FC236}">
                <a16:creationId xmlns:a16="http://schemas.microsoft.com/office/drawing/2014/main" id="{85747DFF-892B-1365-D5EC-C167BBE1B557}"/>
              </a:ext>
              <a:ext uri="{C183D7F6-B498-43B3-948B-1728B52AA6E4}">
                <adec:decorative xmlns:adec="http://schemas.microsoft.com/office/drawing/2017/decorative" val="1"/>
              </a:ext>
            </a:extLst>
          </p:cNvPr>
          <p:cNvSpPr/>
          <p:nvPr/>
        </p:nvSpPr>
        <p:spPr>
          <a:xfrm>
            <a:off x="683004" y="3621723"/>
            <a:ext cx="3860799" cy="2382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C023529F-EAFA-A89D-553F-4F0DE962A653}"/>
              </a:ext>
            </a:extLst>
          </p:cNvPr>
          <p:cNvSpPr txBox="1"/>
          <p:nvPr/>
        </p:nvSpPr>
        <p:spPr>
          <a:xfrm>
            <a:off x="1055440" y="3740918"/>
            <a:ext cx="3119966" cy="2210175"/>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bg1"/>
                </a:solidFill>
                <a:cs typeface="Arial" panose="020B0604020202020204" pitchFamily="34" charset="0"/>
              </a:rPr>
              <a:t>64% of pupils in Sevenoaks achieved the expected standard in RWM in 2021/22, down 7% since 2018/19</a:t>
            </a:r>
          </a:p>
        </p:txBody>
      </p:sp>
      <p:sp>
        <p:nvSpPr>
          <p:cNvPr id="36" name="TextBox 35">
            <a:extLst>
              <a:ext uri="{FF2B5EF4-FFF2-40B4-BE49-F238E27FC236}">
                <a16:creationId xmlns:a16="http://schemas.microsoft.com/office/drawing/2014/main" id="{2B275517-E052-E0FD-ECF1-C69AF64A073F}"/>
              </a:ext>
            </a:extLst>
          </p:cNvPr>
          <p:cNvSpPr txBox="1"/>
          <p:nvPr/>
        </p:nvSpPr>
        <p:spPr>
          <a:xfrm>
            <a:off x="4961692" y="4757588"/>
            <a:ext cx="7230308" cy="1286845"/>
          </a:xfrm>
          <a:prstGeom prst="rect">
            <a:avLst/>
          </a:prstGeom>
          <a:solidFill>
            <a:schemeClr val="bg1"/>
          </a:solidFill>
          <a:ln w="25400">
            <a:noFill/>
          </a:ln>
        </p:spPr>
        <p:txBody>
          <a:bodyPr wrap="square" lIns="180000" tIns="180000" rIns="180000" bIns="180000" rtlCol="0">
            <a:spAutoFit/>
          </a:bodyPr>
          <a:lstStyle/>
          <a:p>
            <a:r>
              <a:rPr lang="en-GB" sz="2000" dirty="0">
                <a:solidFill>
                  <a:srgbClr val="0B0C0C"/>
                </a:solidFill>
                <a:latin typeface="GDS Transport"/>
              </a:rPr>
              <a:t>Nationally, the disadvantage gap index is at the highest level since 2012, suggesting that disruption to learning during the COVID-19 pandemic has had a greater impact on disadvantaged pupils.  </a:t>
            </a:r>
            <a:endParaRPr lang="en-GB" sz="2000" dirty="0"/>
          </a:p>
        </p:txBody>
      </p:sp>
      <p:grpSp>
        <p:nvGrpSpPr>
          <p:cNvPr id="40" name="Group 39" descr="The disadvantage gap index (a measure of the difference in attainment between disadvantaged and other pupils) at the end of primary school was 3.23 in 2022, compared with 2.91 in 2019.">
            <a:extLst>
              <a:ext uri="{FF2B5EF4-FFF2-40B4-BE49-F238E27FC236}">
                <a16:creationId xmlns:a16="http://schemas.microsoft.com/office/drawing/2014/main" id="{EA72C800-CCB4-018B-1082-0C8AD81714D0}"/>
              </a:ext>
            </a:extLst>
          </p:cNvPr>
          <p:cNvGrpSpPr/>
          <p:nvPr/>
        </p:nvGrpSpPr>
        <p:grpSpPr>
          <a:xfrm>
            <a:off x="5930071" y="3611338"/>
            <a:ext cx="4795616" cy="1214960"/>
            <a:chOff x="5930071" y="3611338"/>
            <a:chExt cx="4795616" cy="1214960"/>
          </a:xfrm>
        </p:grpSpPr>
        <p:sp>
          <p:nvSpPr>
            <p:cNvPr id="33" name="TextBox 32">
              <a:extLst>
                <a:ext uri="{FF2B5EF4-FFF2-40B4-BE49-F238E27FC236}">
                  <a16:creationId xmlns:a16="http://schemas.microsoft.com/office/drawing/2014/main" id="{1DF99271-C685-254C-6EDA-5D610C698760}"/>
                </a:ext>
              </a:extLst>
            </p:cNvPr>
            <p:cNvSpPr txBox="1"/>
            <p:nvPr/>
          </p:nvSpPr>
          <p:spPr>
            <a:xfrm>
              <a:off x="5930071" y="3621723"/>
              <a:ext cx="1198888"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2.91</a:t>
              </a:r>
              <a:endParaRPr lang="en-GB" sz="2800" b="1" dirty="0">
                <a:solidFill>
                  <a:schemeClr val="accent1"/>
                </a:solidFill>
                <a:cs typeface="Arial" panose="020B0604020202020204" pitchFamily="34" charset="0"/>
              </a:endParaRPr>
            </a:p>
          </p:txBody>
        </p:sp>
        <p:sp>
          <p:nvSpPr>
            <p:cNvPr id="34" name="TextBox 33">
              <a:extLst>
                <a:ext uri="{FF2B5EF4-FFF2-40B4-BE49-F238E27FC236}">
                  <a16:creationId xmlns:a16="http://schemas.microsoft.com/office/drawing/2014/main" id="{9E480E12-DF87-57DC-08FB-0F48CF9A31E9}"/>
                </a:ext>
              </a:extLst>
            </p:cNvPr>
            <p:cNvSpPr txBox="1"/>
            <p:nvPr/>
          </p:nvSpPr>
          <p:spPr>
            <a:xfrm>
              <a:off x="9317165" y="3623234"/>
              <a:ext cx="1162827"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3.23</a:t>
              </a:r>
            </a:p>
          </p:txBody>
        </p:sp>
        <p:pic>
          <p:nvPicPr>
            <p:cNvPr id="35" name="Graphic 34" descr="Arrow: Straight with solid fill">
              <a:extLst>
                <a:ext uri="{FF2B5EF4-FFF2-40B4-BE49-F238E27FC236}">
                  <a16:creationId xmlns:a16="http://schemas.microsoft.com/office/drawing/2014/main" id="{350B5243-C39D-8CF6-91F6-2120C516FA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366521" y="3611338"/>
              <a:ext cx="1768222" cy="1214960"/>
            </a:xfrm>
            <a:prstGeom prst="rect">
              <a:avLst/>
            </a:prstGeom>
          </p:spPr>
        </p:pic>
        <p:sp>
          <p:nvSpPr>
            <p:cNvPr id="37" name="TextBox 36">
              <a:extLst>
                <a:ext uri="{FF2B5EF4-FFF2-40B4-BE49-F238E27FC236}">
                  <a16:creationId xmlns:a16="http://schemas.microsoft.com/office/drawing/2014/main" id="{07214368-B96A-34A0-7D68-918D65852848}"/>
                </a:ext>
              </a:extLst>
            </p:cNvPr>
            <p:cNvSpPr txBox="1"/>
            <p:nvPr/>
          </p:nvSpPr>
          <p:spPr>
            <a:xfrm>
              <a:off x="6002077" y="4084785"/>
              <a:ext cx="116282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2019</a:t>
              </a:r>
              <a:endParaRPr lang="en-GB" dirty="0">
                <a:solidFill>
                  <a:schemeClr val="accent1"/>
                </a:solidFill>
                <a:cs typeface="Arial" panose="020B0604020202020204" pitchFamily="34" charset="0"/>
              </a:endParaRPr>
            </a:p>
          </p:txBody>
        </p:sp>
        <p:sp>
          <p:nvSpPr>
            <p:cNvPr id="38" name="TextBox 37">
              <a:extLst>
                <a:ext uri="{FF2B5EF4-FFF2-40B4-BE49-F238E27FC236}">
                  <a16:creationId xmlns:a16="http://schemas.microsoft.com/office/drawing/2014/main" id="{18BC846C-2645-4A93-BD32-05FB42580C76}"/>
                </a:ext>
              </a:extLst>
            </p:cNvPr>
            <p:cNvSpPr txBox="1"/>
            <p:nvPr/>
          </p:nvSpPr>
          <p:spPr>
            <a:xfrm>
              <a:off x="9450033" y="4049702"/>
              <a:ext cx="1275654"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endParaRPr lang="en-GB" sz="2400" dirty="0">
                <a:solidFill>
                  <a:schemeClr val="accent1"/>
                </a:solidFill>
                <a:cs typeface="Arial" panose="020B0604020202020204" pitchFamily="34" charset="0"/>
              </a:endParaRPr>
            </a:p>
          </p:txBody>
        </p:sp>
      </p:grpSp>
      <p:sp>
        <p:nvSpPr>
          <p:cNvPr id="6" name="Freeform: Shape 5">
            <a:extLst>
              <a:ext uri="{FF2B5EF4-FFF2-40B4-BE49-F238E27FC236}">
                <a16:creationId xmlns:a16="http://schemas.microsoft.com/office/drawing/2014/main" id="{BFFB01D3-B54D-0F0A-9950-29BAC12FE5D3}"/>
              </a:ext>
              <a:ext uri="{C183D7F6-B498-43B3-948B-1728B52AA6E4}">
                <adec:decorative xmlns:adec="http://schemas.microsoft.com/office/drawing/2017/decorative" val="1"/>
              </a:ext>
            </a:extLst>
          </p:cNvPr>
          <p:cNvSpPr/>
          <p:nvPr/>
        </p:nvSpPr>
        <p:spPr>
          <a:xfrm>
            <a:off x="1775750" y="1868421"/>
            <a:ext cx="322159" cy="467021"/>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50000">
                <a:schemeClr val="tx1"/>
              </a:gs>
              <a:gs pos="50000">
                <a:schemeClr val="accent1"/>
              </a:gs>
            </a:gsLst>
            <a:lin ang="10800000" scaled="0"/>
            <a:tileRect/>
          </a:gra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1841AAC9-1BA2-B95E-2DEE-2A384B20EA57}"/>
              </a:ext>
              <a:ext uri="{C183D7F6-B498-43B3-948B-1728B52AA6E4}">
                <adec:decorative xmlns:adec="http://schemas.microsoft.com/office/drawing/2017/decorative" val="1"/>
              </a:ext>
            </a:extLst>
          </p:cNvPr>
          <p:cNvSpPr/>
          <p:nvPr/>
        </p:nvSpPr>
        <p:spPr>
          <a:xfrm>
            <a:off x="1878254" y="1746443"/>
            <a:ext cx="117149" cy="103782"/>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50000">
                <a:schemeClr val="tx1"/>
              </a:gs>
              <a:gs pos="49000">
                <a:schemeClr val="accent1"/>
              </a:gs>
            </a:gsLst>
            <a:lin ang="0" scaled="1"/>
            <a:tileRect/>
          </a:gradFill>
          <a:ln w="9525" cap="flat">
            <a:noFill/>
            <a:prstDash val="solid"/>
            <a:miter/>
          </a:ln>
        </p:spPr>
        <p:txBody>
          <a:bodyPr rtlCol="0" anchor="ctr"/>
          <a:lstStyle/>
          <a:p>
            <a:endParaRPr lang="en-GB"/>
          </a:p>
        </p:txBody>
      </p:sp>
      <p:pic>
        <p:nvPicPr>
          <p:cNvPr id="39" name="Graphic 38">
            <a:extLst>
              <a:ext uri="{FF2B5EF4-FFF2-40B4-BE49-F238E27FC236}">
                <a16:creationId xmlns:a16="http://schemas.microsoft.com/office/drawing/2014/main" id="{547A65F1-F29C-9DA2-3213-14CA9D0183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9501" y="2453123"/>
            <a:ext cx="702893" cy="622694"/>
          </a:xfrm>
          <a:prstGeom prst="rect">
            <a:avLst/>
          </a:prstGeom>
        </p:spPr>
      </p:pic>
    </p:spTree>
    <p:extLst>
      <p:ext uri="{BB962C8B-B14F-4D97-AF65-F5344CB8AC3E}">
        <p14:creationId xmlns:p14="http://schemas.microsoft.com/office/powerpoint/2010/main" val="112415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CE7-88F7-76F8-134E-8998DB4F248D}"/>
              </a:ext>
            </a:extLst>
          </p:cNvPr>
          <p:cNvSpPr>
            <a:spLocks noGrp="1"/>
          </p:cNvSpPr>
          <p:nvPr>
            <p:ph type="title"/>
          </p:nvPr>
        </p:nvSpPr>
        <p:spPr/>
        <p:txBody>
          <a:bodyPr/>
          <a:lstStyle/>
          <a:p>
            <a:r>
              <a:rPr lang="en-GB" dirty="0"/>
              <a:t>Pupil Absence</a:t>
            </a:r>
          </a:p>
        </p:txBody>
      </p:sp>
      <p:sp>
        <p:nvSpPr>
          <p:cNvPr id="13" name="Rectangle 12">
            <a:extLst>
              <a:ext uri="{FF2B5EF4-FFF2-40B4-BE49-F238E27FC236}">
                <a16:creationId xmlns:a16="http://schemas.microsoft.com/office/drawing/2014/main" id="{FDF116B6-4815-71B0-EEB1-563613C3F639}"/>
              </a:ext>
              <a:ext uri="{C183D7F6-B498-43B3-948B-1728B52AA6E4}">
                <adec:decorative xmlns:adec="http://schemas.microsoft.com/office/drawing/2017/decorative" val="1"/>
              </a:ext>
            </a:extLst>
          </p:cNvPr>
          <p:cNvSpPr/>
          <p:nvPr/>
        </p:nvSpPr>
        <p:spPr>
          <a:xfrm>
            <a:off x="6095998" y="3912361"/>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2" name="Rectangle 11">
            <a:extLst>
              <a:ext uri="{FF2B5EF4-FFF2-40B4-BE49-F238E27FC236}">
                <a16:creationId xmlns:a16="http://schemas.microsoft.com/office/drawing/2014/main" id="{C4691F55-409C-5071-E329-810A8ED44AD9}"/>
              </a:ext>
              <a:ext uri="{C183D7F6-B498-43B3-948B-1728B52AA6E4}">
                <adec:decorative xmlns:adec="http://schemas.microsoft.com/office/drawing/2017/decorative" val="1"/>
              </a:ext>
            </a:extLst>
          </p:cNvPr>
          <p:cNvSpPr/>
          <p:nvPr/>
        </p:nvSpPr>
        <p:spPr>
          <a:xfrm>
            <a:off x="6095999" y="1580608"/>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 name="Content Placeholder 2">
            <a:extLst>
              <a:ext uri="{FF2B5EF4-FFF2-40B4-BE49-F238E27FC236}">
                <a16:creationId xmlns:a16="http://schemas.microsoft.com/office/drawing/2014/main" id="{89583B2F-8124-541F-4EDD-3F13EC2AB88D}"/>
              </a:ext>
            </a:extLst>
          </p:cNvPr>
          <p:cNvSpPr>
            <a:spLocks noGrp="1"/>
          </p:cNvSpPr>
          <p:nvPr>
            <p:ph idx="1"/>
          </p:nvPr>
        </p:nvSpPr>
        <p:spPr>
          <a:xfrm>
            <a:off x="519618" y="1580608"/>
            <a:ext cx="4849407" cy="4525963"/>
          </a:xfrm>
        </p:spPr>
        <p:txBody>
          <a:bodyPr/>
          <a:lstStyle/>
          <a:p>
            <a:pPr marL="0" indent="0" fontAlgn="auto">
              <a:spcBef>
                <a:spcPts val="0"/>
              </a:spcBef>
              <a:spcAft>
                <a:spcPts val="0"/>
              </a:spcAft>
              <a:buNone/>
              <a:defRPr/>
            </a:pPr>
            <a:r>
              <a:rPr lang="en-GB" sz="2400" b="1" dirty="0"/>
              <a:t>Kent </a:t>
            </a:r>
            <a:r>
              <a:rPr lang="en-GB" sz="2400" dirty="0"/>
              <a:t>(2021/22)</a:t>
            </a:r>
          </a:p>
          <a:p>
            <a:pPr marL="0" indent="0" fontAlgn="auto">
              <a:spcBef>
                <a:spcPts val="0"/>
              </a:spcBef>
              <a:spcAft>
                <a:spcPts val="0"/>
              </a:spcAft>
              <a:buNone/>
              <a:defRPr/>
            </a:pPr>
            <a:endParaRPr lang="en-GB" sz="2400" dirty="0"/>
          </a:p>
          <a:p>
            <a:pPr fontAlgn="auto">
              <a:spcBef>
                <a:spcPts val="0"/>
              </a:spcBef>
              <a:spcAft>
                <a:spcPts val="0"/>
              </a:spcAft>
              <a:defRPr/>
            </a:pPr>
            <a:r>
              <a:rPr lang="en-GB" sz="2000" b="1" dirty="0"/>
              <a:t>Persistent  Absentees </a:t>
            </a:r>
            <a:r>
              <a:rPr lang="en-GB" sz="2000" dirty="0"/>
              <a:t>(10% or more sessions missed)</a:t>
            </a:r>
            <a:r>
              <a:rPr lang="en-GB" sz="2000" b="1" dirty="0"/>
              <a:t> almost doubled </a:t>
            </a:r>
            <a:r>
              <a:rPr lang="en-GB" sz="2000" dirty="0"/>
              <a:t>from the previous year from 13.2% to 24.1%</a:t>
            </a:r>
          </a:p>
          <a:p>
            <a:pPr fontAlgn="auto">
              <a:spcBef>
                <a:spcPts val="0"/>
              </a:spcBef>
              <a:spcAft>
                <a:spcPts val="0"/>
              </a:spcAft>
              <a:defRPr/>
            </a:pPr>
            <a:endParaRPr lang="en-GB" sz="2000" dirty="0"/>
          </a:p>
          <a:p>
            <a:pPr fontAlgn="auto">
              <a:spcBef>
                <a:spcPts val="0"/>
              </a:spcBef>
              <a:spcAft>
                <a:spcPts val="0"/>
              </a:spcAft>
              <a:defRPr/>
            </a:pPr>
            <a:r>
              <a:rPr lang="en-GB" sz="2000" b="1" dirty="0"/>
              <a:t>Severe Absentees </a:t>
            </a:r>
            <a:r>
              <a:rPr lang="en-GB" sz="2000" dirty="0"/>
              <a:t>(50% or more sessions missed) </a:t>
            </a:r>
            <a:r>
              <a:rPr lang="en-GB" sz="2000" b="1" dirty="0"/>
              <a:t>increased by half </a:t>
            </a:r>
            <a:r>
              <a:rPr lang="en-GB" sz="2000" dirty="0"/>
              <a:t>from the previous year from 1.2% to 1.8%</a:t>
            </a:r>
          </a:p>
          <a:p>
            <a:endParaRPr lang="en-GB" dirty="0"/>
          </a:p>
        </p:txBody>
      </p:sp>
      <p:sp>
        <p:nvSpPr>
          <p:cNvPr id="11" name="TextBox 10">
            <a:extLst>
              <a:ext uri="{FF2B5EF4-FFF2-40B4-BE49-F238E27FC236}">
                <a16:creationId xmlns:a16="http://schemas.microsoft.com/office/drawing/2014/main" id="{9F2E3155-FC2E-667C-3DA1-7629653A3272}"/>
              </a:ext>
            </a:extLst>
          </p:cNvPr>
          <p:cNvSpPr txBox="1"/>
          <p:nvPr/>
        </p:nvSpPr>
        <p:spPr>
          <a:xfrm>
            <a:off x="6095998" y="1646757"/>
            <a:ext cx="5730426" cy="369332"/>
          </a:xfrm>
          <a:prstGeom prst="rect">
            <a:avLst/>
          </a:prstGeom>
          <a:noFill/>
        </p:spPr>
        <p:txBody>
          <a:bodyPr wrap="square" rtlCol="0">
            <a:spAutoFit/>
          </a:bodyPr>
          <a:lstStyle/>
          <a:p>
            <a:pPr algn="ctr"/>
            <a:r>
              <a:rPr lang="en-GB" b="1" dirty="0"/>
              <a:t>Persistent and Severe Absence by Ethnicity</a:t>
            </a:r>
            <a:endParaRPr lang="en-GB" dirty="0"/>
          </a:p>
        </p:txBody>
      </p:sp>
      <p:grpSp>
        <p:nvGrpSpPr>
          <p:cNvPr id="7" name="Group 6" descr="4 people gradually fading to show least absent as Chinese and All Black ethnic groups, and most absent as Irish traveller and Roma gypsy.">
            <a:extLst>
              <a:ext uri="{FF2B5EF4-FFF2-40B4-BE49-F238E27FC236}">
                <a16:creationId xmlns:a16="http://schemas.microsoft.com/office/drawing/2014/main" id="{E98041EE-448D-0D44-71A2-423BBFC6A66F}"/>
              </a:ext>
            </a:extLst>
          </p:cNvPr>
          <p:cNvGrpSpPr/>
          <p:nvPr/>
        </p:nvGrpSpPr>
        <p:grpSpPr>
          <a:xfrm>
            <a:off x="6429402" y="2145819"/>
            <a:ext cx="5097799" cy="1513258"/>
            <a:chOff x="6429402" y="2145819"/>
            <a:chExt cx="5097799" cy="1513258"/>
          </a:xfrm>
        </p:grpSpPr>
        <p:sp>
          <p:nvSpPr>
            <p:cNvPr id="4" name="TextBox 3">
              <a:extLst>
                <a:ext uri="{FF2B5EF4-FFF2-40B4-BE49-F238E27FC236}">
                  <a16:creationId xmlns:a16="http://schemas.microsoft.com/office/drawing/2014/main" id="{95046E02-7903-C37A-09DB-AEC42315AC9A}"/>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5" name="TextBox 4">
              <a:extLst>
                <a:ext uri="{FF2B5EF4-FFF2-40B4-BE49-F238E27FC236}">
                  <a16:creationId xmlns:a16="http://schemas.microsoft.com/office/drawing/2014/main" id="{317E91DA-6A7B-6839-4EA0-37E33710F8A0}"/>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6" name="Picture 5">
              <a:extLst>
                <a:ext uri="{FF2B5EF4-FFF2-40B4-BE49-F238E27FC236}">
                  <a16:creationId xmlns:a16="http://schemas.microsoft.com/office/drawing/2014/main" id="{4FFF03D8-4630-FEFE-E203-E1CDB6564BD2}"/>
                </a:ext>
              </a:extLst>
            </p:cNvPr>
            <p:cNvPicPr>
              <a:picLocks noChangeAspect="1"/>
            </p:cNvPicPr>
            <p:nvPr/>
          </p:nvPicPr>
          <p:blipFill>
            <a:blip r:embed="rId3"/>
            <a:stretch>
              <a:fillRect/>
            </a:stretch>
          </p:blipFill>
          <p:spPr>
            <a:xfrm>
              <a:off x="7898185" y="2145819"/>
              <a:ext cx="2042337" cy="816935"/>
            </a:xfrm>
            <a:prstGeom prst="rect">
              <a:avLst/>
            </a:prstGeom>
          </p:spPr>
        </p:pic>
      </p:grpSp>
      <p:sp>
        <p:nvSpPr>
          <p:cNvPr id="9" name="TextBox 8">
            <a:extLst>
              <a:ext uri="{FF2B5EF4-FFF2-40B4-BE49-F238E27FC236}">
                <a16:creationId xmlns:a16="http://schemas.microsoft.com/office/drawing/2014/main" id="{D97A0D5B-C9AB-85A7-18FD-6073F850EC68}"/>
              </a:ext>
            </a:extLst>
          </p:cNvPr>
          <p:cNvSpPr txBox="1"/>
          <p:nvPr/>
        </p:nvSpPr>
        <p:spPr>
          <a:xfrm>
            <a:off x="6095998" y="3956603"/>
            <a:ext cx="5730425" cy="369332"/>
          </a:xfrm>
          <a:prstGeom prst="rect">
            <a:avLst/>
          </a:prstGeom>
          <a:noFill/>
        </p:spPr>
        <p:txBody>
          <a:bodyPr wrap="square" rtlCol="0">
            <a:spAutoFit/>
          </a:bodyPr>
          <a:lstStyle/>
          <a:p>
            <a:pPr algn="ctr"/>
            <a:r>
              <a:rPr lang="en-GB" b="1" dirty="0"/>
              <a:t>Free School Meals</a:t>
            </a:r>
          </a:p>
        </p:txBody>
      </p:sp>
      <p:pic>
        <p:nvPicPr>
          <p:cNvPr id="8" name="Picture 7" descr="Plate with food and cutlery">
            <a:extLst>
              <a:ext uri="{FF2B5EF4-FFF2-40B4-BE49-F238E27FC236}">
                <a16:creationId xmlns:a16="http://schemas.microsoft.com/office/drawing/2014/main" id="{7A7152F5-FB81-3F71-10E9-7799976D3DEC}"/>
              </a:ext>
            </a:extLst>
          </p:cNvPr>
          <p:cNvPicPr>
            <a:picLocks noChangeAspect="1"/>
          </p:cNvPicPr>
          <p:nvPr/>
        </p:nvPicPr>
        <p:blipFill rotWithShape="1">
          <a:blip r:embed="rId4">
            <a:clrChange>
              <a:clrFrom>
                <a:srgbClr val="FFFFFF"/>
              </a:clrFrom>
              <a:clrTo>
                <a:srgbClr val="FFFFFF">
                  <a:alpha val="0"/>
                </a:srgbClr>
              </a:clrTo>
            </a:clrChange>
          </a:blip>
          <a:srcRect l="70434" t="24696" r="9045" b="26644"/>
          <a:stretch/>
        </p:blipFill>
        <p:spPr>
          <a:xfrm>
            <a:off x="8128079" y="4304016"/>
            <a:ext cx="1668262" cy="1200328"/>
          </a:xfrm>
          <a:prstGeom prst="rect">
            <a:avLst/>
          </a:prstGeom>
        </p:spPr>
      </p:pic>
      <p:sp>
        <p:nvSpPr>
          <p:cNvPr id="10" name="TextBox 9">
            <a:extLst>
              <a:ext uri="{FF2B5EF4-FFF2-40B4-BE49-F238E27FC236}">
                <a16:creationId xmlns:a16="http://schemas.microsoft.com/office/drawing/2014/main" id="{7F41657A-EA9E-A2B2-666B-C48C96EC722E}"/>
              </a:ext>
            </a:extLst>
          </p:cNvPr>
          <p:cNvSpPr txBox="1"/>
          <p:nvPr/>
        </p:nvSpPr>
        <p:spPr>
          <a:xfrm>
            <a:off x="6233432" y="5306445"/>
            <a:ext cx="5438950" cy="830997"/>
          </a:xfrm>
          <a:prstGeom prst="rect">
            <a:avLst/>
          </a:prstGeom>
          <a:noFill/>
        </p:spPr>
        <p:txBody>
          <a:bodyPr wrap="square" rtlCol="0">
            <a:spAutoFit/>
          </a:bodyPr>
          <a:lstStyle/>
          <a:p>
            <a:pPr algn="ctr"/>
            <a:r>
              <a:rPr lang="en-GB" sz="2400" b="1" dirty="0"/>
              <a:t>x2</a:t>
            </a:r>
            <a:r>
              <a:rPr lang="en-GB" dirty="0"/>
              <a:t> </a:t>
            </a:r>
            <a:r>
              <a:rPr lang="en-GB" sz="1600" dirty="0"/>
              <a:t>as likely to be persistently absent</a:t>
            </a:r>
            <a:endParaRPr lang="en-GB" dirty="0"/>
          </a:p>
          <a:p>
            <a:pPr algn="ctr"/>
            <a:r>
              <a:rPr lang="en-GB" sz="2400" b="1" dirty="0"/>
              <a:t>x4</a:t>
            </a:r>
            <a:r>
              <a:rPr lang="en-GB" dirty="0"/>
              <a:t> </a:t>
            </a:r>
            <a:r>
              <a:rPr lang="en-GB" sz="1600" dirty="0"/>
              <a:t>as likely to be severely absent</a:t>
            </a:r>
            <a:endParaRPr lang="en-GB" dirty="0"/>
          </a:p>
        </p:txBody>
      </p:sp>
    </p:spTree>
    <p:extLst>
      <p:ext uri="{BB962C8B-B14F-4D97-AF65-F5344CB8AC3E}">
        <p14:creationId xmlns:p14="http://schemas.microsoft.com/office/powerpoint/2010/main" val="109175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4" name="Group 3" descr="Showing the number of children in low income families increasing from 37k (12.8%) in 2015 to 53k (17.6%) in 2022, in Kent.">
            <a:extLst>
              <a:ext uri="{FF2B5EF4-FFF2-40B4-BE49-F238E27FC236}">
                <a16:creationId xmlns:a16="http://schemas.microsoft.com/office/drawing/2014/main" id="{5FBDA618-30A3-7CF1-05A1-83A78D4B8A86}"/>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A75D037E-3D71-C11A-7FD2-BC2F652F683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EEE481E0-0425-E80F-C8D3-4D77CA4DBB49}"/>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F4D955F1-04C6-C19E-667C-24BD22AB4D6D}"/>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AB5D0DFB-053F-4BAF-7AAA-ED62D30F6CB2}"/>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CDA6D4B6-31AC-77C2-5B1C-817F99161D7E}"/>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9B54F223-0059-F518-C522-E5A277BBF86E}"/>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5D6DB1BA-7568-6B32-4CB2-8449C7616B4C}"/>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36E54D65-F1EA-6F15-24E8-1B485C7E54A0}"/>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FCE37FE9-C3B8-FFA6-5D86-13204BA26EC6}"/>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3D5C74C8-6F03-F683-4E79-F5E55958AC3A}"/>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86D36C79-DE56-9461-2A3C-DABBF0081DA7}"/>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642626" y="-710115"/>
            <a:ext cx="1473814" cy="562493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Swanley</a:t>
            </a:r>
            <a:r>
              <a:rPr lang="en-GB" sz="2000" dirty="0">
                <a:solidFill>
                  <a:schemeClr val="tx2"/>
                </a:solidFill>
              </a:rPr>
              <a:t> are more than 3x more likely to live in a low income family, than those in </a:t>
            </a:r>
            <a:r>
              <a:rPr lang="en-GB" sz="2000" b="1" dirty="0">
                <a:solidFill>
                  <a:schemeClr val="tx2"/>
                </a:solidFill>
              </a:rPr>
              <a:t>Sevenoaks</a:t>
            </a:r>
            <a:endParaRPr lang="en-GB" sz="2000" b="1" i="1" dirty="0">
              <a:solidFill>
                <a:schemeClr val="tx2"/>
              </a:solidFill>
            </a:endParaRPr>
          </a:p>
        </p:txBody>
      </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191625" y="3536115"/>
            <a:ext cx="6375442" cy="287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Sevenoaks</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March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8" name="Picture 7" descr="Line chart showing universal claimants in Sevenoaks.">
            <a:extLst>
              <a:ext uri="{FF2B5EF4-FFF2-40B4-BE49-F238E27FC236}">
                <a16:creationId xmlns:a16="http://schemas.microsoft.com/office/drawing/2014/main" id="{0D20C541-BF2A-CBF6-5A76-6B5C4BCFB2D7}"/>
              </a:ext>
            </a:extLst>
          </p:cNvPr>
          <p:cNvPicPr>
            <a:picLocks noChangeAspect="1"/>
          </p:cNvPicPr>
          <p:nvPr/>
        </p:nvPicPr>
        <p:blipFill>
          <a:blip r:embed="rId5"/>
          <a:stretch>
            <a:fillRect/>
          </a:stretch>
        </p:blipFill>
        <p:spPr>
          <a:xfrm>
            <a:off x="6738810" y="2874344"/>
            <a:ext cx="5433524" cy="3229150"/>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15133" y="2239052"/>
            <a:ext cx="551118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 name="Group 2" descr="Infographic showing houses increasing in size with % of ward which is overcrowded. 3.6% in Sevenoaks. 7.3% in Swanley White Oak and 8.5% in Swanley St Marys Ward">
            <a:extLst>
              <a:ext uri="{FF2B5EF4-FFF2-40B4-BE49-F238E27FC236}">
                <a16:creationId xmlns:a16="http://schemas.microsoft.com/office/drawing/2014/main" id="{68D1DDCE-89E9-1CF8-4CE5-D532CA9A6A9C}"/>
              </a:ext>
            </a:extLst>
          </p:cNvPr>
          <p:cNvGrpSpPr/>
          <p:nvPr/>
        </p:nvGrpSpPr>
        <p:grpSpPr>
          <a:xfrm>
            <a:off x="4962067" y="1587393"/>
            <a:ext cx="6995788" cy="1905088"/>
            <a:chOff x="4962067" y="1587393"/>
            <a:chExt cx="6995788" cy="1905088"/>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9837273" y="1591912"/>
              <a:ext cx="1562398" cy="1562400"/>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7508178" y="1793882"/>
              <a:ext cx="1351638" cy="1346400"/>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5653709" y="2474653"/>
              <a:ext cx="662399" cy="6624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4962067" y="3135610"/>
              <a:ext cx="2123768" cy="338554"/>
            </a:xfrm>
            <a:prstGeom prst="rect">
              <a:avLst/>
            </a:prstGeom>
            <a:noFill/>
          </p:spPr>
          <p:txBody>
            <a:bodyPr wrap="square" rtlCol="0">
              <a:spAutoFit/>
            </a:bodyPr>
            <a:lstStyle/>
            <a:p>
              <a:pPr algn="ctr"/>
              <a:r>
                <a:rPr lang="en-GB" sz="1600" b="1" dirty="0">
                  <a:cs typeface="Arial" panose="020B0604020202020204" pitchFamily="34" charset="0"/>
                </a:rPr>
                <a:t>Sevenoaks</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6083112" y="2297301"/>
              <a:ext cx="980999" cy="338554"/>
            </a:xfrm>
            <a:prstGeom prst="rect">
              <a:avLst/>
            </a:prstGeom>
            <a:noFill/>
          </p:spPr>
          <p:txBody>
            <a:bodyPr wrap="square">
              <a:spAutoFit/>
            </a:bodyPr>
            <a:lstStyle/>
            <a:p>
              <a:r>
                <a:rPr lang="en-GB" sz="1600" dirty="0">
                  <a:cs typeface="Arial" panose="020B0604020202020204" pitchFamily="34" charset="0"/>
                </a:rPr>
                <a:t>3.6</a:t>
              </a:r>
              <a:r>
                <a:rPr lang="en-GB" sz="1600" dirty="0">
                  <a:latin typeface="Arial" panose="020B0604020202020204" pitchFamily="34" charset="0"/>
                  <a:cs typeface="Arial" panose="020B0604020202020204" pitchFamily="34" charset="0"/>
                </a:rPr>
                <a:t>%</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504552" y="3153927"/>
              <a:ext cx="2123768" cy="338554"/>
            </a:xfrm>
            <a:prstGeom prst="rect">
              <a:avLst/>
            </a:prstGeom>
            <a:noFill/>
          </p:spPr>
          <p:txBody>
            <a:bodyPr wrap="square" rtlCol="0">
              <a:spAutoFit/>
            </a:bodyPr>
            <a:lstStyle/>
            <a:p>
              <a:pPr algn="ctr"/>
              <a:r>
                <a:rPr lang="en-GB" sz="1600" dirty="0">
                  <a:cs typeface="Arial" panose="020B0604020202020204" pitchFamily="34" charset="0"/>
                </a:rPr>
                <a:t>Swanley St Marys</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28DDF8-392B-5FB7-C3E0-F67C61BBBD41}"/>
                </a:ext>
              </a:extLst>
            </p:cNvPr>
            <p:cNvSpPr txBox="1"/>
            <p:nvPr/>
          </p:nvSpPr>
          <p:spPr>
            <a:xfrm>
              <a:off x="7122113" y="3136169"/>
              <a:ext cx="2123768" cy="338554"/>
            </a:xfrm>
            <a:prstGeom prst="rect">
              <a:avLst/>
            </a:prstGeom>
            <a:noFill/>
          </p:spPr>
          <p:txBody>
            <a:bodyPr wrap="square" rtlCol="0">
              <a:spAutoFit/>
            </a:bodyPr>
            <a:lstStyle/>
            <a:p>
              <a:pPr algn="ctr"/>
              <a:r>
                <a:rPr lang="en-GB" sz="1600" dirty="0">
                  <a:cs typeface="Arial" panose="020B0604020202020204" pitchFamily="34" charset="0"/>
                </a:rPr>
                <a:t>Swanley White Oak</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C2240DA-715A-0115-7164-6E9C8A4E935A}"/>
                </a:ext>
              </a:extLst>
            </p:cNvPr>
            <p:cNvSpPr txBox="1"/>
            <p:nvPr/>
          </p:nvSpPr>
          <p:spPr>
            <a:xfrm>
              <a:off x="8415960" y="1808090"/>
              <a:ext cx="980999" cy="338554"/>
            </a:xfrm>
            <a:prstGeom prst="rect">
              <a:avLst/>
            </a:prstGeom>
            <a:noFill/>
          </p:spPr>
          <p:txBody>
            <a:bodyPr wrap="square">
              <a:spAutoFit/>
            </a:bodyPr>
            <a:lstStyle/>
            <a:p>
              <a:r>
                <a:rPr lang="en-GB" sz="1600" dirty="0">
                  <a:cs typeface="Arial" panose="020B0604020202020204" pitchFamily="34" charset="0"/>
                </a:rPr>
                <a:t>7.3</a:t>
              </a:r>
              <a:r>
                <a:rPr lang="en-GB" sz="1600" dirty="0">
                  <a:latin typeface="Arial" panose="020B0604020202020204" pitchFamily="34" charset="0"/>
                  <a:cs typeface="Arial" panose="020B0604020202020204" pitchFamily="34" charset="0"/>
                </a:rPr>
                <a:t>%</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0976856" y="1587393"/>
              <a:ext cx="980999" cy="338554"/>
            </a:xfrm>
            <a:prstGeom prst="rect">
              <a:avLst/>
            </a:prstGeom>
            <a:noFill/>
          </p:spPr>
          <p:txBody>
            <a:bodyPr wrap="square">
              <a:spAutoFit/>
            </a:bodyPr>
            <a:lstStyle/>
            <a:p>
              <a:r>
                <a:rPr lang="en-GB" sz="1600" dirty="0">
                  <a:cs typeface="Arial" panose="020B0604020202020204" pitchFamily="34" charset="0"/>
                </a:rPr>
                <a:t>8.5</a:t>
              </a:r>
              <a:r>
                <a:rPr lang="en-GB" sz="1600" dirty="0">
                  <a:latin typeface="Arial" panose="020B0604020202020204" pitchFamily="34" charset="0"/>
                  <a:cs typeface="Arial" panose="020B0604020202020204" pitchFamily="34" charset="0"/>
                </a:rPr>
                <a:t>%</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335504" y="4815628"/>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10" name="Group 9" descr="Infographic showing increasing sizes of bed and % of area with lack of bedrooms. 2.4% of households in Sevenoaks qualify as overcrowded, rising to 5.3% in Swanley White Oak and 7.2% in Swanley St Marys">
            <a:extLst>
              <a:ext uri="{FF2B5EF4-FFF2-40B4-BE49-F238E27FC236}">
                <a16:creationId xmlns:a16="http://schemas.microsoft.com/office/drawing/2014/main" id="{5E98C915-5722-0A99-A500-7C421BC64CAF}"/>
              </a:ext>
            </a:extLst>
          </p:cNvPr>
          <p:cNvGrpSpPr/>
          <p:nvPr/>
        </p:nvGrpSpPr>
        <p:grpSpPr>
          <a:xfrm>
            <a:off x="4982314" y="3975879"/>
            <a:ext cx="7224733" cy="2031134"/>
            <a:chOff x="4982314" y="3975879"/>
            <a:chExt cx="7224733" cy="2031134"/>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455711" y="4203750"/>
              <a:ext cx="2221451" cy="1501200"/>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7276025" y="4564869"/>
              <a:ext cx="1635456" cy="1105200"/>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653709" y="5164437"/>
              <a:ext cx="740484" cy="500400"/>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4982314" y="5665719"/>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Sevenoaks</a:t>
              </a:r>
            </a:p>
          </p:txBody>
        </p:sp>
        <p:sp>
          <p:nvSpPr>
            <p:cNvPr id="24" name="TextBox 23">
              <a:extLst>
                <a:ext uri="{FF2B5EF4-FFF2-40B4-BE49-F238E27FC236}">
                  <a16:creationId xmlns:a16="http://schemas.microsoft.com/office/drawing/2014/main" id="{6FF23DAB-4832-FAD5-E8FD-93588A1DBA01}"/>
                </a:ext>
              </a:extLst>
            </p:cNvPr>
            <p:cNvSpPr txBox="1"/>
            <p:nvPr/>
          </p:nvSpPr>
          <p:spPr>
            <a:xfrm>
              <a:off x="6155553" y="4815628"/>
              <a:ext cx="980999" cy="338554"/>
            </a:xfrm>
            <a:prstGeom prst="rect">
              <a:avLst/>
            </a:prstGeom>
            <a:noFill/>
          </p:spPr>
          <p:txBody>
            <a:bodyPr wrap="square">
              <a:spAutoFit/>
            </a:bodyPr>
            <a:lstStyle/>
            <a:p>
              <a:r>
                <a:rPr lang="en-GB" sz="1600" dirty="0">
                  <a:cs typeface="Arial" panose="020B0604020202020204" pitchFamily="34" charset="0"/>
                </a:rPr>
                <a:t>2.4</a:t>
              </a:r>
              <a:r>
                <a:rPr lang="en-GB" sz="1600" dirty="0">
                  <a:latin typeface="Arial" panose="020B0604020202020204" pitchFamily="34" charset="0"/>
                  <a:cs typeface="Arial" panose="020B0604020202020204" pitchFamily="34" charset="0"/>
                </a:rPr>
                <a:t>%</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7075005" y="5648122"/>
              <a:ext cx="2217985" cy="348014"/>
            </a:xfrm>
            <a:prstGeom prst="rect">
              <a:avLst/>
            </a:prstGeom>
            <a:noFill/>
          </p:spPr>
          <p:txBody>
            <a:bodyPr wrap="square" rtlCol="0">
              <a:spAutoFit/>
            </a:bodyPr>
            <a:lstStyle/>
            <a:p>
              <a:pPr algn="ctr"/>
              <a:r>
                <a:rPr lang="en-GB" sz="1600" dirty="0">
                  <a:cs typeface="Arial" panose="020B0604020202020204" pitchFamily="34" charset="0"/>
                </a:rPr>
                <a:t>Swanley White Oak</a:t>
              </a:r>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6F043FC-5A64-E50A-C29A-8058C4DE7D84}"/>
                </a:ext>
              </a:extLst>
            </p:cNvPr>
            <p:cNvSpPr txBox="1"/>
            <p:nvPr/>
          </p:nvSpPr>
          <p:spPr>
            <a:xfrm>
              <a:off x="9649488" y="5668459"/>
              <a:ext cx="1937969" cy="338554"/>
            </a:xfrm>
            <a:prstGeom prst="rect">
              <a:avLst/>
            </a:prstGeom>
            <a:noFill/>
          </p:spPr>
          <p:txBody>
            <a:bodyPr wrap="square" rtlCol="0">
              <a:spAutoFit/>
            </a:bodyPr>
            <a:lstStyle/>
            <a:p>
              <a:pPr algn="ctr"/>
              <a:r>
                <a:rPr lang="en-GB" sz="1600" dirty="0">
                  <a:cs typeface="Arial" panose="020B0604020202020204" pitchFamily="34" charset="0"/>
                </a:rPr>
                <a:t>Swanley St Marys</a:t>
              </a:r>
              <a:endParaRPr lang="en-GB"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9FE359-D4F0-0548-DC03-5F75B554620C}"/>
                </a:ext>
              </a:extLst>
            </p:cNvPr>
            <p:cNvSpPr txBox="1"/>
            <p:nvPr/>
          </p:nvSpPr>
          <p:spPr>
            <a:xfrm>
              <a:off x="8582379" y="4344349"/>
              <a:ext cx="980999" cy="338554"/>
            </a:xfrm>
            <a:prstGeom prst="rect">
              <a:avLst/>
            </a:prstGeom>
            <a:noFill/>
          </p:spPr>
          <p:txBody>
            <a:bodyPr wrap="square">
              <a:spAutoFit/>
            </a:bodyPr>
            <a:lstStyle/>
            <a:p>
              <a:r>
                <a:rPr lang="en-GB" sz="1600" dirty="0">
                  <a:cs typeface="Arial" panose="020B0604020202020204" pitchFamily="34" charset="0"/>
                </a:rPr>
                <a:t>5.3%</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226048" y="3975879"/>
              <a:ext cx="980999" cy="338554"/>
            </a:xfrm>
            <a:prstGeom prst="rect">
              <a:avLst/>
            </a:prstGeom>
            <a:noFill/>
          </p:spPr>
          <p:txBody>
            <a:bodyPr wrap="square">
              <a:spAutoFit/>
            </a:bodyPr>
            <a:lstStyle/>
            <a:p>
              <a:r>
                <a:rPr lang="en-GB" sz="1600" dirty="0">
                  <a:cs typeface="Arial" panose="020B0604020202020204" pitchFamily="34" charset="0"/>
                </a:rPr>
                <a:t>7.2%</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7.6% of households in Sevenoaks were in fuel poverty in 2020 </a:t>
            </a:r>
          </a:p>
          <a:p>
            <a:pPr lvl="1"/>
            <a:r>
              <a:rPr lang="en-GB" sz="1700" dirty="0"/>
              <a:t>~10.8% in Swanley</a:t>
            </a:r>
          </a:p>
          <a:p>
            <a:pPr lvl="1"/>
            <a:r>
              <a:rPr lang="en-GB" sz="1700" dirty="0"/>
              <a:t>9.8% in Kent and 13.2% nationally</a:t>
            </a:r>
          </a:p>
          <a:p>
            <a:pPr marL="400050"/>
            <a:r>
              <a:rPr lang="en-GB" sz="2000" dirty="0"/>
              <a:t>Children living in cold homes are twice as likely to develop respiratory problems as those in warm homes.</a:t>
            </a:r>
          </a:p>
          <a:p>
            <a:endParaRPr lang="en-GB" dirty="0"/>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8365E0-20F7-DAAB-16DE-20002297F28C}"/>
              </a:ext>
            </a:extLst>
          </p:cNvPr>
          <p:cNvSpPr txBox="1"/>
          <p:nvPr/>
        </p:nvSpPr>
        <p:spPr>
          <a:xfrm>
            <a:off x="77246" y="4553613"/>
            <a:ext cx="3754825" cy="1323439"/>
          </a:xfrm>
          <a:prstGeom prst="rect">
            <a:avLst/>
          </a:prstGeom>
          <a:noFill/>
        </p:spPr>
        <p:txBody>
          <a:bodyPr wrap="square" rtlCol="0">
            <a:spAutoFit/>
          </a:bodyPr>
          <a:lstStyle/>
          <a:p>
            <a:pPr algn="r"/>
            <a:r>
              <a:rPr lang="en-GB" sz="2000" dirty="0">
                <a:solidFill>
                  <a:schemeClr val="tx2"/>
                </a:solidFill>
              </a:rPr>
              <a:t>Smoking prevalence in </a:t>
            </a:r>
            <a:r>
              <a:rPr lang="en-GB" sz="2000" b="1" dirty="0">
                <a:solidFill>
                  <a:schemeClr val="tx2"/>
                </a:solidFill>
              </a:rPr>
              <a:t>Sevenoaks</a:t>
            </a:r>
            <a:r>
              <a:rPr lang="en-GB" sz="2000" dirty="0">
                <a:solidFill>
                  <a:schemeClr val="tx2"/>
                </a:solidFill>
              </a:rPr>
              <a:t> has varied a lot since 2013/14. It has increased by 2% in the last year.</a:t>
            </a:r>
          </a:p>
        </p:txBody>
      </p:sp>
      <p:grpSp>
        <p:nvGrpSpPr>
          <p:cNvPr id="6" name="Group 5" descr="A cigarette containing an arrow pointing upwards, and 11% written above to represent increasing prevalence of smoking.">
            <a:extLst>
              <a:ext uri="{FF2B5EF4-FFF2-40B4-BE49-F238E27FC236}">
                <a16:creationId xmlns:a16="http://schemas.microsoft.com/office/drawing/2014/main" id="{E51CC8D9-7E2B-BE77-F996-6950004AE7E2}"/>
              </a:ext>
            </a:extLst>
          </p:cNvPr>
          <p:cNvGrpSpPr/>
          <p:nvPr/>
        </p:nvGrpSpPr>
        <p:grpSpPr>
          <a:xfrm>
            <a:off x="4237402" y="4507739"/>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accent1"/>
                  </a:solidFill>
                </a:rPr>
                <a:t>11.0%</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5952988" y="3639490"/>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National</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5ECE3F34-47DE-5A51-4BEF-B744E824A09D}"/>
              </a:ext>
            </a:extLst>
          </p:cNvPr>
          <p:cNvGrpSpPr/>
          <p:nvPr/>
        </p:nvGrpSpPr>
        <p:grpSpPr>
          <a:xfrm>
            <a:off x="6942962" y="4106187"/>
            <a:ext cx="4550434" cy="1739113"/>
            <a:chOff x="6942962" y="4106187"/>
            <a:chExt cx="4550434" cy="1739113"/>
          </a:xfrm>
        </p:grpSpPr>
        <p:sp>
          <p:nvSpPr>
            <p:cNvPr id="14" name="TextBox 13">
              <a:extLst>
                <a:ext uri="{FF2B5EF4-FFF2-40B4-BE49-F238E27FC236}">
                  <a16:creationId xmlns:a16="http://schemas.microsoft.com/office/drawing/2014/main" id="{BCD93C15-FADC-E630-CC08-98C60F2BC203}"/>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5" name="TextBox 14">
              <a:extLst>
                <a:ext uri="{FF2B5EF4-FFF2-40B4-BE49-F238E27FC236}">
                  <a16:creationId xmlns:a16="http://schemas.microsoft.com/office/drawing/2014/main" id="{609E8A47-3829-B8C3-1849-4BB078577FBE}"/>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16" name="Straight Connector 15">
              <a:extLst>
                <a:ext uri="{FF2B5EF4-FFF2-40B4-BE49-F238E27FC236}">
                  <a16:creationId xmlns:a16="http://schemas.microsoft.com/office/drawing/2014/main" id="{A0FB430C-5B10-A648-5B7C-F571215E240E}"/>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F9D49B0-F07B-FF7C-7A68-44CA801104F8}"/>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1" name="TextBox 20">
              <a:extLst>
                <a:ext uri="{FF2B5EF4-FFF2-40B4-BE49-F238E27FC236}">
                  <a16:creationId xmlns:a16="http://schemas.microsoft.com/office/drawing/2014/main" id="{19E2480E-945B-8BA1-34F4-E21CC2E2AEDD}"/>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1B51-B0FC-1465-8718-53904CFBD1B4}"/>
              </a:ext>
            </a:extLst>
          </p:cNvPr>
          <p:cNvSpPr>
            <a:spLocks noGrp="1"/>
          </p:cNvSpPr>
          <p:nvPr>
            <p:ph type="title"/>
          </p:nvPr>
        </p:nvSpPr>
        <p:spPr/>
        <p:txBody>
          <a:bodyPr/>
          <a:lstStyle/>
          <a:p>
            <a:r>
              <a:rPr lang="en-GB" dirty="0"/>
              <a:t>Active travel</a:t>
            </a:r>
          </a:p>
        </p:txBody>
      </p:sp>
      <p:sp>
        <p:nvSpPr>
          <p:cNvPr id="3" name="Content Placeholder 2">
            <a:extLst>
              <a:ext uri="{FF2B5EF4-FFF2-40B4-BE49-F238E27FC236}">
                <a16:creationId xmlns:a16="http://schemas.microsoft.com/office/drawing/2014/main" id="{54DAC35F-0F73-102B-B674-92F1AD363E1D}"/>
              </a:ext>
            </a:extLst>
          </p:cNvPr>
          <p:cNvSpPr>
            <a:spLocks noGrp="1"/>
          </p:cNvSpPr>
          <p:nvPr>
            <p:ph idx="1"/>
          </p:nvPr>
        </p:nvSpPr>
        <p:spPr>
          <a:xfrm>
            <a:off x="609600" y="1268759"/>
            <a:ext cx="5975533" cy="4653667"/>
          </a:xfrm>
        </p:spPr>
        <p:txBody>
          <a:bodyPr/>
          <a:lstStyle/>
          <a:p>
            <a:r>
              <a:rPr lang="en-GB" sz="2000" dirty="0">
                <a:effectLst/>
                <a:latin typeface="Arial" panose="020B0604020202020204" pitchFamily="34" charset="0"/>
                <a:ea typeface="Calibri" panose="020F0502020204030204" pitchFamily="34" charset="0"/>
              </a:rPr>
              <a:t>COVID-19 had a noticeable effect in reducing activity levels, which have declined b</a:t>
            </a:r>
            <a:r>
              <a:rPr lang="en-GB" sz="2000" dirty="0">
                <a:latin typeface="Arial" panose="020B0604020202020204" pitchFamily="34" charset="0"/>
                <a:ea typeface="Times New Roman" panose="02020603050405020304" pitchFamily="18" charset="0"/>
              </a:rPr>
              <a:t>etween 2019-2021 </a:t>
            </a:r>
          </a:p>
          <a:p>
            <a:pPr marL="0" indent="0">
              <a:buNone/>
            </a:pPr>
            <a:endParaRPr lang="en-GB" sz="2000" dirty="0">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Kent consistently ranks above the England average </a:t>
            </a:r>
          </a:p>
          <a:p>
            <a:pPr marL="0" indent="0">
              <a:buNone/>
            </a:pPr>
            <a:endParaRPr lang="en-GB" sz="2000" dirty="0">
              <a:latin typeface="Arial" panose="020B0604020202020204" pitchFamily="34"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From </a:t>
            </a:r>
            <a:r>
              <a:rPr lang="en-GB" sz="2000" dirty="0">
                <a:ea typeface="Times New Roman" panose="02020603050405020304" pitchFamily="18" charset="0"/>
              </a:rPr>
              <a:t>2020-21</a:t>
            </a:r>
            <a:r>
              <a:rPr lang="en-GB" sz="2000" dirty="0">
                <a:effectLst/>
                <a:latin typeface="Arial" panose="020B0604020202020204" pitchFamily="34" charset="0"/>
                <a:ea typeface="Times New Roman" panose="02020603050405020304" pitchFamily="18" charset="0"/>
              </a:rPr>
              <a:t>, cycling for leisure in Kent decreased, with Sevenoaks showing the second largest reduction </a:t>
            </a:r>
          </a:p>
          <a:p>
            <a:endParaRPr lang="en-GB" sz="2000" dirty="0">
              <a:effectLst/>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According to the Active Lives Survey 2021-22, 53.4% of children and young people in Kent are not active enough </a:t>
            </a:r>
          </a:p>
          <a:p>
            <a:endParaRPr lang="en-GB" dirty="0"/>
          </a:p>
        </p:txBody>
      </p:sp>
      <p:grpSp>
        <p:nvGrpSpPr>
          <p:cNvPr id="18" name="Group 17" descr="Infographic showing a 24% increase in walking for leisure and a 37% decrease in walking for travel between 2019 and 2021 in Kent.">
            <a:extLst>
              <a:ext uri="{FF2B5EF4-FFF2-40B4-BE49-F238E27FC236}">
                <a16:creationId xmlns:a16="http://schemas.microsoft.com/office/drawing/2014/main" id="{91F33F23-D6E7-3A15-7B9F-075D92C0513B}"/>
              </a:ext>
            </a:extLst>
          </p:cNvPr>
          <p:cNvGrpSpPr/>
          <p:nvPr/>
        </p:nvGrpSpPr>
        <p:grpSpPr>
          <a:xfrm>
            <a:off x="6585133" y="1284666"/>
            <a:ext cx="5282967" cy="2271270"/>
            <a:chOff x="6585133" y="1284666"/>
            <a:chExt cx="5282967" cy="2271270"/>
          </a:xfrm>
        </p:grpSpPr>
        <p:sp>
          <p:nvSpPr>
            <p:cNvPr id="11" name="Rectangle 10">
              <a:extLst>
                <a:ext uri="{FF2B5EF4-FFF2-40B4-BE49-F238E27FC236}">
                  <a16:creationId xmlns:a16="http://schemas.microsoft.com/office/drawing/2014/main" id="{E40AF661-7B68-8192-1E52-4651AAB54C7D}"/>
                </a:ext>
                <a:ext uri="{C183D7F6-B498-43B3-948B-1728B52AA6E4}">
                  <adec:decorative xmlns:adec="http://schemas.microsoft.com/office/drawing/2017/decorative" val="1"/>
                </a:ext>
              </a:extLst>
            </p:cNvPr>
            <p:cNvSpPr/>
            <p:nvPr/>
          </p:nvSpPr>
          <p:spPr>
            <a:xfrm>
              <a:off x="6585133" y="1351683"/>
              <a:ext cx="5176726" cy="21201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E2A2BAB0-35A4-806B-D4AB-F5BA4208DEA2}"/>
                </a:ext>
              </a:extLst>
            </p:cNvPr>
            <p:cNvSpPr txBox="1"/>
            <p:nvPr/>
          </p:nvSpPr>
          <p:spPr>
            <a:xfrm>
              <a:off x="7680176" y="1376539"/>
              <a:ext cx="2571054" cy="2179397"/>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b="1" dirty="0">
                  <a:latin typeface="Arial" panose="020B0604020202020204" pitchFamily="34" charset="0"/>
                  <a:cs typeface="Arial" panose="020B0604020202020204" pitchFamily="34" charset="0"/>
                </a:rPr>
                <a:t>2019</a:t>
              </a:r>
            </a:p>
            <a:p>
              <a:pPr>
                <a:spcBef>
                  <a:spcPts val="600"/>
                </a:spcBef>
                <a:spcAft>
                  <a:spcPts val="600"/>
                </a:spcAft>
              </a:pP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2021</a:t>
              </a:r>
            </a:p>
          </p:txBody>
        </p:sp>
        <p:pic>
          <p:nvPicPr>
            <p:cNvPr id="6" name="Picture 5">
              <a:extLst>
                <a:ext uri="{FF2B5EF4-FFF2-40B4-BE49-F238E27FC236}">
                  <a16:creationId xmlns:a16="http://schemas.microsoft.com/office/drawing/2014/main" id="{C20D0F2C-2493-531E-971D-E14A72724D12}"/>
                </a:ext>
              </a:extLst>
            </p:cNvPr>
            <p:cNvPicPr>
              <a:picLocks noChangeAspect="1"/>
            </p:cNvPicPr>
            <p:nvPr/>
          </p:nvPicPr>
          <p:blipFill rotWithShape="1">
            <a:blip r:embed="rId3">
              <a:clrChange>
                <a:clrFrom>
                  <a:srgbClr val="FFFFFF"/>
                </a:clrFrom>
                <a:clrTo>
                  <a:srgbClr val="FFFFFF">
                    <a:alpha val="0"/>
                  </a:srgbClr>
                </a:clrTo>
              </a:clrChange>
            </a:blip>
            <a:srcRect l="77231" t="24379" r="14069" b="31700"/>
            <a:stretch/>
          </p:blipFill>
          <p:spPr>
            <a:xfrm>
              <a:off x="10206192" y="1851795"/>
              <a:ext cx="1002376" cy="1276143"/>
            </a:xfrm>
            <a:prstGeom prst="rect">
              <a:avLst/>
            </a:prstGeom>
          </p:spPr>
        </p:pic>
        <p:cxnSp>
          <p:nvCxnSpPr>
            <p:cNvPr id="7" name="Straight Arrow Connector 6">
              <a:extLst>
                <a:ext uri="{FF2B5EF4-FFF2-40B4-BE49-F238E27FC236}">
                  <a16:creationId xmlns:a16="http://schemas.microsoft.com/office/drawing/2014/main" id="{1FC3E6AB-01C8-AA93-267F-46BA29D65286}"/>
                </a:ext>
              </a:extLst>
            </p:cNvPr>
            <p:cNvCxnSpPr>
              <a:cxnSpLocks/>
            </p:cNvCxnSpPr>
            <p:nvPr/>
          </p:nvCxnSpPr>
          <p:spPr>
            <a:xfrm>
              <a:off x="9555793" y="1978006"/>
              <a:ext cx="0" cy="99784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CD85601-9C1B-0B60-13E4-652780D57191}"/>
                </a:ext>
              </a:extLst>
            </p:cNvPr>
            <p:cNvCxnSpPr>
              <a:cxnSpLocks/>
            </p:cNvCxnSpPr>
            <p:nvPr/>
          </p:nvCxnSpPr>
          <p:spPr>
            <a:xfrm>
              <a:off x="9026156" y="1978006"/>
              <a:ext cx="0" cy="101271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C2B25D-028A-1F9D-031D-D4EA59B75A93}"/>
                </a:ext>
              </a:extLst>
            </p:cNvPr>
            <p:cNvSpPr txBox="1"/>
            <p:nvPr/>
          </p:nvSpPr>
          <p:spPr>
            <a:xfrm>
              <a:off x="8197117" y="2169006"/>
              <a:ext cx="901279" cy="830997"/>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Leisure</a:t>
              </a:r>
            </a:p>
            <a:p>
              <a:r>
                <a:rPr lang="en-GB" sz="1600" dirty="0">
                  <a:latin typeface="Arial" panose="020B0604020202020204" pitchFamily="34" charset="0"/>
                  <a:cs typeface="Arial" panose="020B0604020202020204" pitchFamily="34" charset="0"/>
                </a:rPr>
                <a:t>+24%</a:t>
              </a:r>
            </a:p>
            <a:p>
              <a:endParaRPr lang="en-GB"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3D48502-C82B-D439-A319-114D9E21B02A}"/>
                </a:ext>
              </a:extLst>
            </p:cNvPr>
            <p:cNvSpPr txBox="1"/>
            <p:nvPr/>
          </p:nvSpPr>
          <p:spPr>
            <a:xfrm>
              <a:off x="9624301" y="2184539"/>
              <a:ext cx="863045" cy="584775"/>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Travel</a:t>
              </a:r>
            </a:p>
            <a:p>
              <a:r>
                <a:rPr lang="en-GB" sz="1600" dirty="0">
                  <a:latin typeface="Arial" panose="020B0604020202020204" pitchFamily="34" charset="0"/>
                  <a:cs typeface="Arial" panose="020B0604020202020204" pitchFamily="34" charset="0"/>
                </a:rPr>
                <a:t>-37%</a:t>
              </a:r>
            </a:p>
          </p:txBody>
        </p:sp>
        <p:sp>
          <p:nvSpPr>
            <p:cNvPr id="13" name="TextBox 12">
              <a:extLst>
                <a:ext uri="{FF2B5EF4-FFF2-40B4-BE49-F238E27FC236}">
                  <a16:creationId xmlns:a16="http://schemas.microsoft.com/office/drawing/2014/main" id="{233390C4-D459-1412-E59C-E4F6FE433CE1}"/>
                </a:ext>
              </a:extLst>
            </p:cNvPr>
            <p:cNvSpPr txBox="1"/>
            <p:nvPr/>
          </p:nvSpPr>
          <p:spPr>
            <a:xfrm>
              <a:off x="11029653" y="128466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grpSp>
        <p:nvGrpSpPr>
          <p:cNvPr id="20" name="Group 19" descr="Infographic showing a 24% decrease in cycling for leisure between 2016 and 2021.">
            <a:extLst>
              <a:ext uri="{FF2B5EF4-FFF2-40B4-BE49-F238E27FC236}">
                <a16:creationId xmlns:a16="http://schemas.microsoft.com/office/drawing/2014/main" id="{1E2BB1AB-51C7-0C4A-3288-2EF548E68F4E}"/>
              </a:ext>
            </a:extLst>
          </p:cNvPr>
          <p:cNvGrpSpPr/>
          <p:nvPr/>
        </p:nvGrpSpPr>
        <p:grpSpPr>
          <a:xfrm>
            <a:off x="6611736" y="3573016"/>
            <a:ext cx="5244904" cy="2197040"/>
            <a:chOff x="6611736" y="3573016"/>
            <a:chExt cx="5244904" cy="2197040"/>
          </a:xfrm>
        </p:grpSpPr>
        <p:sp>
          <p:nvSpPr>
            <p:cNvPr id="4" name="Rectangle 3">
              <a:extLst>
                <a:ext uri="{FF2B5EF4-FFF2-40B4-BE49-F238E27FC236}">
                  <a16:creationId xmlns:a16="http://schemas.microsoft.com/office/drawing/2014/main" id="{E334A77A-F88A-88B5-2D08-6D435AA95659}"/>
                </a:ext>
                <a:ext uri="{C183D7F6-B498-43B3-948B-1728B52AA6E4}">
                  <adec:decorative xmlns:adec="http://schemas.microsoft.com/office/drawing/2017/decorative" val="1"/>
                </a:ext>
              </a:extLst>
            </p:cNvPr>
            <p:cNvSpPr/>
            <p:nvPr/>
          </p:nvSpPr>
          <p:spPr>
            <a:xfrm>
              <a:off x="6611736" y="3655599"/>
              <a:ext cx="5176726" cy="19915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12" name="Picture 11">
              <a:extLst>
                <a:ext uri="{FF2B5EF4-FFF2-40B4-BE49-F238E27FC236}">
                  <a16:creationId xmlns:a16="http://schemas.microsoft.com/office/drawing/2014/main" id="{B773B7AC-5382-6A00-B536-93358F5DFD0E}"/>
                </a:ext>
              </a:extLst>
            </p:cNvPr>
            <p:cNvPicPr>
              <a:picLocks noChangeAspect="1"/>
            </p:cNvPicPr>
            <p:nvPr/>
          </p:nvPicPr>
          <p:blipFill rotWithShape="1">
            <a:blip r:embed="rId4">
              <a:clrChange>
                <a:clrFrom>
                  <a:srgbClr val="FFFFFF"/>
                </a:clrFrom>
                <a:clrTo>
                  <a:srgbClr val="FFFFFF">
                    <a:alpha val="0"/>
                  </a:srgbClr>
                </a:clrTo>
              </a:clrChange>
            </a:blip>
            <a:srcRect l="72500" t="30135" r="9264" b="15759"/>
            <a:stretch/>
          </p:blipFill>
          <p:spPr>
            <a:xfrm rot="1563429">
              <a:off x="8579970" y="3780378"/>
              <a:ext cx="1356705" cy="1132175"/>
            </a:xfrm>
            <a:prstGeom prst="rect">
              <a:avLst/>
            </a:prstGeom>
          </p:spPr>
        </p:pic>
        <p:sp>
          <p:nvSpPr>
            <p:cNvPr id="14" name="TextBox 13">
              <a:extLst>
                <a:ext uri="{FF2B5EF4-FFF2-40B4-BE49-F238E27FC236}">
                  <a16:creationId xmlns:a16="http://schemas.microsoft.com/office/drawing/2014/main" id="{078E672F-A25F-E9CF-AEDA-7E11A7B9EBAB}"/>
                </a:ext>
              </a:extLst>
            </p:cNvPr>
            <p:cNvSpPr txBox="1"/>
            <p:nvPr/>
          </p:nvSpPr>
          <p:spPr>
            <a:xfrm>
              <a:off x="6950608" y="3709930"/>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2016</a:t>
              </a:r>
            </a:p>
          </p:txBody>
        </p:sp>
        <p:sp>
          <p:nvSpPr>
            <p:cNvPr id="15" name="TextBox 14">
              <a:extLst>
                <a:ext uri="{FF2B5EF4-FFF2-40B4-BE49-F238E27FC236}">
                  <a16:creationId xmlns:a16="http://schemas.microsoft.com/office/drawing/2014/main" id="{53C51BCD-75A1-335B-012F-34606BA09BA0}"/>
                </a:ext>
              </a:extLst>
            </p:cNvPr>
            <p:cNvSpPr txBox="1"/>
            <p:nvPr/>
          </p:nvSpPr>
          <p:spPr>
            <a:xfrm>
              <a:off x="9731940" y="3929154"/>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dirty="0">
                  <a:latin typeface="Arial" panose="020B0604020202020204" pitchFamily="34" charset="0"/>
                  <a:cs typeface="Arial" panose="020B0604020202020204" pitchFamily="34" charset="0"/>
                </a:rPr>
                <a:t>-24%</a:t>
              </a:r>
            </a:p>
          </p:txBody>
        </p:sp>
        <p:sp>
          <p:nvSpPr>
            <p:cNvPr id="16" name="TextBox 15">
              <a:extLst>
                <a:ext uri="{FF2B5EF4-FFF2-40B4-BE49-F238E27FC236}">
                  <a16:creationId xmlns:a16="http://schemas.microsoft.com/office/drawing/2014/main" id="{004C0A0A-8979-ECF7-9633-2D5E88EE16BB}"/>
                </a:ext>
              </a:extLst>
            </p:cNvPr>
            <p:cNvSpPr txBox="1"/>
            <p:nvPr/>
          </p:nvSpPr>
          <p:spPr>
            <a:xfrm>
              <a:off x="10610430" y="5160319"/>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2021</a:t>
              </a:r>
            </a:p>
          </p:txBody>
        </p:sp>
        <p:cxnSp>
          <p:nvCxnSpPr>
            <p:cNvPr id="19" name="Straight Arrow Connector 18">
              <a:extLst>
                <a:ext uri="{FF2B5EF4-FFF2-40B4-BE49-F238E27FC236}">
                  <a16:creationId xmlns:a16="http://schemas.microsoft.com/office/drawing/2014/main" id="{23A83E19-F05F-6561-3A32-8AAB65A8508A}"/>
                </a:ext>
              </a:extLst>
            </p:cNvPr>
            <p:cNvCxnSpPr>
              <a:cxnSpLocks/>
            </p:cNvCxnSpPr>
            <p:nvPr/>
          </p:nvCxnSpPr>
          <p:spPr>
            <a:xfrm rot="1500000" flipV="1">
              <a:off x="7466818" y="4817214"/>
              <a:ext cx="3316153" cy="31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A8A545-4BF4-0A14-F182-4324D9A61860}"/>
                </a:ext>
              </a:extLst>
            </p:cNvPr>
            <p:cNvSpPr txBox="1"/>
            <p:nvPr/>
          </p:nvSpPr>
          <p:spPr>
            <a:xfrm>
              <a:off x="11018193" y="357301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spTree>
    <p:extLst>
      <p:ext uri="{BB962C8B-B14F-4D97-AF65-F5344CB8AC3E}">
        <p14:creationId xmlns:p14="http://schemas.microsoft.com/office/powerpoint/2010/main" val="234725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Living</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4" y="-571216"/>
            <a:ext cx="2260970"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93066" y="1451041"/>
            <a:ext cx="2260970" cy="7017104"/>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925691" cy="584775"/>
          </a:xfrm>
          <a:prstGeom prst="rect">
            <a:avLst/>
          </a:prstGeom>
          <a:noFill/>
        </p:spPr>
        <p:txBody>
          <a:bodyPr wrap="square" rtlCol="0">
            <a:spAutoFit/>
          </a:bodyPr>
          <a:lstStyle/>
          <a:p>
            <a:pPr algn="ctr"/>
            <a:r>
              <a:rPr lang="en-GB" sz="1600" dirty="0">
                <a:solidFill>
                  <a:schemeClr val="tx2"/>
                </a:solidFill>
              </a:rPr>
              <a:t>About</a:t>
            </a:r>
            <a:r>
              <a:rPr lang="en-GB" sz="1600" b="1" dirty="0">
                <a:solidFill>
                  <a:schemeClr val="tx2"/>
                </a:solidFill>
              </a:rPr>
              <a:t> 1 in 5 </a:t>
            </a:r>
            <a:r>
              <a:rPr lang="en-GB" sz="1600" dirty="0">
                <a:solidFill>
                  <a:schemeClr val="tx2"/>
                </a:solidFill>
              </a:rPr>
              <a:t>Sevenoaks adults are obese</a:t>
            </a:r>
          </a:p>
        </p:txBody>
      </p:sp>
      <p:grpSp>
        <p:nvGrpSpPr>
          <p:cNvPr id="10" name="Group 9" descr="5 people, 1 of whom is larger than the others">
            <a:extLst>
              <a:ext uri="{FF2B5EF4-FFF2-40B4-BE49-F238E27FC236}">
                <a16:creationId xmlns:a16="http://schemas.microsoft.com/office/drawing/2014/main" id="{E0C40578-F3AD-C9C9-0C76-E380A78B541A}"/>
              </a:ext>
            </a:extLst>
          </p:cNvPr>
          <p:cNvGrpSpPr/>
          <p:nvPr/>
        </p:nvGrpSpPr>
        <p:grpSpPr>
          <a:xfrm>
            <a:off x="599644" y="1846348"/>
            <a:ext cx="2151052" cy="757567"/>
            <a:chOff x="1260854" y="1935605"/>
            <a:chExt cx="2151052" cy="757567"/>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B32DE96-1149-33E9-C46C-DBB25AD047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3024637" y="1935605"/>
              <a:ext cx="387269" cy="752249"/>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C9B8AFF-DA19-EDEC-B98B-4D316754D5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629879" y="1940923"/>
              <a:ext cx="387269" cy="752249"/>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30083" y="1977690"/>
            <a:ext cx="2406758" cy="1077218"/>
          </a:xfrm>
          <a:prstGeom prst="rect">
            <a:avLst/>
          </a:prstGeom>
          <a:noFill/>
        </p:spPr>
        <p:txBody>
          <a:bodyPr wrap="square" rtlCol="0">
            <a:spAutoFit/>
          </a:bodyPr>
          <a:lstStyle/>
          <a:p>
            <a:pPr algn="ctr"/>
            <a:r>
              <a:rPr lang="en-GB" sz="1600" b="1" dirty="0">
                <a:solidFill>
                  <a:schemeClr val="tx2"/>
                </a:solidFill>
              </a:rPr>
              <a:t>Nationally</a:t>
            </a:r>
            <a:r>
              <a:rPr lang="en-GB" sz="1600" dirty="0">
                <a:solidFill>
                  <a:schemeClr val="tx2"/>
                </a:solidFill>
              </a:rPr>
              <a:t>, obesity is 10% higher in the most deprived communities (growing gap)</a:t>
            </a:r>
          </a:p>
        </p:txBody>
      </p:sp>
      <p:sp>
        <p:nvSpPr>
          <p:cNvPr id="3" name="Rectangle: Top Corners Rounded 2">
            <a:extLst>
              <a:ext uri="{FF2B5EF4-FFF2-40B4-BE49-F238E27FC236}">
                <a16:creationId xmlns:a16="http://schemas.microsoft.com/office/drawing/2014/main" id="{0122A419-B2B6-90D9-06D7-87B62A8F18F3}"/>
              </a:ext>
              <a:ext uri="{C183D7F6-B498-43B3-948B-1728B52AA6E4}">
                <adec:decorative xmlns:adec="http://schemas.microsoft.com/office/drawing/2017/decorative" val="1"/>
              </a:ext>
            </a:extLst>
          </p:cNvPr>
          <p:cNvSpPr/>
          <p:nvPr/>
        </p:nvSpPr>
        <p:spPr>
          <a:xfrm rot="16200000">
            <a:off x="9159822" y="-260608"/>
            <a:ext cx="1434629" cy="4648442"/>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07A40CE-79B8-B887-768F-76149BBE4516}"/>
              </a:ext>
            </a:extLst>
          </p:cNvPr>
          <p:cNvSpPr txBox="1"/>
          <p:nvPr/>
        </p:nvSpPr>
        <p:spPr>
          <a:xfrm>
            <a:off x="7731332" y="1506148"/>
            <a:ext cx="4291607" cy="1077218"/>
          </a:xfrm>
          <a:prstGeom prst="rect">
            <a:avLst/>
          </a:prstGeom>
          <a:noFill/>
        </p:spPr>
        <p:txBody>
          <a:bodyPr wrap="square" rtlCol="0">
            <a:spAutoFit/>
          </a:bodyPr>
          <a:lstStyle/>
          <a:p>
            <a:pPr algn="ctr"/>
            <a:r>
              <a:rPr lang="en-GB" sz="1600" dirty="0">
                <a:solidFill>
                  <a:schemeClr val="bg1"/>
                </a:solidFill>
              </a:rPr>
              <a:t>In 2021/22, </a:t>
            </a:r>
            <a:r>
              <a:rPr lang="en-GB" sz="1600" b="1" dirty="0">
                <a:solidFill>
                  <a:schemeClr val="bg1"/>
                </a:solidFill>
              </a:rPr>
              <a:t>Sevenoaks </a:t>
            </a:r>
            <a:r>
              <a:rPr lang="en-GB" sz="1600" dirty="0">
                <a:solidFill>
                  <a:schemeClr val="bg1"/>
                </a:solidFill>
              </a:rPr>
              <a:t>had the highest proportion of GP patients in Kent with an Audit-C score above the ‘low’ range for Alcohol Consumption</a:t>
            </a:r>
          </a:p>
        </p:txBody>
      </p:sp>
      <p:sp>
        <p:nvSpPr>
          <p:cNvPr id="83" name="TextBox 82">
            <a:extLst>
              <a:ext uri="{FF2B5EF4-FFF2-40B4-BE49-F238E27FC236}">
                <a16:creationId xmlns:a16="http://schemas.microsoft.com/office/drawing/2014/main" id="{22708209-7BC2-1B12-B9C3-B3210B97435B}"/>
              </a:ext>
            </a:extLst>
          </p:cNvPr>
          <p:cNvSpPr txBox="1"/>
          <p:nvPr/>
        </p:nvSpPr>
        <p:spPr>
          <a:xfrm>
            <a:off x="101243" y="4090232"/>
            <a:ext cx="2519265" cy="1631216"/>
          </a:xfrm>
          <a:prstGeom prst="rect">
            <a:avLst/>
          </a:prstGeom>
          <a:noFill/>
        </p:spPr>
        <p:txBody>
          <a:bodyPr wrap="square" rtlCol="0">
            <a:spAutoFit/>
          </a:bodyPr>
          <a:lstStyle/>
          <a:p>
            <a:pPr algn="ctr"/>
            <a:r>
              <a:rPr lang="en-GB" sz="2000" dirty="0">
                <a:solidFill>
                  <a:schemeClr val="tx2"/>
                </a:solidFill>
              </a:rPr>
              <a:t>Sevenoaks has a lower prevalence of overweight/obesity and prevalence is decreasing </a:t>
            </a:r>
          </a:p>
        </p:txBody>
      </p:sp>
      <p:pic>
        <p:nvPicPr>
          <p:cNvPr id="12" name="Picture 11" descr="Column chart showing prevalence of being overweight or obese in Kent in 2015/16 (61.6%), and in 2020/21 (63.2%), and in Sevenoaks in 2015/16 (55.3%) and in 2020/21 (51.8%).">
            <a:extLst>
              <a:ext uri="{FF2B5EF4-FFF2-40B4-BE49-F238E27FC236}">
                <a16:creationId xmlns:a16="http://schemas.microsoft.com/office/drawing/2014/main" id="{47460B84-08A3-BEE1-3730-5AEBF99253CB}"/>
              </a:ext>
            </a:extLst>
          </p:cNvPr>
          <p:cNvPicPr>
            <a:picLocks noChangeAspect="1"/>
          </p:cNvPicPr>
          <p:nvPr/>
        </p:nvPicPr>
        <p:blipFill>
          <a:blip r:embed="rId5"/>
          <a:stretch>
            <a:fillRect/>
          </a:stretch>
        </p:blipFill>
        <p:spPr>
          <a:xfrm>
            <a:off x="2387027" y="3423638"/>
            <a:ext cx="4683740" cy="2933267"/>
          </a:xfrm>
          <a:prstGeom prst="rect">
            <a:avLst/>
          </a:prstGeom>
        </p:spPr>
      </p:pic>
      <p:sp>
        <p:nvSpPr>
          <p:cNvPr id="73" name="TextBox 72">
            <a:extLst>
              <a:ext uri="{FF2B5EF4-FFF2-40B4-BE49-F238E27FC236}">
                <a16:creationId xmlns:a16="http://schemas.microsoft.com/office/drawing/2014/main" id="{EA9CE425-F81C-7DC8-2342-52AD579440E3}"/>
              </a:ext>
            </a:extLst>
          </p:cNvPr>
          <p:cNvSpPr txBox="1"/>
          <p:nvPr/>
        </p:nvSpPr>
        <p:spPr>
          <a:xfrm>
            <a:off x="7552916" y="5206008"/>
            <a:ext cx="4421099" cy="884070"/>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600" b="1" dirty="0">
                <a:solidFill>
                  <a:schemeClr val="tx2"/>
                </a:solidFill>
                <a:cs typeface="Arial" panose="020B0604020202020204" pitchFamily="34" charset="0"/>
              </a:rPr>
              <a:t>Sevenoaks</a:t>
            </a:r>
            <a:r>
              <a:rPr lang="en-GB" sz="1600" dirty="0">
                <a:solidFill>
                  <a:schemeClr val="tx2"/>
                </a:solidFill>
                <a:cs typeface="Arial" panose="020B0604020202020204" pitchFamily="34" charset="0"/>
              </a:rPr>
              <a:t> ranks well on fruit and vegetable intake against CIPFA nearest neighbour local authorities (2</a:t>
            </a:r>
            <a:r>
              <a:rPr lang="en-GB" sz="1600" baseline="30000" dirty="0">
                <a:solidFill>
                  <a:schemeClr val="tx2"/>
                </a:solidFill>
                <a:cs typeface="Arial" panose="020B0604020202020204" pitchFamily="34" charset="0"/>
              </a:rPr>
              <a:t>nd</a:t>
            </a:r>
            <a:r>
              <a:rPr lang="en-GB" sz="1600" dirty="0">
                <a:solidFill>
                  <a:schemeClr val="tx2"/>
                </a:solidFill>
                <a:cs typeface="Arial" panose="020B0604020202020204" pitchFamily="34" charset="0"/>
              </a:rPr>
              <a:t> out of 12 nearest neighbours)</a:t>
            </a:r>
          </a:p>
        </p:txBody>
      </p:sp>
      <p:grpSp>
        <p:nvGrpSpPr>
          <p:cNvPr id="77" name="Group 76" descr="An apple with text &quot;65% of adults in Sevenoaks eat 5-a-day. More compared to 2015/16&quot;">
            <a:extLst>
              <a:ext uri="{FF2B5EF4-FFF2-40B4-BE49-F238E27FC236}">
                <a16:creationId xmlns:a16="http://schemas.microsoft.com/office/drawing/2014/main" id="{B652B9B6-9A12-F0C2-85DC-4A2EA94A59E7}"/>
              </a:ext>
            </a:extLst>
          </p:cNvPr>
          <p:cNvGrpSpPr/>
          <p:nvPr/>
        </p:nvGrpSpPr>
        <p:grpSpPr>
          <a:xfrm>
            <a:off x="8126916" y="2588766"/>
            <a:ext cx="3273098" cy="2877291"/>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269989" y="4522415"/>
              <a:ext cx="2023026" cy="585449"/>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600" b="1" dirty="0">
                  <a:solidFill>
                    <a:schemeClr val="bg1"/>
                  </a:solidFill>
                  <a:cs typeface="Arial" panose="020B0604020202020204" pitchFamily="34" charset="0"/>
                </a:rPr>
                <a:t>65% </a:t>
              </a:r>
              <a:r>
                <a:rPr lang="en-GB" sz="1600" dirty="0">
                  <a:solidFill>
                    <a:schemeClr val="bg1"/>
                  </a:solidFill>
                  <a:cs typeface="Arial" panose="020B0604020202020204" pitchFamily="34" charset="0"/>
                </a:rPr>
                <a:t>of adults in Sevenoaks eat 5-a-day </a:t>
              </a:r>
            </a:p>
          </p:txBody>
        </p:sp>
        <p:sp>
          <p:nvSpPr>
            <p:cNvPr id="61" name="TextBox 60">
              <a:extLst>
                <a:ext uri="{FF2B5EF4-FFF2-40B4-BE49-F238E27FC236}">
                  <a16:creationId xmlns:a16="http://schemas.microsoft.com/office/drawing/2014/main" id="{8EDFDBCF-1898-C78E-23B9-0891FCCA1BF7}"/>
                </a:ext>
              </a:extLst>
            </p:cNvPr>
            <p:cNvSpPr txBox="1"/>
            <p:nvPr/>
          </p:nvSpPr>
          <p:spPr>
            <a:xfrm>
              <a:off x="3407930" y="5010698"/>
              <a:ext cx="1785315" cy="585449"/>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1600" b="1" dirty="0">
                  <a:solidFill>
                    <a:schemeClr val="bg1"/>
                  </a:solidFill>
                  <a:cs typeface="Arial" panose="020B0604020202020204" pitchFamily="34" charset="0"/>
                </a:rPr>
                <a:t>More</a:t>
              </a:r>
              <a:r>
                <a:rPr lang="en-GB" sz="1600" dirty="0">
                  <a:solidFill>
                    <a:schemeClr val="bg1"/>
                  </a:solidFill>
                  <a:cs typeface="Arial" panose="020B0604020202020204" pitchFamily="34" charset="0"/>
                </a:rPr>
                <a:t> compared to 2015/16</a:t>
              </a:r>
            </a:p>
          </p:txBody>
        </p:sp>
      </p:grpSp>
    </p:spTree>
    <p:extLst>
      <p:ext uri="{BB962C8B-B14F-4D97-AF65-F5344CB8AC3E}">
        <p14:creationId xmlns:p14="http://schemas.microsoft.com/office/powerpoint/2010/main" val="350741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761817" y="3429000"/>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2812878" y="2143500"/>
            <a:ext cx="1209530" cy="6835286"/>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67968" y="4989643"/>
            <a:ext cx="698966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sp>
        <p:nvSpPr>
          <p:cNvPr id="26" name="Rectangle: Top Corners Rounded 25">
            <a:extLst>
              <a:ext uri="{FF2B5EF4-FFF2-40B4-BE49-F238E27FC236}">
                <a16:creationId xmlns:a16="http://schemas.microsoft.com/office/drawing/2014/main" id="{C3C2EE11-68A4-39CF-4633-D45712535D58}"/>
              </a:ext>
              <a:ext uri="{C183D7F6-B498-43B3-948B-1728B52AA6E4}">
                <adec:decorative xmlns:adec="http://schemas.microsoft.com/office/drawing/2017/decorative" val="1"/>
              </a:ext>
            </a:extLst>
          </p:cNvPr>
          <p:cNvSpPr/>
          <p:nvPr/>
        </p:nvSpPr>
        <p:spPr>
          <a:xfrm rot="16200000">
            <a:off x="9806479" y="-213597"/>
            <a:ext cx="796823" cy="403613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CF10C2B-D501-8702-942C-0773670A5B05}"/>
              </a:ext>
            </a:extLst>
          </p:cNvPr>
          <p:cNvSpPr txBox="1"/>
          <p:nvPr/>
        </p:nvSpPr>
        <p:spPr>
          <a:xfrm>
            <a:off x="8040216" y="1448818"/>
            <a:ext cx="4003240" cy="707886"/>
          </a:xfrm>
          <a:prstGeom prst="rect">
            <a:avLst/>
          </a:prstGeom>
          <a:noFill/>
        </p:spPr>
        <p:txBody>
          <a:bodyPr wrap="square" rtlCol="0">
            <a:spAutoFit/>
          </a:bodyPr>
          <a:lstStyle/>
          <a:p>
            <a:pPr algn="r"/>
            <a:r>
              <a:rPr lang="en-GB" sz="2000" dirty="0">
                <a:solidFill>
                  <a:schemeClr val="bg1"/>
                </a:solidFill>
              </a:rPr>
              <a:t>Sevenoaks has a comparably lower prevalence of depression</a:t>
            </a:r>
          </a:p>
        </p:txBody>
      </p:sp>
      <p:pic>
        <p:nvPicPr>
          <p:cNvPr id="4" name="Picture 3" descr="Bar chart showing prevalence of depression in all Kent districts. Sevenoaks is at ~13%, second only to Gravesham.">
            <a:extLst>
              <a:ext uri="{FF2B5EF4-FFF2-40B4-BE49-F238E27FC236}">
                <a16:creationId xmlns:a16="http://schemas.microsoft.com/office/drawing/2014/main" id="{6EEF513D-5C64-BD05-A934-778E6CEA0820}"/>
              </a:ext>
            </a:extLst>
          </p:cNvPr>
          <p:cNvPicPr>
            <a:picLocks noChangeAspect="1"/>
          </p:cNvPicPr>
          <p:nvPr/>
        </p:nvPicPr>
        <p:blipFill>
          <a:blip r:embed="rId4"/>
          <a:stretch>
            <a:fillRect/>
          </a:stretch>
        </p:blipFill>
        <p:spPr>
          <a:xfrm>
            <a:off x="6835286" y="2257828"/>
            <a:ext cx="5288745" cy="3886977"/>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126392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9,200 additional people aged 65+</a:t>
            </a:r>
          </a:p>
          <a:p>
            <a:pPr lvl="1"/>
            <a:r>
              <a:rPr lang="en-GB" dirty="0"/>
              <a:t>26,300 in 2020</a:t>
            </a:r>
          </a:p>
          <a:p>
            <a:endParaRPr lang="en-GB" sz="2400" dirty="0"/>
          </a:p>
          <a:p>
            <a:r>
              <a:rPr lang="en-GB" sz="2400" dirty="0"/>
              <a:t>2,700 additional people aged 85+</a:t>
            </a:r>
          </a:p>
          <a:p>
            <a:pPr lvl="1"/>
            <a:r>
              <a:rPr lang="en-GB" dirty="0"/>
              <a:t>3,900 in 2020</a:t>
            </a:r>
          </a:p>
          <a:p>
            <a:endParaRPr lang="en-GB" sz="2400" dirty="0"/>
          </a:p>
          <a:p>
            <a:r>
              <a:rPr lang="en-GB" sz="2400" dirty="0"/>
              <a:t>People aged 0-64 will grow by 20.1%, equating to ~19,100 people</a:t>
            </a:r>
          </a:p>
        </p:txBody>
      </p:sp>
      <p:pic>
        <p:nvPicPr>
          <p:cNvPr id="4" name="Picture 3" descr="Line chart showing the projected percentage change in the 65+ and 85+ populations in Sevenoaks between 2020 and 2040. The 65+ population increases by ~40% and the 85+ increases by ~70%. ">
            <a:extLst>
              <a:ext uri="{FF2B5EF4-FFF2-40B4-BE49-F238E27FC236}">
                <a16:creationId xmlns:a16="http://schemas.microsoft.com/office/drawing/2014/main" id="{9858E6ED-5EDC-75D9-A632-CFCE82E0EDC1}"/>
              </a:ext>
            </a:extLst>
          </p:cNvPr>
          <p:cNvPicPr>
            <a:picLocks noChangeAspect="1"/>
          </p:cNvPicPr>
          <p:nvPr/>
        </p:nvPicPr>
        <p:blipFill>
          <a:blip r:embed="rId3"/>
          <a:stretch>
            <a:fillRect/>
          </a:stretch>
        </p:blipFill>
        <p:spPr>
          <a:xfrm>
            <a:off x="5760206" y="1916832"/>
            <a:ext cx="6251448" cy="3747064"/>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609600" y="1600201"/>
            <a:ext cx="10742984" cy="4525963"/>
          </a:xfrm>
        </p:spPr>
        <p:txBody>
          <a:bodyPr/>
          <a:lstStyle/>
          <a:p>
            <a:pPr marL="0" indent="0" algn="ctr">
              <a:buNone/>
            </a:pPr>
            <a:r>
              <a:rPr lang="en-GB" sz="2000" dirty="0"/>
              <a:t>Sevenoaks ranks 253 out of 317 local authorities overall across these seven sub-domains</a:t>
            </a:r>
          </a:p>
        </p:txBody>
      </p:sp>
      <p:pic>
        <p:nvPicPr>
          <p:cNvPr id="8" name="Picture 7" descr="Chart showing the IMD (2019) subdomain rankings for Sevenoaks. Lower number indicates higher in the rank of local authorities (more deprived):&#10;Income Deprivation 251&#10;Employment Deprivation 267&#10;Education, Skills and Training Deprivation 249&#10;Health Deprivation and Disability 291&#10;Crime 101&#10;Barriers to Housing and Services 128&#10;Living Environment  182">
            <a:extLst>
              <a:ext uri="{FF2B5EF4-FFF2-40B4-BE49-F238E27FC236}">
                <a16:creationId xmlns:a16="http://schemas.microsoft.com/office/drawing/2014/main" id="{33F5A0F8-7E84-24BE-E45A-5687EEF66F4B}"/>
              </a:ext>
            </a:extLst>
          </p:cNvPr>
          <p:cNvPicPr>
            <a:picLocks noChangeAspect="1"/>
          </p:cNvPicPr>
          <p:nvPr/>
        </p:nvPicPr>
        <p:blipFill>
          <a:blip r:embed="rId3"/>
          <a:stretch>
            <a:fillRect/>
          </a:stretch>
        </p:blipFill>
        <p:spPr>
          <a:xfrm>
            <a:off x="1499828" y="2062611"/>
            <a:ext cx="9192344" cy="4061096"/>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609600" y="1556792"/>
            <a:ext cx="6586630" cy="787225"/>
          </a:xfrm>
        </p:spPr>
        <p:txBody>
          <a:bodyPr/>
          <a:lstStyle/>
          <a:p>
            <a:pPr marL="0" indent="0">
              <a:buNone/>
            </a:pPr>
            <a:r>
              <a:rPr lang="en-GB" sz="2000" dirty="0"/>
              <a:t>Life expectancy has plateaued, or even fallen in most recent years. </a:t>
            </a:r>
          </a:p>
          <a:p>
            <a:endParaRPr lang="en-GB" dirty="0"/>
          </a:p>
        </p:txBody>
      </p:sp>
      <p:pic>
        <p:nvPicPr>
          <p:cNvPr id="9" name="Picture 8" descr="A line chart showing life expectancy in males and females in England and Sevenoaks from 2001/03 to 2018/20. The lines for all increase up to about 2010/12 and then level off,  with a noticeable drop for males in the most recent year. Life expectancy is consistently higher for females.">
            <a:extLst>
              <a:ext uri="{FF2B5EF4-FFF2-40B4-BE49-F238E27FC236}">
                <a16:creationId xmlns:a16="http://schemas.microsoft.com/office/drawing/2014/main" id="{02299EC1-70AE-AFD0-654E-92450FE94053}"/>
              </a:ext>
            </a:extLst>
          </p:cNvPr>
          <p:cNvPicPr>
            <a:picLocks noChangeAspect="1"/>
          </p:cNvPicPr>
          <p:nvPr/>
        </p:nvPicPr>
        <p:blipFill>
          <a:blip r:embed="rId3"/>
          <a:stretch>
            <a:fillRect/>
          </a:stretch>
        </p:blipFill>
        <p:spPr>
          <a:xfrm>
            <a:off x="82723" y="2175279"/>
            <a:ext cx="7207961" cy="3821288"/>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r>
              <a:rPr lang="en-GB" sz="2000" dirty="0">
                <a:solidFill>
                  <a:schemeClr val="accent1">
                    <a:lumMod val="50000"/>
                  </a:schemeClr>
                </a:solidFill>
              </a:rPr>
              <a:t>Inequality in life expectancy is increasing for females</a:t>
            </a:r>
          </a:p>
        </p:txBody>
      </p:sp>
      <p:grpSp>
        <p:nvGrpSpPr>
          <p:cNvPr id="16" name="Group 15" descr="Diagram showing difference in life expectancy based on deprivation. In 2010/12 the gap between males was 4.1 and has decreased to 3.3 in 2018/20. For females it has increased from 0 to 1.5 years.">
            <a:extLst>
              <a:ext uri="{FF2B5EF4-FFF2-40B4-BE49-F238E27FC236}">
                <a16:creationId xmlns:a16="http://schemas.microsoft.com/office/drawing/2014/main" id="{42012A95-344A-FB65-55FB-9E6FD6CA0364}"/>
              </a:ext>
            </a:extLst>
          </p:cNvPr>
          <p:cNvGrpSpPr/>
          <p:nvPr/>
        </p:nvGrpSpPr>
        <p:grpSpPr>
          <a:xfrm>
            <a:off x="7735448" y="2069631"/>
            <a:ext cx="3806019" cy="1708646"/>
            <a:chOff x="7735448" y="2069631"/>
            <a:chExt cx="3806019" cy="1708646"/>
          </a:xfrm>
        </p:grpSpPr>
        <p:sp>
          <p:nvSpPr>
            <p:cNvPr id="7" name="TextBox 6">
              <a:extLst>
                <a:ext uri="{FF2B5EF4-FFF2-40B4-BE49-F238E27FC236}">
                  <a16:creationId xmlns:a16="http://schemas.microsoft.com/office/drawing/2014/main" id="{DFD62037-CBAF-B362-0CED-9C6511FB8F0F}"/>
                </a:ext>
              </a:extLst>
            </p:cNvPr>
            <p:cNvSpPr txBox="1"/>
            <p:nvPr/>
          </p:nvSpPr>
          <p:spPr>
            <a:xfrm>
              <a:off x="7735448" y="3432556"/>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498142" y="3433976"/>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81070" y="2069631"/>
              <a:ext cx="3760397" cy="1264137"/>
              <a:chOff x="554919" y="4045912"/>
              <a:chExt cx="3760397" cy="1264137"/>
            </a:xfrm>
          </p:grpSpPr>
          <p:cxnSp>
            <p:nvCxnSpPr>
              <p:cNvPr id="11" name="Straight Arrow Connector 10">
                <a:extLst>
                  <a:ext uri="{FF2B5EF4-FFF2-40B4-BE49-F238E27FC236}">
                    <a16:creationId xmlns:a16="http://schemas.microsoft.com/office/drawing/2014/main" id="{4E4EC9F9-C7CA-6636-5647-DBF024D9D428}"/>
                  </a:ext>
                </a:extLst>
              </p:cNvPr>
              <p:cNvCxnSpPr>
                <a:cxnSpLocks/>
                <a:endCxn id="18" idx="1"/>
              </p:cNvCxnSpPr>
              <p:nvPr/>
            </p:nvCxnSpPr>
            <p:spPr>
              <a:xfrm flipV="1">
                <a:off x="1447618" y="4184412"/>
                <a:ext cx="1958060" cy="47428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p:cNvCxnSpPr>
              <p:nvPr/>
            </p:nvCxnSpPr>
            <p:spPr>
              <a:xfrm>
                <a:off x="1464557" y="4971286"/>
                <a:ext cx="1941121" cy="18012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371543">
                <a:off x="2143398" y="4836120"/>
                <a:ext cx="807924"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20820192">
                <a:off x="1845199" y="4188732"/>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93637" y="4492303"/>
                <a:ext cx="909638" cy="276999"/>
              </a:xfrm>
              <a:prstGeom prst="rect">
                <a:avLst/>
              </a:prstGeom>
              <a:noFill/>
            </p:spPr>
            <p:txBody>
              <a:bodyPr wrap="square" rtlCol="0">
                <a:spAutoFit/>
              </a:bodyPr>
              <a:lstStyle/>
              <a:p>
                <a:r>
                  <a:rPr lang="en-GB" sz="1200" dirty="0"/>
                  <a:t>0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54919" y="4832786"/>
                <a:ext cx="909638" cy="276999"/>
              </a:xfrm>
              <a:prstGeom prst="rect">
                <a:avLst/>
              </a:prstGeom>
              <a:noFill/>
            </p:spPr>
            <p:txBody>
              <a:bodyPr wrap="square" rtlCol="0">
                <a:spAutoFit/>
              </a:bodyPr>
              <a:lstStyle/>
              <a:p>
                <a:r>
                  <a:rPr lang="en-GB" sz="1200" dirty="0"/>
                  <a:t>4.1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045912"/>
                <a:ext cx="909638" cy="276999"/>
              </a:xfrm>
              <a:prstGeom prst="rect">
                <a:avLst/>
              </a:prstGeom>
              <a:noFill/>
            </p:spPr>
            <p:txBody>
              <a:bodyPr wrap="square" rtlCol="0">
                <a:spAutoFit/>
              </a:bodyPr>
              <a:lstStyle/>
              <a:p>
                <a:r>
                  <a:rPr lang="en-GB" sz="1200" dirty="0"/>
                  <a:t>1.5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5033050"/>
                <a:ext cx="909638" cy="276999"/>
              </a:xfrm>
              <a:prstGeom prst="rect">
                <a:avLst/>
              </a:prstGeom>
              <a:noFill/>
            </p:spPr>
            <p:txBody>
              <a:bodyPr wrap="square" rtlCol="0">
                <a:spAutoFit/>
              </a:bodyPr>
              <a:lstStyle/>
              <a:p>
                <a:r>
                  <a:rPr lang="en-GB" sz="1200" dirty="0"/>
                  <a:t>3.3 years</a:t>
                </a:r>
              </a:p>
            </p:txBody>
          </p:sp>
        </p:grpSp>
        <p:sp>
          <p:nvSpPr>
            <p:cNvPr id="21" name="TextBox 20">
              <a:extLst>
                <a:ext uri="{FF2B5EF4-FFF2-40B4-BE49-F238E27FC236}">
                  <a16:creationId xmlns:a16="http://schemas.microsoft.com/office/drawing/2014/main" id="{A829BE13-B500-1313-84DF-9475118752C5}"/>
                </a:ext>
              </a:extLst>
            </p:cNvPr>
            <p:cNvSpPr txBox="1"/>
            <p:nvPr/>
          </p:nvSpPr>
          <p:spPr>
            <a:xfrm>
              <a:off x="9030359" y="3439723"/>
              <a:ext cx="1226749" cy="338554"/>
            </a:xfrm>
            <a:prstGeom prst="rect">
              <a:avLst/>
            </a:prstGeom>
            <a:noFill/>
          </p:spPr>
          <p:txBody>
            <a:bodyPr wrap="square" rtlCol="0">
              <a:spAutoFit/>
            </a:bodyPr>
            <a:lstStyle/>
            <a:p>
              <a:r>
                <a:rPr lang="en-GB" sz="1600" dirty="0"/>
                <a:t>Sevenoaks</a:t>
              </a:r>
            </a:p>
          </p:txBody>
        </p:sp>
      </p:grpSp>
      <p:grpSp>
        <p:nvGrpSpPr>
          <p:cNvPr id="22" name="Group 21"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46A14D2D-E9E6-4638-AD86-73002A49C1F4}"/>
              </a:ext>
            </a:extLst>
          </p:cNvPr>
          <p:cNvGrpSpPr/>
          <p:nvPr/>
        </p:nvGrpSpPr>
        <p:grpSpPr>
          <a:xfrm>
            <a:off x="7098990" y="3842989"/>
            <a:ext cx="5095490" cy="1978034"/>
            <a:chOff x="7098990" y="3842989"/>
            <a:chExt cx="5095490" cy="1978034"/>
          </a:xfrm>
        </p:grpSpPr>
        <p:grpSp>
          <p:nvGrpSpPr>
            <p:cNvPr id="15" name="Group 14"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7BDDDA3A-0138-624C-778B-7A3F70DC096A}"/>
                </a:ext>
              </a:extLst>
            </p:cNvPr>
            <p:cNvGrpSpPr/>
            <p:nvPr/>
          </p:nvGrpSpPr>
          <p:grpSpPr>
            <a:xfrm>
              <a:off x="7098990" y="3842989"/>
              <a:ext cx="5095490" cy="1978034"/>
              <a:chOff x="7098990" y="3842989"/>
              <a:chExt cx="5095490" cy="1978034"/>
            </a:xfrm>
          </p:grpSpPr>
          <p:sp>
            <p:nvSpPr>
              <p:cNvPr id="30" name="Rectangle: Rounded Corners 29">
                <a:extLst>
                  <a:ext uri="{FF2B5EF4-FFF2-40B4-BE49-F238E27FC236}">
                    <a16:creationId xmlns:a16="http://schemas.microsoft.com/office/drawing/2014/main" id="{A62C5758-0796-B416-F116-2FBEAF9905F3}"/>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54BAD625-8480-0800-23EA-CBE089A3DDB2}"/>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25" name="TextBox 24">
                <a:extLst>
                  <a:ext uri="{FF2B5EF4-FFF2-40B4-BE49-F238E27FC236}">
                    <a16:creationId xmlns:a16="http://schemas.microsoft.com/office/drawing/2014/main" id="{E6165B0C-AC62-BF1E-217E-5BB05D16A5BF}"/>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28" name="TextBox 27">
                <a:extLst>
                  <a:ext uri="{FF2B5EF4-FFF2-40B4-BE49-F238E27FC236}">
                    <a16:creationId xmlns:a16="http://schemas.microsoft.com/office/drawing/2014/main" id="{D190F115-190F-3A6C-1276-E344FEA01288}"/>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29" name="TextBox 28">
                <a:extLst>
                  <a:ext uri="{FF2B5EF4-FFF2-40B4-BE49-F238E27FC236}">
                    <a16:creationId xmlns:a16="http://schemas.microsoft.com/office/drawing/2014/main" id="{9A80F002-0AD5-33BD-6039-8423AAED3F19}"/>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4" name="TextBox 3">
                <a:extLst>
                  <a:ext uri="{FF2B5EF4-FFF2-40B4-BE49-F238E27FC236}">
                    <a16:creationId xmlns:a16="http://schemas.microsoft.com/office/drawing/2014/main" id="{E401E1E6-BD01-1F99-BF32-241068DF53E0}"/>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12" name="TextBox 11">
                <a:extLst>
                  <a:ext uri="{FF2B5EF4-FFF2-40B4-BE49-F238E27FC236}">
                    <a16:creationId xmlns:a16="http://schemas.microsoft.com/office/drawing/2014/main" id="{2433EB10-E0F6-A211-82D5-541268D6E315}"/>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6" name="Straight Connector 25">
              <a:extLst>
                <a:ext uri="{FF2B5EF4-FFF2-40B4-BE49-F238E27FC236}">
                  <a16:creationId xmlns:a16="http://schemas.microsoft.com/office/drawing/2014/main" id="{ADF2D516-2B6C-FB1A-E81A-861DC3545393}"/>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four West Kent districts are all significantly lower than the Kent average for premature mortality, with Maidstone district the highest at 308.6 per 100,000 age 0-74.">
            <a:extLst>
              <a:ext uri="{FF2B5EF4-FFF2-40B4-BE49-F238E27FC236}">
                <a16:creationId xmlns:a16="http://schemas.microsoft.com/office/drawing/2014/main" id="{D6A40B7E-1FA9-EE55-3B25-15C17293D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404664"/>
            <a:ext cx="9361040" cy="5380765"/>
          </a:xfrm>
          <a:prstGeom prst="rect">
            <a:avLst/>
          </a:prstGeom>
        </p:spPr>
      </p:pic>
    </p:spTree>
    <p:extLst>
      <p:ext uri="{BB962C8B-B14F-4D97-AF65-F5344CB8AC3E}">
        <p14:creationId xmlns:p14="http://schemas.microsoft.com/office/powerpoint/2010/main" val="11070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406993" y="1605164"/>
            <a:ext cx="6300436" cy="1889076"/>
          </a:xfrm>
        </p:spPr>
        <p:txBody>
          <a:bodyPr/>
          <a:lstStyle/>
          <a:p>
            <a:pPr marL="0" indent="0">
              <a:buNone/>
            </a:pPr>
            <a:r>
              <a:rPr lang="en-GB" sz="2000" dirty="0"/>
              <a:t>The prevalence of excess weight in Sevenoaks Year R Children decreased significantly from 2019/20 - 2021/22 from 23.1% to 17.6% </a:t>
            </a:r>
          </a:p>
          <a:p>
            <a:pPr marL="0" indent="0">
              <a:buNone/>
            </a:pPr>
            <a:r>
              <a:rPr lang="en-GB" sz="2000" dirty="0"/>
              <a:t>Obesity decreased slightly, from 8.9% to 7.4%</a:t>
            </a:r>
          </a:p>
          <a:p>
            <a:pPr marL="0" indent="0">
              <a:buNone/>
            </a:pPr>
            <a:r>
              <a:rPr lang="en-GB" sz="2000" dirty="0"/>
              <a:t>Severe obesity increased from 1.6% to 2.1%</a:t>
            </a:r>
          </a:p>
          <a:p>
            <a:pPr marL="0" indent="0">
              <a:buNone/>
            </a:pPr>
            <a:endParaRPr lang="en-GB" sz="2000" dirty="0"/>
          </a:p>
          <a:p>
            <a:pPr marL="0" indent="0">
              <a:buNone/>
            </a:pPr>
            <a:endParaRPr lang="en-GB" sz="2000" dirty="0"/>
          </a:p>
          <a:p>
            <a:pPr marL="0" indent="0">
              <a:buNone/>
            </a:pPr>
            <a:endParaRPr lang="en-GB" dirty="0"/>
          </a:p>
        </p:txBody>
      </p:sp>
      <p:grpSp>
        <p:nvGrpSpPr>
          <p:cNvPr id="11" name="Group 10" descr="Showing change in weight categories in children in Year R in Sevenoaks from 2019/20 to 2021/22. Excess weight has reduced by 5.5%. Obesity has reduced by 1.5%. Severe obesity has increased by 0.5%.">
            <a:extLst>
              <a:ext uri="{FF2B5EF4-FFF2-40B4-BE49-F238E27FC236}">
                <a16:creationId xmlns:a16="http://schemas.microsoft.com/office/drawing/2014/main" id="{3B054C0C-BC25-2E2A-24D8-95FD65A22127}"/>
              </a:ext>
            </a:extLst>
          </p:cNvPr>
          <p:cNvGrpSpPr/>
          <p:nvPr/>
        </p:nvGrpSpPr>
        <p:grpSpPr>
          <a:xfrm>
            <a:off x="6753049" y="1479212"/>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school year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1646676425"/>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+0.5%</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-1.5%</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-5.5%</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0417" y="3025857"/>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2" name="Group 11" descr="6.4% of Year R children in Kent in the least deprived 20% of areas were obese in 2021/22. 12.9% of children in the most deprived areas were obese.">
            <a:extLst>
              <a:ext uri="{FF2B5EF4-FFF2-40B4-BE49-F238E27FC236}">
                <a16:creationId xmlns:a16="http://schemas.microsoft.com/office/drawing/2014/main" id="{D1581FC0-1A29-9EE4-FA84-E416B9EF7E89}"/>
              </a:ext>
            </a:extLst>
          </p:cNvPr>
          <p:cNvGrpSpPr/>
          <p:nvPr/>
        </p:nvGrpSpPr>
        <p:grpSpPr>
          <a:xfrm>
            <a:off x="0" y="3789040"/>
            <a:ext cx="5438951" cy="2211422"/>
            <a:chOff x="0" y="3789040"/>
            <a:chExt cx="5438951" cy="2211422"/>
          </a:xfrm>
        </p:grpSpPr>
        <p:sp>
          <p:nvSpPr>
            <p:cNvPr id="4" name="Rectangle 3">
              <a:extLst>
                <a:ext uri="{FF2B5EF4-FFF2-40B4-BE49-F238E27FC236}">
                  <a16:creationId xmlns:a16="http://schemas.microsoft.com/office/drawing/2014/main" id="{7A42DBB5-484F-75EA-E941-0C6957F92A38}"/>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8" name="TextBox 7">
              <a:extLst>
                <a:ext uri="{FF2B5EF4-FFF2-40B4-BE49-F238E27FC236}">
                  <a16:creationId xmlns:a16="http://schemas.microsoft.com/office/drawing/2014/main" id="{F9E6FAAF-449A-B059-E44C-D7275B318CF5}"/>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3" name="Picture 12">
              <a:extLst>
                <a:ext uri="{FF2B5EF4-FFF2-40B4-BE49-F238E27FC236}">
                  <a16:creationId xmlns:a16="http://schemas.microsoft.com/office/drawing/2014/main" id="{3D3BD4D3-92C5-1468-4BEF-07866FA21B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DD7549BB-B2BC-9706-E308-AAA7FDBC980C}"/>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18" name="TextBox 17">
              <a:extLst>
                <a:ext uri="{FF2B5EF4-FFF2-40B4-BE49-F238E27FC236}">
                  <a16:creationId xmlns:a16="http://schemas.microsoft.com/office/drawing/2014/main" id="{0867B8B6-D462-7773-7BDC-24725C584B4C}"/>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1" name="Arrow: Right 20">
              <a:extLst>
                <a:ext uri="{FF2B5EF4-FFF2-40B4-BE49-F238E27FC236}">
                  <a16:creationId xmlns:a16="http://schemas.microsoft.com/office/drawing/2014/main" id="{60CA767C-9817-E5AF-43DF-C23B01F1EA47}"/>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416374C4-EE77-CF25-EEFB-363DDB0789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6340A834-5738-699F-C34F-51D5D1F77F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DB0CF6F1-AA85-25AC-0E77-CD9B10A93261}"/>
              </a:ext>
            </a:extLst>
          </p:cNvPr>
          <p:cNvSpPr txBox="1"/>
          <p:nvPr/>
        </p:nvSpPr>
        <p:spPr>
          <a:xfrm>
            <a:off x="5906937" y="4378226"/>
            <a:ext cx="5974052" cy="1015663"/>
          </a:xfrm>
          <a:prstGeom prst="rect">
            <a:avLst/>
          </a:prstGeom>
          <a:noFill/>
        </p:spPr>
        <p:txBody>
          <a:bodyPr wrap="square">
            <a:spAutoFit/>
          </a:bodyPr>
          <a:lstStyle/>
          <a:p>
            <a:r>
              <a:rPr lang="en-GB" sz="2000" dirty="0"/>
              <a:t>Children in Year 6 living in Swanley are more than twice as likely to be obese compared to children in Sevenoaks (2021/22) </a:t>
            </a:r>
          </a:p>
        </p:txBody>
      </p:sp>
      <p:sp>
        <p:nvSpPr>
          <p:cNvPr id="9" name="TextBox 8">
            <a:extLst>
              <a:ext uri="{FF2B5EF4-FFF2-40B4-BE49-F238E27FC236}">
                <a16:creationId xmlns:a16="http://schemas.microsoft.com/office/drawing/2014/main" id="{78E62870-1435-962B-4121-5A68A2BA7F3B}"/>
              </a:ext>
              <a:ext uri="{C183D7F6-B498-43B3-948B-1728B52AA6E4}">
                <adec:decorative xmlns:adec="http://schemas.microsoft.com/office/drawing/2017/decorative" val="1"/>
              </a:ext>
            </a:extLst>
          </p:cNvPr>
          <p:cNvSpPr txBox="1"/>
          <p:nvPr/>
        </p:nvSpPr>
        <p:spPr>
          <a:xfrm>
            <a:off x="119336" y="3852945"/>
            <a:ext cx="3301591" cy="461665"/>
          </a:xfrm>
          <a:prstGeom prst="rect">
            <a:avLst/>
          </a:prstGeom>
          <a:noFill/>
        </p:spPr>
        <p:txBody>
          <a:bodyPr wrap="square">
            <a:spAutoFit/>
          </a:bodyPr>
          <a:lstStyle/>
          <a:p>
            <a:r>
              <a:rPr lang="en-GB" sz="2400" b="1" dirty="0">
                <a:solidFill>
                  <a:schemeClr val="tx2"/>
                </a:solidFill>
              </a:rPr>
              <a:t>Kent</a:t>
            </a:r>
          </a:p>
        </p:txBody>
      </p:sp>
    </p:spTree>
    <p:extLst>
      <p:ext uri="{BB962C8B-B14F-4D97-AF65-F5344CB8AC3E}">
        <p14:creationId xmlns:p14="http://schemas.microsoft.com/office/powerpoint/2010/main" val="1742934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312eacb2340a3a40527504df03ce8cbd">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c34fd386c933bd9cc6e8a0944754affe"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simpleType>
        <xsd:restriction base="dms:Choice">
          <xsd:enumeration value="Service strategy"/>
          <xsd:enumeration value="Operational Policies"/>
          <xsd:enumeration value="Internal Control Policy"/>
          <xsd:enumeration value="Action plan"/>
          <xsd:enumeration value="Council strateg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2.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3.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4.xml><?xml version="1.0" encoding="utf-8"?>
<ds:datastoreItem xmlns:ds="http://schemas.openxmlformats.org/officeDocument/2006/customXml" ds:itemID="{0EEE8836-C194-4B72-9966-DF74143DD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3418</TotalTime>
  <Words>3258</Words>
  <Application>Microsoft Office PowerPoint</Application>
  <PresentationFormat>Widescreen</PresentationFormat>
  <Paragraphs>337</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GDS Transport</vt:lpstr>
      <vt:lpstr>Inter</vt:lpstr>
      <vt:lpstr>Symbol</vt:lpstr>
      <vt:lpstr>Verdana</vt:lpstr>
      <vt:lpstr>Office Theme</vt:lpstr>
      <vt:lpstr>Summary of key indicators describing wider health determinants for Sevenoaks District</vt:lpstr>
      <vt:lpstr>Robert Wood Johnson Model</vt:lpstr>
      <vt:lpstr>Population Projections</vt:lpstr>
      <vt:lpstr>Deprivation</vt:lpstr>
      <vt:lpstr>Life Expectancy</vt:lpstr>
      <vt:lpstr>PowerPoint Presentation</vt:lpstr>
      <vt:lpstr>Inequalities in COVID Mortality</vt:lpstr>
      <vt:lpstr>Infant and Maternal Health</vt:lpstr>
      <vt:lpstr>Childhood Obesity</vt:lpstr>
      <vt:lpstr>Educational Attainment</vt:lpstr>
      <vt:lpstr>Pupil Absence</vt:lpstr>
      <vt:lpstr>Families in Poverty</vt:lpstr>
      <vt:lpstr>Overcrowding</vt:lpstr>
      <vt:lpstr>Respiratory Illness</vt:lpstr>
      <vt:lpstr>Active travel</vt:lpstr>
      <vt:lpstr>Healthy Living</vt:lpstr>
      <vt:lpstr>Mental Health - Depression</vt:lpstr>
      <vt:lpstr>Loneliness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106</cp:revision>
  <dcterms:created xsi:type="dcterms:W3CDTF">2023-04-12T11:16:05Z</dcterms:created>
  <dcterms:modified xsi:type="dcterms:W3CDTF">2024-01-30T20:43:49Z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