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307" r:id="rId6"/>
    <p:sldId id="258" r:id="rId7"/>
    <p:sldId id="276" r:id="rId8"/>
    <p:sldId id="257" r:id="rId9"/>
    <p:sldId id="302" r:id="rId10"/>
    <p:sldId id="304" r:id="rId11"/>
    <p:sldId id="305" r:id="rId12"/>
    <p:sldId id="264" r:id="rId13"/>
    <p:sldId id="296" r:id="rId14"/>
    <p:sldId id="301" r:id="rId15"/>
    <p:sldId id="265" r:id="rId16"/>
    <p:sldId id="297" r:id="rId17"/>
    <p:sldId id="278" r:id="rId18"/>
    <p:sldId id="268" r:id="rId19"/>
    <p:sldId id="277" r:id="rId20"/>
    <p:sldId id="259" r:id="rId21"/>
    <p:sldId id="306" r:id="rId22"/>
    <p:sldId id="272" r:id="rId23"/>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75261" autoAdjust="0"/>
  </p:normalViewPr>
  <p:slideViewPr>
    <p:cSldViewPr>
      <p:cViewPr varScale="1">
        <p:scale>
          <a:sx n="62" d="100"/>
          <a:sy n="62" d="100"/>
        </p:scale>
        <p:origin x="1524" y="6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6442032032207"/>
          <c:y val="8.5967680044540737E-2"/>
          <c:w val="0.53509326841956684"/>
          <c:h val="0.73292650990257135"/>
        </c:manualLayout>
      </c:layout>
      <c:barChart>
        <c:barDir val="bar"/>
        <c:grouping val="clustered"/>
        <c:varyColors val="0"/>
        <c:ser>
          <c:idx val="0"/>
          <c:order val="0"/>
          <c:tx>
            <c:strRef>
              <c:f>Sheet1!$B$1</c:f>
              <c:strCache>
                <c:ptCount val="1"/>
                <c:pt idx="0">
                  <c:v>2019/20</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3-67C1-41D4-A9EC-37D331C3E78F}"/>
              </c:ext>
            </c:extLst>
          </c:dPt>
          <c:dPt>
            <c:idx val="1"/>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4-4F16-4A79-B1D5-26A7C0027696}"/>
              </c:ext>
            </c:extLst>
          </c:dPt>
          <c:dPt>
            <c:idx val="2"/>
            <c:invertIfNegative val="0"/>
            <c:bubble3D val="0"/>
            <c:spPr>
              <a:solidFill>
                <a:schemeClr val="tx2">
                  <a:lumMod val="40000"/>
                  <a:lumOff val="60000"/>
                </a:schemeClr>
              </a:solidFill>
              <a:ln>
                <a:solidFill>
                  <a:schemeClr val="tx2">
                    <a:lumMod val="40000"/>
                    <a:lumOff val="60000"/>
                  </a:schemeClr>
                </a:solidFill>
              </a:ln>
              <a:effectLst/>
            </c:spPr>
            <c:extLst>
              <c:ext xmlns:c16="http://schemas.microsoft.com/office/drawing/2014/chart" uri="{C3380CC4-5D6E-409C-BE32-E72D297353CC}">
                <c16:uniqueId val="{00000003-4F16-4A79-B1D5-26A7C0027696}"/>
              </c:ext>
            </c:extLst>
          </c:dPt>
          <c:cat>
            <c:strRef>
              <c:f>Sheet1!$A$2:$A$4</c:f>
              <c:strCache>
                <c:ptCount val="3"/>
                <c:pt idx="0">
                  <c:v>Sevenoaks</c:v>
                </c:pt>
                <c:pt idx="1">
                  <c:v>Obesity</c:v>
                </c:pt>
                <c:pt idx="2">
                  <c:v>Excess Weight</c:v>
                </c:pt>
              </c:strCache>
            </c:strRef>
          </c:cat>
          <c:val>
            <c:numRef>
              <c:f>Sheet1!$B$2:$B$4</c:f>
              <c:numCache>
                <c:formatCode>General</c:formatCode>
                <c:ptCount val="3"/>
                <c:pt idx="0">
                  <c:v>0.7</c:v>
                </c:pt>
                <c:pt idx="1">
                  <c:v>-0.7</c:v>
                </c:pt>
                <c:pt idx="2">
                  <c:v>-4.9000000000000004</c:v>
                </c:pt>
              </c:numCache>
            </c:numRef>
          </c:val>
          <c:extLst>
            <c:ext xmlns:c16="http://schemas.microsoft.com/office/drawing/2014/chart" uri="{C3380CC4-5D6E-409C-BE32-E72D297353CC}">
              <c16:uniqueId val="{00000000-67C1-41D4-A9EC-37D331C3E78F}"/>
            </c:ext>
          </c:extLst>
        </c:ser>
        <c:dLbls>
          <c:showLegendKey val="0"/>
          <c:showVal val="0"/>
          <c:showCatName val="0"/>
          <c:showSerName val="0"/>
          <c:showPercent val="0"/>
          <c:showBubbleSize val="0"/>
        </c:dLbls>
        <c:gapWidth val="100"/>
        <c:overlap val="-20"/>
        <c:axId val="400973112"/>
        <c:axId val="400974192"/>
      </c:barChart>
      <c:catAx>
        <c:axId val="400973112"/>
        <c:scaling>
          <c:orientation val="minMax"/>
        </c:scaling>
        <c:delete val="1"/>
        <c:axPos val="l"/>
        <c:numFmt formatCode="General" sourceLinked="1"/>
        <c:majorTickMark val="none"/>
        <c:minorTickMark val="none"/>
        <c:tickLblPos val="nextTo"/>
        <c:crossAx val="400974192"/>
        <c:crosses val="autoZero"/>
        <c:auto val="1"/>
        <c:lblAlgn val="ctr"/>
        <c:lblOffset val="100"/>
        <c:noMultiLvlLbl val="0"/>
      </c:catAx>
      <c:valAx>
        <c:axId val="40097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973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bc.co.uk/news/uk-6505540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nalytics.phe.gov.uk/apps/chi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issing_Voices_2022_-_Infographic_v1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xplore-education-statistics.service.gov.uk/find-statistics/school-pupils-and-their-characteristics/2021-2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2</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5.6% of households in Swale have fewer rooms than required. By electoral ward, this rises to 8% in The Meads, 8.6% in both Murston and Roman, and 9.5% in Sheerness. Two other wards were between 6-7% whilst the remainder were at or below 6%.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3.9% of households in Swale qualify as overcrowded, rising to 5.6% in Milton Regis, 6% in Murston, 6.3% in Roman and 7.7% in Sheerness. </a:t>
            </a:r>
            <a:r>
              <a:rPr lang="en-GB" sz="1200" dirty="0">
                <a:cs typeface="Arial" panose="020B0604020202020204" pitchFamily="34" charset="0"/>
              </a:rPr>
              <a:t>Six other wards were between 4-5%, whilst the remainder of wards were below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Swale sits below England averages overall but above the Kent averages.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15549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Times New Roman" panose="02020603050405020304" pitchFamily="18" charset="0"/>
                <a:cs typeface="Arial" panose="020B0604020202020204" pitchFamily="34" charset="0"/>
              </a:rPr>
              <a:t>Between 2017/18 and 2019/20 the COPD admission rates don’t vary significantly within quintiles 1 and 5, however in 2020/21 the admission rates in both quintiles falls by nearly half. In 2021/22 the rate in both groups is still slightly lower than pre-2020.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https://www.gov.uk/government/statistics/walking-and-cycling-statistics-england-2021 </a:t>
            </a:r>
          </a:p>
          <a:p>
            <a:r>
              <a:rPr lang="en-GB" sz="1200" dirty="0">
                <a:effectLst/>
                <a:latin typeface="Arial" panose="020B0604020202020204" pitchFamily="34" charset="0"/>
                <a:ea typeface="Calibri" panose="020F0502020204030204" pitchFamily="34" charset="0"/>
              </a:rPr>
              <a:t>https://activekent.org/children-and-young-people/active-lives-children-young-people-survey/</a:t>
            </a:r>
          </a:p>
          <a:p>
            <a:r>
              <a:rPr lang="en-GB" sz="1200" dirty="0">
                <a:effectLst/>
                <a:latin typeface="Arial" panose="020B0604020202020204" pitchFamily="34" charset="0"/>
                <a:ea typeface="Calibri" panose="020F0502020204030204" pitchFamily="34" charset="0"/>
              </a:rPr>
              <a:t>This data was used by KPHO to produce a walking/cycling report, which is still in development </a:t>
            </a:r>
          </a:p>
          <a:p>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COVID-19 had a noticeable effect in Kent, decreasing walking for travel by around 37% but increasing walking for leisure by 24% in years since</a:t>
            </a:r>
          </a:p>
          <a:p>
            <a:r>
              <a:rPr lang="en-GB" sz="1200" dirty="0">
                <a:latin typeface="Arial" panose="020B0604020202020204" pitchFamily="34" charset="0"/>
                <a:ea typeface="Times New Roman" panose="02020603050405020304" pitchFamily="18" charset="0"/>
              </a:rPr>
              <a:t>Between 2016-2021 cycling has decreased in Kent by 24% overall (percentage change, not percentage point) </a:t>
            </a:r>
            <a:endParaRPr lang="en-GB" sz="1200" dirty="0">
              <a:effectLst/>
              <a:latin typeface="Arial" panose="020B0604020202020204" pitchFamily="34" charset="0"/>
              <a:ea typeface="Times New Roman" panose="02020603050405020304" pitchFamily="18" charset="0"/>
            </a:endParaRPr>
          </a:p>
          <a:p>
            <a:r>
              <a:rPr lang="en-GB" sz="1200" dirty="0">
                <a:latin typeface="Arial" panose="020B0604020202020204" pitchFamily="34" charset="0"/>
                <a:ea typeface="Times New Roman" panose="02020603050405020304" pitchFamily="18" charset="0"/>
              </a:rPr>
              <a:t>Kent consistently ranks above the England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Swale ranks in the bottom half of Kent districts for average walking and cycling rates</a:t>
            </a:r>
            <a:r>
              <a:rPr lang="en-GB" sz="1200" dirty="0">
                <a:ea typeface="Times New Roman" panose="02020603050405020304" pitchFamily="18" charset="0"/>
              </a:rPr>
              <a:t> between 2016-21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Times New Roman" panose="02020603050405020304" pitchFamily="18" charset="0"/>
            </a:endParaRPr>
          </a:p>
          <a:p>
            <a:r>
              <a:rPr lang="en-GB" sz="1200" dirty="0">
                <a:latin typeface="Arial" panose="020B0604020202020204" pitchFamily="34" charset="0"/>
                <a:ea typeface="Times New Roman" panose="02020603050405020304" pitchFamily="18" charset="0"/>
              </a:rPr>
              <a:t>According to the Active Lives Survey 2021-22, 53.4% of children and young people in Kent are not active enough (0.6% above the national average)</a:t>
            </a:r>
          </a:p>
          <a:p>
            <a:endParaRPr lang="en-GB"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372020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Nationally, prevalence of </a:t>
            </a:r>
            <a:r>
              <a:rPr lang="en-GB" sz="1200" b="0" dirty="0"/>
              <a:t>o</a:t>
            </a:r>
            <a:r>
              <a:rPr lang="en-GB" sz="1200" dirty="0"/>
              <a:t>besity is 10% higher in the most deprived communities and the gap between most and least deprived is growing</a:t>
            </a:r>
          </a:p>
          <a:p>
            <a:pPr algn="ctr">
              <a:spcBef>
                <a:spcPts val="600"/>
              </a:spcBef>
              <a:spcAft>
                <a:spcPts val="600"/>
              </a:spcAft>
            </a:pPr>
            <a:r>
              <a:rPr lang="en-GB" sz="1200" dirty="0">
                <a:cs typeface="Arial" panose="020B0604020202020204" pitchFamily="34" charset="0"/>
              </a:rPr>
              <a:t> </a:t>
            </a:r>
            <a:endParaRPr lang="en-GB" dirty="0"/>
          </a:p>
          <a:p>
            <a:r>
              <a:rPr lang="en-GB" dirty="0"/>
              <a:t>Source for 1 in 3 adults obese and percentage of obesity or overweight is ONS Adult Lives Survey via Fingertips. 31% obese in Swale</a:t>
            </a:r>
          </a:p>
          <a:p>
            <a:endParaRPr lang="en-GB" dirty="0"/>
          </a:p>
          <a:p>
            <a:r>
              <a:rPr lang="en-GB" dirty="0"/>
              <a:t>NB – new method for estimating fruit and veg uptake. Now survey asks ‘how many portions did you have yesterday?’ instead of ‘how many portions do you have on a typical day?’ </a:t>
            </a: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15</a:t>
            </a:fld>
            <a:endParaRPr lang="en-GB"/>
          </a:p>
        </p:txBody>
      </p:sp>
    </p:spTree>
    <p:extLst>
      <p:ext uri="{BB962C8B-B14F-4D97-AF65-F5344CB8AC3E}">
        <p14:creationId xmlns:p14="http://schemas.microsoft.com/office/powerpoint/2010/main" val="4891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 of depression in Kent increased from 6.4% in 2013/14 to 14.6% in 2021/22. This is from </a:t>
            </a:r>
            <a:r>
              <a:rPr lang="en-GB" dirty="0" err="1"/>
              <a:t>QoF</a:t>
            </a:r>
            <a:r>
              <a:rPr lang="en-GB" dirty="0"/>
              <a:t> depression in ages 18+</a:t>
            </a:r>
          </a:p>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145760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estimated that around 10% of those aged 65 or over suffer from acute loneliness, this equates to around 30,000 people in Kent alone. The results of this isolation can be shocking. </a:t>
            </a:r>
          </a:p>
          <a:p>
            <a:endParaRPr lang="en-GB" dirty="0"/>
          </a:p>
          <a:p>
            <a:r>
              <a:rPr lang="en-GB" dirty="0"/>
              <a:t>In February 2022, the body of 58-year-old Shelia Seleoane was found at her flat in Peckham. She had been dead for two and a half years without having been discovered. Whilst her neighbours were suspicious that something bad had happened during this time, no concerned friends or family of hers had come forward. Sheila’s case also highlights a lack of coordination displayed by several organisations, mainly her housing association.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Whilst older people are especially vulnerable to the effects loneliness and tend to be at increased risk of isolation, 45% of adults report feeling occasionally lonely in England. This is linked to a myriad of adverse health effects, increasing the risk of conditions such as heart disease, stroke and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https://www.bbc.co.uk/news/uk-65055405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17</a:t>
            </a:fld>
            <a:endParaRPr lang="en-GB"/>
          </a:p>
        </p:txBody>
      </p:sp>
    </p:spTree>
    <p:extLst>
      <p:ext uri="{BB962C8B-B14F-4D97-AF65-F5344CB8AC3E}">
        <p14:creationId xmlns:p14="http://schemas.microsoft.com/office/powerpoint/2010/main" val="34062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(IMD) is a measure used to assess the level of deprivation an area lies at.</a:t>
            </a:r>
          </a:p>
          <a:p>
            <a:r>
              <a:rPr lang="en-GB" dirty="0"/>
              <a:t>Swale ranks 69 out of 317 overall.  (1 is the most deprived, 317 is the least deprived)</a:t>
            </a:r>
          </a:p>
          <a:p>
            <a:r>
              <a:rPr lang="en-GB" dirty="0"/>
              <a:t>This is calculated from these seven sub-domains seen here. </a:t>
            </a:r>
          </a:p>
          <a:p>
            <a:r>
              <a:rPr lang="en-GB" dirty="0"/>
              <a:t>This graph shows how Swale ranks against all 317 other local authority districts in England (marked by the dark blue line)</a:t>
            </a:r>
          </a:p>
          <a:p>
            <a:endParaRPr lang="en-GB" dirty="0"/>
          </a:p>
          <a:p>
            <a:r>
              <a:rPr lang="en-GB" dirty="0"/>
              <a:t>Swale is less deprived in terms of living environment but is much more deprived across the other sub-domains</a:t>
            </a:r>
          </a:p>
          <a:p>
            <a:endParaRPr lang="en-GB" dirty="0"/>
          </a:p>
          <a:p>
            <a:r>
              <a:rPr lang="en-GB" dirty="0"/>
              <a:t>The rankings are provided below for reference (1 is the most deprived, 317 is the least deprived):</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74</a:t>
            </a:r>
          </a:p>
          <a:p>
            <a:r>
              <a:rPr lang="en-GB" sz="1800" b="0" i="0" u="none" strike="noStrike" dirty="0">
                <a:solidFill>
                  <a:srgbClr val="000000"/>
                </a:solidFill>
                <a:effectLst/>
                <a:latin typeface="Calibri" panose="020F0502020204030204" pitchFamily="34" charset="0"/>
              </a:rPr>
              <a:t>Employment Deprivation</a:t>
            </a:r>
            <a:r>
              <a:rPr lang="en-GB" dirty="0"/>
              <a:t> </a:t>
            </a:r>
            <a:r>
              <a:rPr lang="en-GB" sz="1800" b="0" i="0" u="none" strike="noStrike" dirty="0">
                <a:solidFill>
                  <a:srgbClr val="000000"/>
                </a:solidFill>
                <a:effectLst/>
                <a:latin typeface="Calibri" panose="020F0502020204030204" pitchFamily="34" charset="0"/>
              </a:rPr>
              <a:t>64</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28</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94</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43</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98</a:t>
            </a:r>
          </a:p>
          <a:p>
            <a:r>
              <a:rPr lang="en-GB" sz="1800" b="0" i="0" u="none" strike="noStrike" dirty="0">
                <a:solidFill>
                  <a:srgbClr val="000000"/>
                </a:solidFill>
                <a:effectLst/>
                <a:latin typeface="Calibri" panose="020F0502020204030204" pitchFamily="34" charset="0"/>
              </a:rPr>
              <a:t>Living Environment </a:t>
            </a:r>
            <a:r>
              <a:rPr lang="en-GB" dirty="0"/>
              <a:t> </a:t>
            </a:r>
            <a:r>
              <a:rPr lang="en-GB" sz="1800" b="0" i="0" u="none" strike="noStrike" dirty="0">
                <a:solidFill>
                  <a:srgbClr val="000000"/>
                </a:solidFill>
                <a:effectLst/>
                <a:latin typeface="Calibri" panose="020F0502020204030204" pitchFamily="34" charset="0"/>
              </a:rPr>
              <a:t>153</a:t>
            </a:r>
            <a:endParaRPr lang="en-GB" dirty="0"/>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on the indicators used to measure each sub-domain can be found in pages 65-70 of this technical report:</a:t>
            </a:r>
            <a:r>
              <a:rPr lang="en-GB" dirty="0"/>
              <a:t> https://www.gov.uk/government/publications/english-indices-of-deprivation-2019-technical-report</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Updated</a:t>
            </a:r>
          </a:p>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endParaRPr lang="en-GB" b="0" i="0" dirty="0">
              <a:solidFill>
                <a:srgbClr val="212529"/>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CHIME tool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CHIME - COVID-19 Health Inequalities (phe.gov.uk)</a:t>
            </a: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COVID Mortality rate is 85% higher in the most deprived fifth of the population in Kent compared to the least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England level, all Asian and Black ethnic groups have higher cumulative mortality rates than White. Pakistani and Bangladeshi group is 2.5 times higher. ‘Other Black’ group is over 3.5 times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129540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Infant mortality in Kent is consistently lower than the national rate, however this typically isn’t a significant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stats are for the UK,</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Black women were 3.7x more likely to die than white women (34 women per 100,000 giving birth)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Asian women were 1.8x more likely to die than white women (16 women per 100,000 giving birth)</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More women from deprived areas are dying and this continues to increase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 2020, women were 3x more likely to die by suicide during or up to six weeks after the end of pregnancy compared to 2017-19 1.5 women per 100,000 giving birth</a:t>
            </a:r>
            <a:endParaRPr lang="en-GB" sz="1800" dirty="0">
              <a:effectLst/>
              <a:latin typeface="Calibri" panose="020F0502020204030204" pitchFamily="34" charset="0"/>
              <a:ea typeface="Calibri" panose="020F0502020204030204" pitchFamily="34" charset="0"/>
            </a:endParaRPr>
          </a:p>
          <a:p>
            <a:endParaRPr lang="en-GB" dirty="0"/>
          </a:p>
          <a:p>
            <a:endParaRPr lang="en-GB" dirty="0"/>
          </a:p>
          <a:p>
            <a:r>
              <a:rPr lang="en-GB" dirty="0"/>
              <a:t>Sources: </a:t>
            </a:r>
          </a:p>
          <a:p>
            <a:r>
              <a:rPr lang="en-GB" dirty="0"/>
              <a:t>Fingertips (Infant mortality) - https://fingertips.phe.org.uk/search/infant%20mortality#page/4/gid/1/pat/6/ati/402/are/E10000016/iid/92196/age/2/sex/4/cat/-1/ctp/-1/yrr/3/cid/4/tbm/1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MBRRACE report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MBRRACE-UK_Missing_Voices_2022_-_Infographic_v10.pdf (ox.ac.uk)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7</a:t>
            </a:fld>
            <a:endParaRPr lang="en-GB"/>
          </a:p>
        </p:txBody>
      </p:sp>
    </p:spTree>
    <p:extLst>
      <p:ext uri="{BB962C8B-B14F-4D97-AF65-F5344CB8AC3E}">
        <p14:creationId xmlns:p14="http://schemas.microsoft.com/office/powerpoint/2010/main" val="112150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prevalence of excess weight in Swale’s Year R Children decreased significantly from 2019/20 - 2021/22 from </a:t>
            </a:r>
            <a:r>
              <a:rPr lang="en-GB" sz="1200" b="1" dirty="0"/>
              <a:t>27.5% to 22.6% </a:t>
            </a:r>
          </a:p>
          <a:p>
            <a:pPr marL="0" indent="0">
              <a:buNone/>
            </a:pPr>
            <a:r>
              <a:rPr lang="en-GB" sz="1200" dirty="0"/>
              <a:t>Obesity decreased slightly, from </a:t>
            </a:r>
            <a:r>
              <a:rPr lang="en-GB" sz="1200" b="1" dirty="0"/>
              <a:t>11.2% to 10.5%</a:t>
            </a:r>
          </a:p>
          <a:p>
            <a:pPr marL="0" indent="0">
              <a:buNone/>
            </a:pPr>
            <a:r>
              <a:rPr lang="en-GB" sz="1200" dirty="0"/>
              <a:t>Severe obesity increased slightly from </a:t>
            </a:r>
            <a:r>
              <a:rPr lang="en-GB" sz="1200" b="1" dirty="0"/>
              <a:t>2.9% to 3.6%</a:t>
            </a:r>
          </a:p>
          <a:p>
            <a:pPr marL="0" indent="0">
              <a:buNone/>
            </a:pPr>
            <a:r>
              <a:rPr lang="en-GB" sz="1200" dirty="0"/>
              <a:t>(all these values are higher than Kent averages)</a:t>
            </a:r>
          </a:p>
          <a:p>
            <a:pPr marL="0" indent="0">
              <a:buNone/>
            </a:pPr>
            <a:endParaRPr lang="en-GB" sz="1200" dirty="0"/>
          </a:p>
          <a:p>
            <a:pPr marL="0" indent="0">
              <a:buNone/>
            </a:pPr>
            <a:r>
              <a:rPr lang="en-GB" sz="1200" b="1" dirty="0"/>
              <a:t>Kent averages for Year R (2021/22):</a:t>
            </a:r>
          </a:p>
          <a:p>
            <a:pPr marL="0" indent="0">
              <a:buNone/>
            </a:pPr>
            <a:r>
              <a:rPr lang="en-GB" sz="1200" dirty="0"/>
              <a:t>Excess weight: 21.3%</a:t>
            </a:r>
          </a:p>
          <a:p>
            <a:pPr marL="0" indent="0">
              <a:buNone/>
            </a:pPr>
            <a:r>
              <a:rPr lang="en-GB" sz="1200" dirty="0"/>
              <a:t>Obesity: 9.4%</a:t>
            </a:r>
          </a:p>
          <a:p>
            <a:pPr marL="0" indent="0">
              <a:buNone/>
            </a:pPr>
            <a:r>
              <a:rPr lang="en-GB" sz="1200" dirty="0"/>
              <a:t>Severe obesity: 2.6%</a:t>
            </a:r>
          </a:p>
          <a:p>
            <a:pPr marL="0" indent="0">
              <a:buNone/>
            </a:pPr>
            <a:endParaRPr lang="en-GB" sz="1200" dirty="0">
              <a:effectLst/>
              <a:latin typeface="Calibri" panose="020F0502020204030204" pitchFamily="34" charset="0"/>
              <a:ea typeface="Calibri" panose="020F0502020204030204" pitchFamily="34" charset="0"/>
            </a:endParaRPr>
          </a:p>
          <a:p>
            <a:r>
              <a:rPr lang="en-GB" sz="1200" dirty="0"/>
              <a:t>Children in Year R living in the most deprived areas of Kent were twice as likely to be obese compared to children leaving in the least deprived areas. </a:t>
            </a:r>
          </a:p>
          <a:p>
            <a:r>
              <a:rPr lang="en-GB" sz="1200" dirty="0"/>
              <a:t>Whilst 12.9% of children were considered obese in the most deprived areas, just 6.4% were considered obese in the least deprived areas (by deprivation quintiles). </a:t>
            </a:r>
            <a:endParaRPr lang="en-GB" dirty="0"/>
          </a:p>
          <a:p>
            <a:endParaRPr lang="en-GB" sz="1800" dirty="0">
              <a:effectLst/>
              <a:latin typeface="Calibri" panose="020F0502020204030204" pitchFamily="34" charset="0"/>
            </a:endParaRPr>
          </a:p>
          <a:p>
            <a:r>
              <a:rPr lang="en-GB" sz="1800" dirty="0"/>
              <a:t>Between the 2019/20 and 2021/22 school years, the proportion of obese Year 6 children in Swale also increased significantly by 3.1%</a:t>
            </a:r>
          </a:p>
          <a:p>
            <a:pPr marL="0" indent="0">
              <a:buNone/>
            </a:pPr>
            <a:r>
              <a:rPr lang="en-GB" sz="1800" dirty="0">
                <a:effectLst/>
                <a:latin typeface="Calibri" panose="020F0502020204030204" pitchFamily="34" charset="0"/>
              </a:rPr>
              <a:t>(</a:t>
            </a:r>
            <a:r>
              <a:rPr lang="en-GB" sz="1800" dirty="0">
                <a:effectLst/>
                <a:latin typeface="Calibri" panose="020F0502020204030204" pitchFamily="34" charset="0"/>
                <a:ea typeface="Calibri" panose="020F0502020204030204" pitchFamily="34" charset="0"/>
              </a:rPr>
              <a:t>22.3% to 25.4%). Kent average: 22.1%. </a:t>
            </a:r>
          </a:p>
          <a:p>
            <a:endParaRPr lang="en-GB" dirty="0"/>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8</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40% / 66% in Kent, 43% / 66% in England</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 </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p>
          <a:p>
            <a:endParaRPr lang="en-GB" b="0" i="0" dirty="0">
              <a:solidFill>
                <a:srgbClr val="0B0C11"/>
              </a:solidFill>
              <a:effectLst/>
              <a:latin typeface="Inter"/>
            </a:endParaRPr>
          </a:p>
          <a:p>
            <a:r>
              <a:rPr lang="en-GB" b="0" i="0" dirty="0">
                <a:solidFill>
                  <a:srgbClr val="0B0C11"/>
                </a:solidFill>
                <a:effectLst/>
                <a:latin typeface="Inter"/>
              </a:rPr>
              <a:t>Updated</a:t>
            </a:r>
            <a:endParaRPr lang="en-GB" b="0" i="0" dirty="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7BCC99BC-754E-4E20-A142-86D7E9D5AC60}" type="slidenum">
              <a:rPr lang="en-GB" smtClean="0"/>
              <a:t>9</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Absences of all kinds (including authorised) have increased post-COVID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focusses on the children worst effected, persistently or severely absent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are similar between Kent and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persistent absentees in Kent increased in 2021/22 by 10.9% from 2020/21 from 13.2% to 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severe absentees in Kent increased in 2021/22 by 0.6% from 2020/21 from 1.2% to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ethnic groups with the highest proportion of persistent and severe absentees are Irish Travellers (Persistent: 76%, Severe: 9.9%) and Gypsy Roma (Persistent: 72.1%, Severe: 6.4%).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with the lowest proportions are Chinese (Persistent: 5.2%, Severe: 0.1%) and the total of all Black ethnic groups (Persistent: 9.3%, Severe: 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eligible for FSM are more than twice as likely to be persistently absent than those not eligible for FSM (43.4% compared to 18.2%) and more than four times as likely to be severely absent (3.7% compared to 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 data shouldn’t be effected by strike action, as guidance from the Department for Education states that students shouldn’t have a ‘Y’ (enforced closure) marking on their attendance, which is not classed as an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https://explore-education-statistics.service.gov.uk/data-tables/permalink/5be187b3-5841-429e-5f68-08db44b1b303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https://explore-education-statistics.service.gov.uk/data-tables/fast-track/9b8318dd-bb02-4220-8249-08db1fecc641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https://explore-education-statistics.service.gov.uk/data-tables/permalink/2f088f8d-3266-4440-5f6b-08db44b1b303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https://explore-education-statistics.service.gov.uk/data-tables/permalink/ed018804-c700-4d35-7616-08db43d84656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Schools, pupils and their characteristics, Academic year 2021/22 – Explore education statistics – GOV.UK (explore-education-statistics.service.gov.uk)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10</a:t>
            </a:fld>
            <a:endParaRPr lang="en-GB"/>
          </a:p>
        </p:txBody>
      </p:sp>
    </p:spTree>
    <p:extLst>
      <p:ext uri="{BB962C8B-B14F-4D97-AF65-F5344CB8AC3E}">
        <p14:creationId xmlns:p14="http://schemas.microsoft.com/office/powerpoint/2010/main" val="168701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living in low-income families has increased by ~5% in </a:t>
            </a:r>
            <a:r>
              <a:rPr lang="en-GB" sz="1200" b="1" dirty="0"/>
              <a:t>Kent</a:t>
            </a:r>
            <a:r>
              <a:rPr lang="en-GB" sz="1200" dirty="0"/>
              <a:t> since 2015</a:t>
            </a:r>
            <a:endParaRPr lang="en-GB" sz="1200" i="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Children in a low income family (relative):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Priory – 24.9%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West Downs – 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2"/>
                </a:solidFill>
              </a:rPr>
              <a:t>Source: </a:t>
            </a:r>
            <a:r>
              <a:rPr lang="en-GB" sz="1200" i="0" dirty="0">
                <a:solidFill>
                  <a:schemeClr val="tx2"/>
                </a:solidFill>
              </a:rPr>
              <a:t>Children in Low Income Families: local area statistics, United Kingdom, financial years ending (FYE) 2015 to 2022 (DWP)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https://www.gov.uk/government/statistics/children-in-low-income-families-local-area-statistics-2014-to-2022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2500022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31/01/2024</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31/01/2024</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31/01/2024</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31/01/2024</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31/01/2024</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31/01/2024</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31/01/2024</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31/01/2024</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31/01/2024</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31/01/2024</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31/01/2024</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31/01/2024</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p:txBody>
          <a:bodyPr/>
          <a:lstStyle/>
          <a:p>
            <a:pPr eaLnBrk="1" hangingPunct="1"/>
            <a:r>
              <a:rPr lang="en-GB" altLang="en-US" dirty="0"/>
              <a:t>Health Inequalities in Swale</a:t>
            </a:r>
          </a:p>
        </p:txBody>
      </p:sp>
      <p:sp>
        <p:nvSpPr>
          <p:cNvPr id="3" name="Subtitle 2">
            <a:extLst>
              <a:ext uri="{FF2B5EF4-FFF2-40B4-BE49-F238E27FC236}">
                <a16:creationId xmlns:a16="http://schemas.microsoft.com/office/drawing/2014/main" id="{8E16B7E4-E793-0E3D-DEFE-2E2D0881DA16}"/>
              </a:ext>
            </a:extLst>
          </p:cNvPr>
          <p:cNvSpPr>
            <a:spLocks noGrp="1"/>
          </p:cNvSpPr>
          <p:nvPr>
            <p:ph type="subTitle" idx="1"/>
          </p:nvPr>
        </p:nvSpPr>
        <p:spPr>
          <a:xfrm>
            <a:off x="2895600" y="3886201"/>
            <a:ext cx="6400800" cy="982663"/>
          </a:xfrm>
        </p:spPr>
        <p:txBody>
          <a:bodyPr rtlCol="0"/>
          <a:lstStyle/>
          <a:p>
            <a:pPr eaLnBrk="1" fontAlgn="auto" hangingPunct="1">
              <a:spcAft>
                <a:spcPts val="0"/>
              </a:spcAft>
              <a:defRPr/>
            </a:pPr>
            <a:r>
              <a:rPr lang="en-GB" dirty="0"/>
              <a:t>Ellen Schwartz July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BCE7-88F7-76F8-134E-8998DB4F248D}"/>
              </a:ext>
            </a:extLst>
          </p:cNvPr>
          <p:cNvSpPr>
            <a:spLocks noGrp="1"/>
          </p:cNvSpPr>
          <p:nvPr>
            <p:ph type="title"/>
          </p:nvPr>
        </p:nvSpPr>
        <p:spPr/>
        <p:txBody>
          <a:bodyPr/>
          <a:lstStyle/>
          <a:p>
            <a:r>
              <a:rPr lang="en-GB" dirty="0"/>
              <a:t>Pupil Absence &amp; Free School Meals</a:t>
            </a:r>
          </a:p>
        </p:txBody>
      </p:sp>
      <p:sp>
        <p:nvSpPr>
          <p:cNvPr id="13" name="Rectangle 12">
            <a:extLst>
              <a:ext uri="{FF2B5EF4-FFF2-40B4-BE49-F238E27FC236}">
                <a16:creationId xmlns:a16="http://schemas.microsoft.com/office/drawing/2014/main" id="{FDF116B6-4815-71B0-EEB1-563613C3F639}"/>
              </a:ext>
              <a:ext uri="{C183D7F6-B498-43B3-948B-1728B52AA6E4}">
                <adec:decorative xmlns:adec="http://schemas.microsoft.com/office/drawing/2017/decorative" val="1"/>
              </a:ext>
            </a:extLst>
          </p:cNvPr>
          <p:cNvSpPr/>
          <p:nvPr/>
        </p:nvSpPr>
        <p:spPr>
          <a:xfrm>
            <a:off x="0" y="4149080"/>
            <a:ext cx="12192000" cy="192741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7" name="Rectangle 6">
            <a:extLst>
              <a:ext uri="{FF2B5EF4-FFF2-40B4-BE49-F238E27FC236}">
                <a16:creationId xmlns:a16="http://schemas.microsoft.com/office/drawing/2014/main" id="{1074ACEE-77ED-E73E-C463-7C9456AAA955}"/>
              </a:ext>
              <a:ext uri="{C183D7F6-B498-43B3-948B-1728B52AA6E4}">
                <adec:decorative xmlns:adec="http://schemas.microsoft.com/office/drawing/2017/decorative" val="1"/>
              </a:ext>
            </a:extLst>
          </p:cNvPr>
          <p:cNvSpPr/>
          <p:nvPr/>
        </p:nvSpPr>
        <p:spPr>
          <a:xfrm>
            <a:off x="6095999" y="1580608"/>
            <a:ext cx="5730425" cy="216413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 name="Content Placeholder 2">
            <a:extLst>
              <a:ext uri="{FF2B5EF4-FFF2-40B4-BE49-F238E27FC236}">
                <a16:creationId xmlns:a16="http://schemas.microsoft.com/office/drawing/2014/main" id="{89583B2F-8124-541F-4EDD-3F13EC2AB88D}"/>
              </a:ext>
            </a:extLst>
          </p:cNvPr>
          <p:cNvSpPr>
            <a:spLocks noGrp="1"/>
          </p:cNvSpPr>
          <p:nvPr>
            <p:ph idx="1"/>
          </p:nvPr>
        </p:nvSpPr>
        <p:spPr>
          <a:xfrm>
            <a:off x="519618" y="1580609"/>
            <a:ext cx="5438950" cy="2488298"/>
          </a:xfrm>
        </p:spPr>
        <p:txBody>
          <a:bodyPr/>
          <a:lstStyle/>
          <a:p>
            <a:pPr marL="0" indent="0" fontAlgn="auto">
              <a:spcBef>
                <a:spcPts val="0"/>
              </a:spcBef>
              <a:spcAft>
                <a:spcPts val="0"/>
              </a:spcAft>
              <a:buNone/>
              <a:defRPr/>
            </a:pPr>
            <a:r>
              <a:rPr lang="en-GB" sz="2400" b="1" dirty="0"/>
              <a:t>Kent </a:t>
            </a:r>
            <a:r>
              <a:rPr lang="en-GB" sz="2400" dirty="0"/>
              <a:t>(2021/22)</a:t>
            </a:r>
          </a:p>
          <a:p>
            <a:pPr fontAlgn="auto">
              <a:spcBef>
                <a:spcPts val="0"/>
              </a:spcBef>
              <a:spcAft>
                <a:spcPts val="0"/>
              </a:spcAft>
              <a:defRPr/>
            </a:pPr>
            <a:r>
              <a:rPr lang="en-GB" sz="2000" b="1" dirty="0"/>
              <a:t>Persistent  Absentees </a:t>
            </a:r>
            <a:r>
              <a:rPr lang="en-GB" sz="2000" dirty="0"/>
              <a:t>(10% or more sessions missed)</a:t>
            </a:r>
            <a:r>
              <a:rPr lang="en-GB" sz="2000" b="1" dirty="0"/>
              <a:t> almost doubled </a:t>
            </a:r>
            <a:r>
              <a:rPr lang="en-GB" sz="2000" dirty="0"/>
              <a:t>from the previous year from 13.2% to 24.1%</a:t>
            </a:r>
          </a:p>
          <a:p>
            <a:pPr fontAlgn="auto">
              <a:spcBef>
                <a:spcPts val="0"/>
              </a:spcBef>
              <a:spcAft>
                <a:spcPts val="0"/>
              </a:spcAft>
              <a:defRPr/>
            </a:pPr>
            <a:r>
              <a:rPr lang="en-GB" sz="2000" b="1" dirty="0"/>
              <a:t>Severe Absentees </a:t>
            </a:r>
            <a:r>
              <a:rPr lang="en-GB" sz="2000" dirty="0"/>
              <a:t>(50% or more sessions missed) </a:t>
            </a:r>
            <a:r>
              <a:rPr lang="en-GB" sz="2000" b="1" dirty="0"/>
              <a:t>increased by half </a:t>
            </a:r>
            <a:r>
              <a:rPr lang="en-GB" sz="2000" dirty="0"/>
              <a:t>from the previous year from 1.2% to 1.8%</a:t>
            </a:r>
          </a:p>
          <a:p>
            <a:endParaRPr lang="en-GB" dirty="0"/>
          </a:p>
        </p:txBody>
      </p:sp>
      <p:sp>
        <p:nvSpPr>
          <p:cNvPr id="18" name="TextBox 17">
            <a:extLst>
              <a:ext uri="{FF2B5EF4-FFF2-40B4-BE49-F238E27FC236}">
                <a16:creationId xmlns:a16="http://schemas.microsoft.com/office/drawing/2014/main" id="{FF3D7E68-77D3-9055-3B65-5DA550462EEA}"/>
              </a:ext>
            </a:extLst>
          </p:cNvPr>
          <p:cNvSpPr txBox="1"/>
          <p:nvPr/>
        </p:nvSpPr>
        <p:spPr>
          <a:xfrm>
            <a:off x="6095998" y="1646757"/>
            <a:ext cx="5730426" cy="369332"/>
          </a:xfrm>
          <a:prstGeom prst="rect">
            <a:avLst/>
          </a:prstGeom>
          <a:noFill/>
        </p:spPr>
        <p:txBody>
          <a:bodyPr wrap="square" rtlCol="0">
            <a:spAutoFit/>
          </a:bodyPr>
          <a:lstStyle/>
          <a:p>
            <a:pPr algn="ctr"/>
            <a:r>
              <a:rPr lang="en-GB" b="1" dirty="0"/>
              <a:t>Persistent and Severe Absence by Ethnicity</a:t>
            </a:r>
            <a:endParaRPr lang="en-GB" dirty="0"/>
          </a:p>
        </p:txBody>
      </p:sp>
      <p:grpSp>
        <p:nvGrpSpPr>
          <p:cNvPr id="9" name="Group 8" descr="4 people gradually fading to show least absent as Chinese and All Black ethnic groups, and most absent as Irish traveller and Roma gypsy.">
            <a:extLst>
              <a:ext uri="{FF2B5EF4-FFF2-40B4-BE49-F238E27FC236}">
                <a16:creationId xmlns:a16="http://schemas.microsoft.com/office/drawing/2014/main" id="{D7F206AB-4A33-2F29-1271-5037869E6AC7}"/>
              </a:ext>
            </a:extLst>
          </p:cNvPr>
          <p:cNvGrpSpPr/>
          <p:nvPr/>
        </p:nvGrpSpPr>
        <p:grpSpPr>
          <a:xfrm>
            <a:off x="6429402" y="2145819"/>
            <a:ext cx="5097799" cy="1513258"/>
            <a:chOff x="6429402" y="2145819"/>
            <a:chExt cx="5097799" cy="1513258"/>
          </a:xfrm>
        </p:grpSpPr>
        <p:sp>
          <p:nvSpPr>
            <p:cNvPr id="14" name="TextBox 13">
              <a:extLst>
                <a:ext uri="{FF2B5EF4-FFF2-40B4-BE49-F238E27FC236}">
                  <a16:creationId xmlns:a16="http://schemas.microsoft.com/office/drawing/2014/main" id="{A0DCAF1D-9B95-71C6-BFED-2AB4EE3A378C}"/>
                </a:ext>
              </a:extLst>
            </p:cNvPr>
            <p:cNvSpPr txBox="1"/>
            <p:nvPr/>
          </p:nvSpPr>
          <p:spPr>
            <a:xfrm>
              <a:off x="9908430" y="2797303"/>
              <a:ext cx="1618771" cy="861774"/>
            </a:xfrm>
            <a:prstGeom prst="rect">
              <a:avLst/>
            </a:prstGeom>
            <a:noFill/>
          </p:spPr>
          <p:txBody>
            <a:bodyPr wrap="square" rtlCol="0">
              <a:spAutoFit/>
            </a:bodyPr>
            <a:lstStyle/>
            <a:p>
              <a:r>
                <a:rPr lang="en-GB" sz="1600" b="1" dirty="0"/>
                <a:t>Most Absent</a:t>
              </a:r>
            </a:p>
            <a:p>
              <a:r>
                <a:rPr lang="en-GB" sz="1600" dirty="0"/>
                <a:t>Irish Traveller</a:t>
              </a:r>
            </a:p>
            <a:p>
              <a:r>
                <a:rPr lang="en-GB" sz="1600" dirty="0"/>
                <a:t>Roma Gypsy</a:t>
              </a:r>
            </a:p>
          </p:txBody>
        </p:sp>
        <p:sp>
          <p:nvSpPr>
            <p:cNvPr id="16" name="TextBox 15">
              <a:extLst>
                <a:ext uri="{FF2B5EF4-FFF2-40B4-BE49-F238E27FC236}">
                  <a16:creationId xmlns:a16="http://schemas.microsoft.com/office/drawing/2014/main" id="{E9E0AAAE-B14E-FB9B-1384-30A1A0268CC4}"/>
                </a:ext>
              </a:extLst>
            </p:cNvPr>
            <p:cNvSpPr txBox="1"/>
            <p:nvPr/>
          </p:nvSpPr>
          <p:spPr>
            <a:xfrm>
              <a:off x="6429402" y="2816255"/>
              <a:ext cx="2870816" cy="830997"/>
            </a:xfrm>
            <a:prstGeom prst="rect">
              <a:avLst/>
            </a:prstGeom>
            <a:noFill/>
          </p:spPr>
          <p:txBody>
            <a:bodyPr wrap="square" rtlCol="0">
              <a:spAutoFit/>
            </a:bodyPr>
            <a:lstStyle/>
            <a:p>
              <a:r>
                <a:rPr lang="en-GB" sz="1600" b="1" dirty="0"/>
                <a:t>Least Absent</a:t>
              </a:r>
            </a:p>
            <a:p>
              <a:r>
                <a:rPr lang="en-GB" sz="1600" dirty="0"/>
                <a:t>Chinese</a:t>
              </a:r>
            </a:p>
            <a:p>
              <a:r>
                <a:rPr lang="en-GB" sz="1600" dirty="0"/>
                <a:t>All Black ethnic groups</a:t>
              </a:r>
            </a:p>
          </p:txBody>
        </p:sp>
        <p:pic>
          <p:nvPicPr>
            <p:cNvPr id="17" name="Picture 16">
              <a:extLst>
                <a:ext uri="{FF2B5EF4-FFF2-40B4-BE49-F238E27FC236}">
                  <a16:creationId xmlns:a16="http://schemas.microsoft.com/office/drawing/2014/main" id="{3BEEAB15-C316-F873-1ABB-1D697C0B4FBD}"/>
                </a:ext>
              </a:extLst>
            </p:cNvPr>
            <p:cNvPicPr>
              <a:picLocks noChangeAspect="1"/>
            </p:cNvPicPr>
            <p:nvPr/>
          </p:nvPicPr>
          <p:blipFill>
            <a:blip r:embed="rId3"/>
            <a:stretch>
              <a:fillRect/>
            </a:stretch>
          </p:blipFill>
          <p:spPr>
            <a:xfrm>
              <a:off x="7898185" y="2145819"/>
              <a:ext cx="2042337" cy="816935"/>
            </a:xfrm>
            <a:prstGeom prst="rect">
              <a:avLst/>
            </a:prstGeom>
          </p:spPr>
        </p:pic>
      </p:grpSp>
      <p:sp>
        <p:nvSpPr>
          <p:cNvPr id="10" name="TextBox 9">
            <a:extLst>
              <a:ext uri="{FF2B5EF4-FFF2-40B4-BE49-F238E27FC236}">
                <a16:creationId xmlns:a16="http://schemas.microsoft.com/office/drawing/2014/main" id="{7F41657A-EA9E-A2B2-666B-C48C96EC722E}"/>
              </a:ext>
            </a:extLst>
          </p:cNvPr>
          <p:cNvSpPr txBox="1"/>
          <p:nvPr/>
        </p:nvSpPr>
        <p:spPr>
          <a:xfrm>
            <a:off x="191786" y="4365104"/>
            <a:ext cx="3675949" cy="1631216"/>
          </a:xfrm>
          <a:prstGeom prst="rect">
            <a:avLst/>
          </a:prstGeom>
          <a:noFill/>
        </p:spPr>
        <p:txBody>
          <a:bodyPr wrap="square" rtlCol="0">
            <a:spAutoFit/>
          </a:bodyPr>
          <a:lstStyle/>
          <a:p>
            <a:pPr algn="ctr"/>
            <a:r>
              <a:rPr lang="en-GB" sz="2000" dirty="0"/>
              <a:t>Children eligible for free school meals in Kent are </a:t>
            </a:r>
            <a:r>
              <a:rPr lang="en-GB" sz="2000" b="1" dirty="0"/>
              <a:t>2x</a:t>
            </a:r>
            <a:r>
              <a:rPr lang="en-GB" sz="2000" dirty="0"/>
              <a:t> as likely to be persistently absent </a:t>
            </a:r>
          </a:p>
          <a:p>
            <a:pPr algn="ctr"/>
            <a:r>
              <a:rPr lang="en-GB" sz="2000" dirty="0"/>
              <a:t>and </a:t>
            </a:r>
            <a:r>
              <a:rPr lang="en-GB" sz="2000" b="1" dirty="0"/>
              <a:t>4x </a:t>
            </a:r>
            <a:r>
              <a:rPr lang="en-GB" sz="2000" dirty="0"/>
              <a:t>as likely to be severely absent</a:t>
            </a:r>
          </a:p>
        </p:txBody>
      </p:sp>
      <p:pic>
        <p:nvPicPr>
          <p:cNvPr id="8" name="Picture 7" descr="Plate with food and cutlery">
            <a:extLst>
              <a:ext uri="{FF2B5EF4-FFF2-40B4-BE49-F238E27FC236}">
                <a16:creationId xmlns:a16="http://schemas.microsoft.com/office/drawing/2014/main" id="{7A7152F5-FB81-3F71-10E9-7799976D3DEC}"/>
              </a:ext>
            </a:extLst>
          </p:cNvPr>
          <p:cNvPicPr>
            <a:picLocks noChangeAspect="1"/>
          </p:cNvPicPr>
          <p:nvPr/>
        </p:nvPicPr>
        <p:blipFill rotWithShape="1">
          <a:blip r:embed="rId4">
            <a:clrChange>
              <a:clrFrom>
                <a:srgbClr val="FFFFFF"/>
              </a:clrFrom>
              <a:clrTo>
                <a:srgbClr val="FFFFFF">
                  <a:alpha val="0"/>
                </a:srgbClr>
              </a:clrTo>
            </a:clrChange>
          </a:blip>
          <a:srcRect l="70434" t="24696" r="9045" b="26644"/>
          <a:stretch/>
        </p:blipFill>
        <p:spPr>
          <a:xfrm>
            <a:off x="4295800" y="4537824"/>
            <a:ext cx="1584896" cy="1149925"/>
          </a:xfrm>
          <a:prstGeom prst="rect">
            <a:avLst/>
          </a:prstGeom>
        </p:spPr>
      </p:pic>
      <p:sp>
        <p:nvSpPr>
          <p:cNvPr id="15" name="TextBox 14">
            <a:extLst>
              <a:ext uri="{FF2B5EF4-FFF2-40B4-BE49-F238E27FC236}">
                <a16:creationId xmlns:a16="http://schemas.microsoft.com/office/drawing/2014/main" id="{79FCAD89-E244-8E1E-0FFA-36B154161814}"/>
              </a:ext>
            </a:extLst>
          </p:cNvPr>
          <p:cNvSpPr txBox="1"/>
          <p:nvPr/>
        </p:nvSpPr>
        <p:spPr>
          <a:xfrm>
            <a:off x="6193985" y="4310561"/>
            <a:ext cx="5762598"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26.5% of children were eligible for free school meals in Swale state-funded schools in 2021/22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i="0" dirty="0"/>
              <a:t>20.5% of children were taking a free school meal on census day</a:t>
            </a:r>
            <a:endParaRPr lang="en-GB" dirty="0"/>
          </a:p>
        </p:txBody>
      </p:sp>
    </p:spTree>
    <p:extLst>
      <p:ext uri="{BB962C8B-B14F-4D97-AF65-F5344CB8AC3E}">
        <p14:creationId xmlns:p14="http://schemas.microsoft.com/office/powerpoint/2010/main" val="109175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CC25-58DF-4079-6460-38BF27C7BB42}"/>
              </a:ext>
            </a:extLst>
          </p:cNvPr>
          <p:cNvSpPr>
            <a:spLocks noGrp="1"/>
          </p:cNvSpPr>
          <p:nvPr>
            <p:ph type="title"/>
          </p:nvPr>
        </p:nvSpPr>
        <p:spPr/>
        <p:txBody>
          <a:bodyPr/>
          <a:lstStyle/>
          <a:p>
            <a:r>
              <a:rPr lang="en-GB" dirty="0"/>
              <a:t>Families in Poverty</a:t>
            </a:r>
          </a:p>
        </p:txBody>
      </p:sp>
      <p:grpSp>
        <p:nvGrpSpPr>
          <p:cNvPr id="8" name="Group 7" descr="Showing the number of children in low income families increasing from 37k (12.8%) in 2015 to 53k (17.6%) in 2022, in Kent.">
            <a:extLst>
              <a:ext uri="{FF2B5EF4-FFF2-40B4-BE49-F238E27FC236}">
                <a16:creationId xmlns:a16="http://schemas.microsoft.com/office/drawing/2014/main" id="{0B711CE6-FC19-898A-C7D7-31355F25B186}"/>
              </a:ext>
            </a:extLst>
          </p:cNvPr>
          <p:cNvGrpSpPr/>
          <p:nvPr/>
        </p:nvGrpSpPr>
        <p:grpSpPr>
          <a:xfrm>
            <a:off x="162479" y="1365444"/>
            <a:ext cx="7512168" cy="1868277"/>
            <a:chOff x="261665" y="1366228"/>
            <a:chExt cx="7512168" cy="1868277"/>
          </a:xfrm>
        </p:grpSpPr>
        <p:pic>
          <p:nvPicPr>
            <p:cNvPr id="11" name="Picture 10">
              <a:extLst>
                <a:ext uri="{FF2B5EF4-FFF2-40B4-BE49-F238E27FC236}">
                  <a16:creationId xmlns:a16="http://schemas.microsoft.com/office/drawing/2014/main" id="{07244346-DDEC-ED64-46E6-83FF848686C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216" y="1486685"/>
              <a:ext cx="5249455" cy="1747820"/>
            </a:xfrm>
            <a:prstGeom prst="rect">
              <a:avLst/>
            </a:prstGeom>
          </p:spPr>
        </p:pic>
        <p:sp>
          <p:nvSpPr>
            <p:cNvPr id="12" name="TextBox 11">
              <a:extLst>
                <a:ext uri="{FF2B5EF4-FFF2-40B4-BE49-F238E27FC236}">
                  <a16:creationId xmlns:a16="http://schemas.microsoft.com/office/drawing/2014/main" id="{5D517AB3-621A-5A4A-DF4B-2FAF8923F923}"/>
                </a:ext>
              </a:extLst>
            </p:cNvPr>
            <p:cNvSpPr txBox="1"/>
            <p:nvPr/>
          </p:nvSpPr>
          <p:spPr>
            <a:xfrm>
              <a:off x="632073" y="1743826"/>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12.8%</a:t>
              </a:r>
            </a:p>
          </p:txBody>
        </p:sp>
        <p:sp>
          <p:nvSpPr>
            <p:cNvPr id="13" name="TextBox 12">
              <a:extLst>
                <a:ext uri="{FF2B5EF4-FFF2-40B4-BE49-F238E27FC236}">
                  <a16:creationId xmlns:a16="http://schemas.microsoft.com/office/drawing/2014/main" id="{D09C932F-AF7B-966C-8323-A318FDB01192}"/>
                </a:ext>
              </a:extLst>
            </p:cNvPr>
            <p:cNvSpPr txBox="1"/>
            <p:nvPr/>
          </p:nvSpPr>
          <p:spPr>
            <a:xfrm>
              <a:off x="4694616" y="1763309"/>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17.6%</a:t>
              </a:r>
            </a:p>
          </p:txBody>
        </p:sp>
        <p:sp>
          <p:nvSpPr>
            <p:cNvPr id="14" name="TextBox 13">
              <a:extLst>
                <a:ext uri="{FF2B5EF4-FFF2-40B4-BE49-F238E27FC236}">
                  <a16:creationId xmlns:a16="http://schemas.microsoft.com/office/drawing/2014/main" id="{21AAF1C3-91DD-DD4B-5EAA-6A0025976039}"/>
                </a:ext>
              </a:extLst>
            </p:cNvPr>
            <p:cNvSpPr txBox="1"/>
            <p:nvPr/>
          </p:nvSpPr>
          <p:spPr>
            <a:xfrm>
              <a:off x="811081" y="2167967"/>
              <a:ext cx="1781470"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2015</a:t>
              </a:r>
            </a:p>
          </p:txBody>
        </p:sp>
        <p:sp>
          <p:nvSpPr>
            <p:cNvPr id="15" name="TextBox 14">
              <a:extLst>
                <a:ext uri="{FF2B5EF4-FFF2-40B4-BE49-F238E27FC236}">
                  <a16:creationId xmlns:a16="http://schemas.microsoft.com/office/drawing/2014/main" id="{EA6C2F27-9303-703F-8C7B-ACA7AFFEB80D}"/>
                </a:ext>
              </a:extLst>
            </p:cNvPr>
            <p:cNvSpPr txBox="1"/>
            <p:nvPr/>
          </p:nvSpPr>
          <p:spPr>
            <a:xfrm>
              <a:off x="4826775" y="2182221"/>
              <a:ext cx="1237382"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p>
          </p:txBody>
        </p:sp>
        <p:grpSp>
          <p:nvGrpSpPr>
            <p:cNvPr id="25" name="Group 24">
              <a:extLst>
                <a:ext uri="{FF2B5EF4-FFF2-40B4-BE49-F238E27FC236}">
                  <a16:creationId xmlns:a16="http://schemas.microsoft.com/office/drawing/2014/main" id="{70E99911-D224-1672-F01D-1FB208B6778A}"/>
                </a:ext>
              </a:extLst>
            </p:cNvPr>
            <p:cNvGrpSpPr/>
            <p:nvPr/>
          </p:nvGrpSpPr>
          <p:grpSpPr>
            <a:xfrm>
              <a:off x="1970328" y="1404299"/>
              <a:ext cx="3108559" cy="1524391"/>
              <a:chOff x="893306" y="1885801"/>
              <a:chExt cx="2311707" cy="1085999"/>
            </a:xfrm>
          </p:grpSpPr>
          <p:sp>
            <p:nvSpPr>
              <p:cNvPr id="29" name="Arrow: Up 28">
                <a:extLst>
                  <a:ext uri="{FF2B5EF4-FFF2-40B4-BE49-F238E27FC236}">
                    <a16:creationId xmlns:a16="http://schemas.microsoft.com/office/drawing/2014/main" id="{CCF6C11F-1BD8-3B4E-0D44-46FDD0A98FB6}"/>
                  </a:ext>
                </a:extLst>
              </p:cNvPr>
              <p:cNvSpPr/>
              <p:nvPr/>
            </p:nvSpPr>
            <p:spPr>
              <a:xfrm rot="5400000">
                <a:off x="1425530" y="1451090"/>
                <a:ext cx="1085999" cy="1955421"/>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0" name="TextBox 29">
                <a:extLst>
                  <a:ext uri="{FF2B5EF4-FFF2-40B4-BE49-F238E27FC236}">
                    <a16:creationId xmlns:a16="http://schemas.microsoft.com/office/drawing/2014/main" id="{4D34480A-9ADF-3FC0-1868-99CACD80EB9B}"/>
                  </a:ext>
                </a:extLst>
              </p:cNvPr>
              <p:cNvSpPr txBox="1"/>
              <p:nvPr/>
            </p:nvSpPr>
            <p:spPr>
              <a:xfrm>
                <a:off x="893306" y="2108344"/>
                <a:ext cx="2311707" cy="65365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b="1" dirty="0">
                    <a:solidFill>
                      <a:schemeClr val="bg1"/>
                    </a:solidFill>
                    <a:cs typeface="Arial" panose="020B0604020202020204" pitchFamily="34" charset="0"/>
                  </a:rPr>
                  <a:t>+16k children in low income families</a:t>
                </a:r>
              </a:p>
            </p:txBody>
          </p:sp>
        </p:grpSp>
        <p:sp>
          <p:nvSpPr>
            <p:cNvPr id="26" name="TextBox 25">
              <a:extLst>
                <a:ext uri="{FF2B5EF4-FFF2-40B4-BE49-F238E27FC236}">
                  <a16:creationId xmlns:a16="http://schemas.microsoft.com/office/drawing/2014/main" id="{11CCC374-2306-9093-3B6A-04F3C88674D0}"/>
                </a:ext>
              </a:extLst>
            </p:cNvPr>
            <p:cNvSpPr txBox="1"/>
            <p:nvPr/>
          </p:nvSpPr>
          <p:spPr>
            <a:xfrm>
              <a:off x="261665" y="2561671"/>
              <a:ext cx="772273"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37k</a:t>
              </a:r>
            </a:p>
          </p:txBody>
        </p:sp>
        <p:sp>
          <p:nvSpPr>
            <p:cNvPr id="27" name="TextBox 26">
              <a:extLst>
                <a:ext uri="{FF2B5EF4-FFF2-40B4-BE49-F238E27FC236}">
                  <a16:creationId xmlns:a16="http://schemas.microsoft.com/office/drawing/2014/main" id="{12FFA7F3-3A97-CC66-C9AA-AED7F96C9F4A}"/>
                </a:ext>
              </a:extLst>
            </p:cNvPr>
            <p:cNvSpPr txBox="1"/>
            <p:nvPr/>
          </p:nvSpPr>
          <p:spPr>
            <a:xfrm>
              <a:off x="5887086" y="1366228"/>
              <a:ext cx="188674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53k</a:t>
              </a:r>
            </a:p>
          </p:txBody>
        </p:sp>
        <p:sp>
          <p:nvSpPr>
            <p:cNvPr id="28" name="TextBox 27">
              <a:extLst>
                <a:ext uri="{FF2B5EF4-FFF2-40B4-BE49-F238E27FC236}">
                  <a16:creationId xmlns:a16="http://schemas.microsoft.com/office/drawing/2014/main" id="{556D1EE4-473B-E99B-B434-E012BFE9D494}"/>
                </a:ext>
              </a:extLst>
            </p:cNvPr>
            <p:cNvSpPr txBox="1"/>
            <p:nvPr/>
          </p:nvSpPr>
          <p:spPr>
            <a:xfrm>
              <a:off x="2630399" y="2669637"/>
              <a:ext cx="1092693" cy="424732"/>
            </a:xfrm>
            <a:prstGeom prst="rect">
              <a:avLst/>
            </a:prstGeom>
            <a:noFill/>
          </p:spPr>
          <p:txBody>
            <a:bodyPr wrap="square">
              <a:spAutoFit/>
            </a:bodyPr>
            <a:lstStyle/>
            <a:p>
              <a:pPr marL="0" indent="0">
                <a:lnSpc>
                  <a:spcPct val="90000"/>
                </a:lnSpc>
                <a:buNone/>
              </a:pPr>
              <a:r>
                <a:rPr lang="en-GB" sz="2400" b="1" dirty="0"/>
                <a:t>Kent</a:t>
              </a:r>
              <a:endParaRPr lang="en-GB" sz="2400" i="1" dirty="0"/>
            </a:p>
          </p:txBody>
        </p:sp>
      </p:grpSp>
      <p:sp>
        <p:nvSpPr>
          <p:cNvPr id="10" name="Rectangle: Top Corners Rounded 9">
            <a:extLst>
              <a:ext uri="{FF2B5EF4-FFF2-40B4-BE49-F238E27FC236}">
                <a16:creationId xmlns:a16="http://schemas.microsoft.com/office/drawing/2014/main" id="{A090FFE1-B9C7-A99F-E1C1-F689806AC392}"/>
              </a:ext>
              <a:ext uri="{C183D7F6-B498-43B3-948B-1728B52AA6E4}">
                <adec:decorative xmlns:adec="http://schemas.microsoft.com/office/drawing/2017/decorative" val="1"/>
              </a:ext>
            </a:extLst>
          </p:cNvPr>
          <p:cNvSpPr/>
          <p:nvPr/>
        </p:nvSpPr>
        <p:spPr>
          <a:xfrm rot="5400000">
            <a:off x="2041820" y="1330052"/>
            <a:ext cx="2454763" cy="6575520"/>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9529162E-D451-015D-C3EF-315266768F88}"/>
              </a:ext>
              <a:ext uri="{C183D7F6-B498-43B3-948B-1728B52AA6E4}">
                <adec:decorative xmlns:adec="http://schemas.microsoft.com/office/drawing/2017/decorative" val="1"/>
              </a:ext>
            </a:extLst>
          </p:cNvPr>
          <p:cNvSpPr/>
          <p:nvPr/>
        </p:nvSpPr>
        <p:spPr>
          <a:xfrm rot="16200000">
            <a:off x="8777398" y="-575344"/>
            <a:ext cx="1473814" cy="535539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651F9D-372B-BFB7-C13D-8FF49273E192}"/>
              </a:ext>
            </a:extLst>
          </p:cNvPr>
          <p:cNvSpPr txBox="1"/>
          <p:nvPr/>
        </p:nvSpPr>
        <p:spPr>
          <a:xfrm>
            <a:off x="6836607" y="1674828"/>
            <a:ext cx="5254483" cy="923330"/>
          </a:xfrm>
          <a:prstGeom prst="rect">
            <a:avLst/>
          </a:prstGeom>
          <a:noFill/>
        </p:spPr>
        <p:txBody>
          <a:bodyPr wrap="square">
            <a:spAutoFit/>
          </a:bodyPr>
          <a:lstStyle/>
          <a:p>
            <a:pPr marL="0" indent="0" algn="ctr">
              <a:lnSpc>
                <a:spcPct val="90000"/>
              </a:lnSpc>
              <a:buNone/>
            </a:pPr>
            <a:r>
              <a:rPr lang="en-GB" sz="2000" dirty="0">
                <a:solidFill>
                  <a:schemeClr val="tx2"/>
                </a:solidFill>
              </a:rPr>
              <a:t>Children in </a:t>
            </a:r>
            <a:r>
              <a:rPr lang="en-GB" sz="2000" b="1" dirty="0">
                <a:solidFill>
                  <a:schemeClr val="tx2"/>
                </a:solidFill>
              </a:rPr>
              <a:t>Priory</a:t>
            </a:r>
            <a:r>
              <a:rPr lang="en-GB" sz="2000" dirty="0">
                <a:solidFill>
                  <a:schemeClr val="tx2"/>
                </a:solidFill>
              </a:rPr>
              <a:t> ward are more than 2.5x more likely to live in a low income family, than those in West Downs ward</a:t>
            </a:r>
            <a:endParaRPr lang="en-GB" sz="2000" i="1" dirty="0">
              <a:solidFill>
                <a:schemeClr val="tx2"/>
              </a:solidFill>
            </a:endParaRPr>
          </a:p>
        </p:txBody>
      </p:sp>
      <p:sp>
        <p:nvSpPr>
          <p:cNvPr id="5" name="Content Placeholder 2">
            <a:extLst>
              <a:ext uri="{FF2B5EF4-FFF2-40B4-BE49-F238E27FC236}">
                <a16:creationId xmlns:a16="http://schemas.microsoft.com/office/drawing/2014/main" id="{17D0CE6A-4039-0D1C-84EE-4BA9ED00275E}"/>
              </a:ext>
            </a:extLst>
          </p:cNvPr>
          <p:cNvSpPr txBox="1">
            <a:spLocks/>
          </p:cNvSpPr>
          <p:nvPr/>
        </p:nvSpPr>
        <p:spPr>
          <a:xfrm>
            <a:off x="41603" y="3536115"/>
            <a:ext cx="6515360" cy="2877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8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GB" sz="2000" b="1" dirty="0">
                <a:solidFill>
                  <a:schemeClr val="tx2"/>
                </a:solidFill>
                <a:latin typeface="Arial" panose="020B0604020202020204" pitchFamily="34" charset="0"/>
              </a:rPr>
              <a:t>Universal Credit claimants in Swale</a:t>
            </a:r>
          </a:p>
          <a:p>
            <a:pPr marL="0" indent="0">
              <a:lnSpc>
                <a:spcPct val="90000"/>
              </a:lnSpc>
              <a:buNone/>
            </a:pPr>
            <a:r>
              <a:rPr lang="en-GB" sz="2000" dirty="0">
                <a:solidFill>
                  <a:schemeClr val="tx2"/>
                </a:solidFill>
                <a:latin typeface="Arial" panose="020B0604020202020204" pitchFamily="34" charset="0"/>
              </a:rPr>
              <a:t>Claims from those without children increased much more quickly during the pandemic, peaking in February 2021.</a:t>
            </a:r>
          </a:p>
          <a:p>
            <a:pPr marL="0" indent="0">
              <a:lnSpc>
                <a:spcPct val="90000"/>
              </a:lnSpc>
              <a:buNone/>
            </a:pPr>
            <a:r>
              <a:rPr lang="en-GB" sz="2000" dirty="0">
                <a:solidFill>
                  <a:schemeClr val="tx2"/>
                </a:solidFill>
                <a:latin typeface="Arial" panose="020B0604020202020204" pitchFamily="34" charset="0"/>
              </a:rPr>
              <a:t>There was a sharp increase in claims from those with children between March 2020 and May 2020, then a gradual increase which has not slowed down since </a:t>
            </a:r>
          </a:p>
        </p:txBody>
      </p:sp>
      <p:pic>
        <p:nvPicPr>
          <p:cNvPr id="4" name="Picture 3" descr="Line chart showing universal claimants in Swale.">
            <a:extLst>
              <a:ext uri="{FF2B5EF4-FFF2-40B4-BE49-F238E27FC236}">
                <a16:creationId xmlns:a16="http://schemas.microsoft.com/office/drawing/2014/main" id="{D5DD3ABB-14A9-E2DF-6EE0-D87445159E03}"/>
              </a:ext>
            </a:extLst>
          </p:cNvPr>
          <p:cNvPicPr>
            <a:picLocks noChangeAspect="1"/>
          </p:cNvPicPr>
          <p:nvPr/>
        </p:nvPicPr>
        <p:blipFill>
          <a:blip r:embed="rId5"/>
          <a:stretch>
            <a:fillRect/>
          </a:stretch>
        </p:blipFill>
        <p:spPr>
          <a:xfrm>
            <a:off x="6725835" y="2880212"/>
            <a:ext cx="5466165" cy="3248548"/>
          </a:xfrm>
          <a:prstGeom prst="rect">
            <a:avLst/>
          </a:prstGeom>
        </p:spPr>
      </p:pic>
    </p:spTree>
    <p:extLst>
      <p:ext uri="{BB962C8B-B14F-4D97-AF65-F5344CB8AC3E}">
        <p14:creationId xmlns:p14="http://schemas.microsoft.com/office/powerpoint/2010/main" val="223445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4" name="Rectangle 3">
            <a:extLst>
              <a:ext uri="{FF2B5EF4-FFF2-40B4-BE49-F238E27FC236}">
                <a16:creationId xmlns:a16="http://schemas.microsoft.com/office/drawing/2014/main" id="{D6A2CB14-B49E-4A3B-0408-F1726DAFA93A}"/>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Rectangle 4">
            <a:extLst>
              <a:ext uri="{FF2B5EF4-FFF2-40B4-BE49-F238E27FC236}">
                <a16:creationId xmlns:a16="http://schemas.microsoft.com/office/drawing/2014/main" id="{723ED593-9A62-B3E3-0FEC-5F37123A17A7}"/>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6" name="Content Placeholder 2">
            <a:extLst>
              <a:ext uri="{FF2B5EF4-FFF2-40B4-BE49-F238E27FC236}">
                <a16:creationId xmlns:a16="http://schemas.microsoft.com/office/drawing/2014/main" id="{13D68DDE-038C-1D43-2219-89DA16047FA1}"/>
              </a:ext>
            </a:extLst>
          </p:cNvPr>
          <p:cNvSpPr txBox="1">
            <a:spLocks/>
          </p:cNvSpPr>
          <p:nvPr/>
        </p:nvSpPr>
        <p:spPr bwMode="auto">
          <a:xfrm>
            <a:off x="402533" y="1866376"/>
            <a:ext cx="3409907" cy="8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37" name="Group 36" descr="Infographic showing houses increasing in size with % of ward which is overcrowded. 5.6% of households in Swale have fewer rooms than required. By electoral ward, this rises to 8% in The Meads, 8.6% in both Murston and Roman, and 9.5% in Sheerness">
            <a:extLst>
              <a:ext uri="{FF2B5EF4-FFF2-40B4-BE49-F238E27FC236}">
                <a16:creationId xmlns:a16="http://schemas.microsoft.com/office/drawing/2014/main" id="{1DECC7A4-3C25-34A7-2FC9-499F92107E75}"/>
              </a:ext>
            </a:extLst>
          </p:cNvPr>
          <p:cNvGrpSpPr/>
          <p:nvPr/>
        </p:nvGrpSpPr>
        <p:grpSpPr>
          <a:xfrm>
            <a:off x="3484093" y="1523876"/>
            <a:ext cx="8598765" cy="1749673"/>
            <a:chOff x="3484093" y="1523876"/>
            <a:chExt cx="8598765" cy="1749673"/>
          </a:xfrm>
        </p:grpSpPr>
        <p:pic>
          <p:nvPicPr>
            <p:cNvPr id="7" name="Picture 6">
              <a:extLst>
                <a:ext uri="{FF2B5EF4-FFF2-40B4-BE49-F238E27FC236}">
                  <a16:creationId xmlns:a16="http://schemas.microsoft.com/office/drawing/2014/main" id="{92891471-E6DC-2CEC-0060-1A9D00EC639F}"/>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10329224" y="1622186"/>
              <a:ext cx="1357200" cy="1357202"/>
            </a:xfrm>
            <a:prstGeom prst="rect">
              <a:avLst/>
            </a:prstGeom>
          </p:spPr>
        </p:pic>
        <p:pic>
          <p:nvPicPr>
            <p:cNvPr id="8" name="Picture 7">
              <a:extLst>
                <a:ext uri="{FF2B5EF4-FFF2-40B4-BE49-F238E27FC236}">
                  <a16:creationId xmlns:a16="http://schemas.microsoft.com/office/drawing/2014/main" id="{DABB28F3-99FB-0805-E2F8-98C89187A4D8}"/>
                </a:ext>
              </a:extLst>
            </p:cNvPr>
            <p:cNvPicPr>
              <a:picLocks noChangeAspect="1"/>
            </p:cNvPicPr>
            <p:nvPr/>
          </p:nvPicPr>
          <p:blipFill>
            <a:blip r:embed="rId4"/>
            <a:stretch>
              <a:fillRect/>
            </a:stretch>
          </p:blipFill>
          <p:spPr>
            <a:xfrm>
              <a:off x="8823475" y="1752427"/>
              <a:ext cx="1227600" cy="1222842"/>
            </a:xfrm>
            <a:prstGeom prst="rect">
              <a:avLst/>
            </a:prstGeom>
          </p:spPr>
        </p:pic>
        <p:pic>
          <p:nvPicPr>
            <p:cNvPr id="9" name="Picture 8">
              <a:extLst>
                <a:ext uri="{FF2B5EF4-FFF2-40B4-BE49-F238E27FC236}">
                  <a16:creationId xmlns:a16="http://schemas.microsoft.com/office/drawing/2014/main" id="{2A736020-DF01-0867-EF4D-96C6760EAC2E}"/>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4134841" y="2182233"/>
              <a:ext cx="799200" cy="799201"/>
            </a:xfrm>
            <a:prstGeom prst="rect">
              <a:avLst/>
            </a:prstGeom>
          </p:spPr>
        </p:pic>
        <p:sp>
          <p:nvSpPr>
            <p:cNvPr id="11" name="TextBox 10">
              <a:extLst>
                <a:ext uri="{FF2B5EF4-FFF2-40B4-BE49-F238E27FC236}">
                  <a16:creationId xmlns:a16="http://schemas.microsoft.com/office/drawing/2014/main" id="{63C80615-5D76-2E79-B96D-B00C790B8CDC}"/>
                </a:ext>
              </a:extLst>
            </p:cNvPr>
            <p:cNvSpPr txBox="1"/>
            <p:nvPr/>
          </p:nvSpPr>
          <p:spPr>
            <a:xfrm>
              <a:off x="3484093" y="2934995"/>
              <a:ext cx="2123768" cy="338554"/>
            </a:xfrm>
            <a:prstGeom prst="rect">
              <a:avLst/>
            </a:prstGeom>
            <a:noFill/>
          </p:spPr>
          <p:txBody>
            <a:bodyPr wrap="square" rtlCol="0">
              <a:spAutoFit/>
            </a:bodyPr>
            <a:lstStyle/>
            <a:p>
              <a:pPr algn="ctr"/>
              <a:r>
                <a:rPr lang="en-GB" sz="1600" b="1" dirty="0">
                  <a:cs typeface="Arial" panose="020B0604020202020204" pitchFamily="34" charset="0"/>
                </a:rPr>
                <a:t>Swale</a:t>
              </a:r>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919BE00-C515-145B-E2E9-1F222D924F7C}"/>
                </a:ext>
              </a:extLst>
            </p:cNvPr>
            <p:cNvSpPr txBox="1"/>
            <p:nvPr/>
          </p:nvSpPr>
          <p:spPr>
            <a:xfrm>
              <a:off x="4599347" y="2008963"/>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5.6%</a:t>
              </a:r>
              <a:endParaRPr lang="en-GB" sz="1600" dirty="0"/>
            </a:p>
          </p:txBody>
        </p:sp>
        <p:sp>
          <p:nvSpPr>
            <p:cNvPr id="13" name="TextBox 12">
              <a:extLst>
                <a:ext uri="{FF2B5EF4-FFF2-40B4-BE49-F238E27FC236}">
                  <a16:creationId xmlns:a16="http://schemas.microsoft.com/office/drawing/2014/main" id="{035886F4-875E-3EA1-2491-6E231199B8DF}"/>
                </a:ext>
              </a:extLst>
            </p:cNvPr>
            <p:cNvSpPr txBox="1"/>
            <p:nvPr/>
          </p:nvSpPr>
          <p:spPr>
            <a:xfrm>
              <a:off x="9959090" y="2925888"/>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Sheerness</a:t>
              </a:r>
            </a:p>
          </p:txBody>
        </p:sp>
        <p:sp>
          <p:nvSpPr>
            <p:cNvPr id="14" name="TextBox 13">
              <a:extLst>
                <a:ext uri="{FF2B5EF4-FFF2-40B4-BE49-F238E27FC236}">
                  <a16:creationId xmlns:a16="http://schemas.microsoft.com/office/drawing/2014/main" id="{3D28DDF8-392B-5FB7-C3E0-F67C61BBBD41}"/>
                </a:ext>
              </a:extLst>
            </p:cNvPr>
            <p:cNvSpPr txBox="1"/>
            <p:nvPr/>
          </p:nvSpPr>
          <p:spPr>
            <a:xfrm>
              <a:off x="8366430" y="2933188"/>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Roman</a:t>
              </a:r>
            </a:p>
          </p:txBody>
        </p:sp>
        <p:sp>
          <p:nvSpPr>
            <p:cNvPr id="16" name="TextBox 15">
              <a:extLst>
                <a:ext uri="{FF2B5EF4-FFF2-40B4-BE49-F238E27FC236}">
                  <a16:creationId xmlns:a16="http://schemas.microsoft.com/office/drawing/2014/main" id="{0C2240DA-715A-0115-7164-6E9C8A4E935A}"/>
                </a:ext>
              </a:extLst>
            </p:cNvPr>
            <p:cNvSpPr txBox="1"/>
            <p:nvPr/>
          </p:nvSpPr>
          <p:spPr>
            <a:xfrm>
              <a:off x="9473314" y="1573690"/>
              <a:ext cx="87056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8.6%</a:t>
              </a:r>
              <a:endParaRPr lang="en-GB" sz="1600" dirty="0"/>
            </a:p>
          </p:txBody>
        </p:sp>
        <p:sp>
          <p:nvSpPr>
            <p:cNvPr id="17" name="TextBox 16">
              <a:extLst>
                <a:ext uri="{FF2B5EF4-FFF2-40B4-BE49-F238E27FC236}">
                  <a16:creationId xmlns:a16="http://schemas.microsoft.com/office/drawing/2014/main" id="{9E9958B1-BFF4-D6C4-0712-080254FF6EF6}"/>
                </a:ext>
              </a:extLst>
            </p:cNvPr>
            <p:cNvSpPr txBox="1"/>
            <p:nvPr/>
          </p:nvSpPr>
          <p:spPr>
            <a:xfrm>
              <a:off x="11050797" y="1523876"/>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9.5%</a:t>
              </a:r>
              <a:endParaRPr lang="en-GB" sz="1600" dirty="0"/>
            </a:p>
          </p:txBody>
        </p:sp>
        <p:pic>
          <p:nvPicPr>
            <p:cNvPr id="3" name="Picture 2">
              <a:extLst>
                <a:ext uri="{FF2B5EF4-FFF2-40B4-BE49-F238E27FC236}">
                  <a16:creationId xmlns:a16="http://schemas.microsoft.com/office/drawing/2014/main" id="{D21D0273-26D7-E2E6-6C6E-773FFE163AE6}"/>
                </a:ext>
              </a:extLst>
            </p:cNvPr>
            <p:cNvPicPr>
              <a:picLocks noChangeAspect="1"/>
            </p:cNvPicPr>
            <p:nvPr/>
          </p:nvPicPr>
          <p:blipFill>
            <a:blip r:embed="rId4"/>
            <a:stretch>
              <a:fillRect/>
            </a:stretch>
          </p:blipFill>
          <p:spPr>
            <a:xfrm>
              <a:off x="7371086" y="1757958"/>
              <a:ext cx="1227600" cy="1222842"/>
            </a:xfrm>
            <a:prstGeom prst="rect">
              <a:avLst/>
            </a:prstGeom>
          </p:spPr>
        </p:pic>
        <p:sp>
          <p:nvSpPr>
            <p:cNvPr id="10" name="TextBox 9">
              <a:extLst>
                <a:ext uri="{FF2B5EF4-FFF2-40B4-BE49-F238E27FC236}">
                  <a16:creationId xmlns:a16="http://schemas.microsoft.com/office/drawing/2014/main" id="{43D86584-C886-9400-42CF-B971B99F75D0}"/>
                </a:ext>
              </a:extLst>
            </p:cNvPr>
            <p:cNvSpPr txBox="1"/>
            <p:nvPr/>
          </p:nvSpPr>
          <p:spPr>
            <a:xfrm>
              <a:off x="6904154" y="2925888"/>
              <a:ext cx="2123768" cy="338554"/>
            </a:xfrm>
            <a:prstGeom prst="rect">
              <a:avLst/>
            </a:prstGeom>
            <a:noFill/>
          </p:spPr>
          <p:txBody>
            <a:bodyPr wrap="square" rtlCol="0">
              <a:spAutoFit/>
            </a:bodyPr>
            <a:lstStyle/>
            <a:p>
              <a:pPr algn="ctr"/>
              <a:r>
                <a:rPr lang="en-GB" sz="1600" dirty="0">
                  <a:cs typeface="Arial" panose="020B0604020202020204" pitchFamily="34" charset="0"/>
                </a:rPr>
                <a:t>Murston</a:t>
              </a:r>
              <a:endParaRPr lang="en-GB"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B1A14E3-48E6-F660-1F7D-FEB1910244A0}"/>
                </a:ext>
              </a:extLst>
            </p:cNvPr>
            <p:cNvSpPr txBox="1"/>
            <p:nvPr/>
          </p:nvSpPr>
          <p:spPr>
            <a:xfrm>
              <a:off x="8038312" y="1630658"/>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8.6%</a:t>
              </a:r>
              <a:endParaRPr lang="en-GB" sz="1600" dirty="0"/>
            </a:p>
          </p:txBody>
        </p:sp>
        <p:pic>
          <p:nvPicPr>
            <p:cNvPr id="30" name="Picture 29">
              <a:extLst>
                <a:ext uri="{FF2B5EF4-FFF2-40B4-BE49-F238E27FC236}">
                  <a16:creationId xmlns:a16="http://schemas.microsoft.com/office/drawing/2014/main" id="{75EAE4FD-5D34-69B3-5AFF-53579B3E1553}"/>
                </a:ext>
              </a:extLst>
            </p:cNvPr>
            <p:cNvPicPr>
              <a:picLocks noChangeAspect="1"/>
            </p:cNvPicPr>
            <p:nvPr/>
          </p:nvPicPr>
          <p:blipFill>
            <a:blip r:embed="rId4"/>
            <a:stretch>
              <a:fillRect/>
            </a:stretch>
          </p:blipFill>
          <p:spPr>
            <a:xfrm>
              <a:off x="5888375" y="1844023"/>
              <a:ext cx="1141200" cy="1136777"/>
            </a:xfrm>
            <a:prstGeom prst="rect">
              <a:avLst/>
            </a:prstGeom>
          </p:spPr>
        </p:pic>
        <p:sp>
          <p:nvSpPr>
            <p:cNvPr id="32" name="TextBox 31">
              <a:extLst>
                <a:ext uri="{FF2B5EF4-FFF2-40B4-BE49-F238E27FC236}">
                  <a16:creationId xmlns:a16="http://schemas.microsoft.com/office/drawing/2014/main" id="{C580C316-C911-B6AB-DD91-454F0D0C0DFF}"/>
                </a:ext>
              </a:extLst>
            </p:cNvPr>
            <p:cNvSpPr txBox="1"/>
            <p:nvPr/>
          </p:nvSpPr>
          <p:spPr>
            <a:xfrm>
              <a:off x="5357579" y="2932981"/>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The Meads</a:t>
              </a:r>
            </a:p>
          </p:txBody>
        </p:sp>
        <p:sp>
          <p:nvSpPr>
            <p:cNvPr id="33" name="TextBox 32">
              <a:extLst>
                <a:ext uri="{FF2B5EF4-FFF2-40B4-BE49-F238E27FC236}">
                  <a16:creationId xmlns:a16="http://schemas.microsoft.com/office/drawing/2014/main" id="{5979D913-5D55-6D5F-7C64-E092087A9DC9}"/>
                </a:ext>
              </a:extLst>
            </p:cNvPr>
            <p:cNvSpPr txBox="1"/>
            <p:nvPr/>
          </p:nvSpPr>
          <p:spPr>
            <a:xfrm>
              <a:off x="6612448" y="1715618"/>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8%</a:t>
              </a:r>
              <a:endParaRPr lang="en-GB" sz="1600" dirty="0"/>
            </a:p>
          </p:txBody>
        </p:sp>
      </p:grpSp>
      <p:sp>
        <p:nvSpPr>
          <p:cNvPr id="31" name="TextBox 30">
            <a:extLst>
              <a:ext uri="{FF2B5EF4-FFF2-40B4-BE49-F238E27FC236}">
                <a16:creationId xmlns:a16="http://schemas.microsoft.com/office/drawing/2014/main" id="{8686BF81-5067-B310-B9E7-4D55826DD913}"/>
              </a:ext>
            </a:extLst>
          </p:cNvPr>
          <p:cNvSpPr txBox="1"/>
          <p:nvPr/>
        </p:nvSpPr>
        <p:spPr>
          <a:xfrm>
            <a:off x="-209439" y="4858702"/>
            <a:ext cx="4580472"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38" name="Group 37" descr="Infographic showing increasing sizes of bed and % of area with lack of bedrooms. 3.9% of households in Swale qualify as overcrowded, rising to 5.6% in Milton Regis, 6% in Murston, 6.3% in Roman and 7.7% in Sheerness">
            <a:extLst>
              <a:ext uri="{FF2B5EF4-FFF2-40B4-BE49-F238E27FC236}">
                <a16:creationId xmlns:a16="http://schemas.microsoft.com/office/drawing/2014/main" id="{D9819855-1305-E5D4-C7C2-1D3ACF2F89C9}"/>
              </a:ext>
            </a:extLst>
          </p:cNvPr>
          <p:cNvGrpSpPr/>
          <p:nvPr/>
        </p:nvGrpSpPr>
        <p:grpSpPr>
          <a:xfrm>
            <a:off x="3456551" y="4122502"/>
            <a:ext cx="9002985" cy="1698151"/>
            <a:chOff x="3456551" y="4122502"/>
            <a:chExt cx="9002985" cy="1698151"/>
          </a:xfrm>
        </p:grpSpPr>
        <p:pic>
          <p:nvPicPr>
            <p:cNvPr id="19" name="Picture 18">
              <a:extLst>
                <a:ext uri="{FF2B5EF4-FFF2-40B4-BE49-F238E27FC236}">
                  <a16:creationId xmlns:a16="http://schemas.microsoft.com/office/drawing/2014/main" id="{5DAF577A-5CB2-2FB3-E9D6-C098CC59973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10231878" y="4369861"/>
              <a:ext cx="1706400" cy="1153142"/>
            </a:xfrm>
            <a:prstGeom prst="rect">
              <a:avLst/>
            </a:prstGeom>
          </p:spPr>
        </p:pic>
        <p:pic>
          <p:nvPicPr>
            <p:cNvPr id="20" name="Picture 19">
              <a:extLst>
                <a:ext uri="{FF2B5EF4-FFF2-40B4-BE49-F238E27FC236}">
                  <a16:creationId xmlns:a16="http://schemas.microsoft.com/office/drawing/2014/main" id="{7ABF549F-22B3-556B-2244-419373BD8D77}"/>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8685013" y="4581128"/>
              <a:ext cx="1396800" cy="943922"/>
            </a:xfrm>
            <a:prstGeom prst="rect">
              <a:avLst/>
            </a:prstGeom>
          </p:spPr>
        </p:pic>
        <p:pic>
          <p:nvPicPr>
            <p:cNvPr id="21" name="Picture 20">
              <a:extLst>
                <a:ext uri="{FF2B5EF4-FFF2-40B4-BE49-F238E27FC236}">
                  <a16:creationId xmlns:a16="http://schemas.microsoft.com/office/drawing/2014/main" id="{4E8F209D-22C9-10D8-FFA9-7072932EB716}"/>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4107496" y="4913383"/>
              <a:ext cx="864000" cy="583870"/>
            </a:xfrm>
            <a:prstGeom prst="rect">
              <a:avLst/>
            </a:prstGeom>
          </p:spPr>
        </p:pic>
        <p:sp>
          <p:nvSpPr>
            <p:cNvPr id="23" name="TextBox 22">
              <a:extLst>
                <a:ext uri="{FF2B5EF4-FFF2-40B4-BE49-F238E27FC236}">
                  <a16:creationId xmlns:a16="http://schemas.microsoft.com/office/drawing/2014/main" id="{0A5E0AD6-2AEE-949C-297B-E3BB1A816252}"/>
                </a:ext>
              </a:extLst>
            </p:cNvPr>
            <p:cNvSpPr txBox="1"/>
            <p:nvPr/>
          </p:nvSpPr>
          <p:spPr>
            <a:xfrm>
              <a:off x="3456551" y="5463052"/>
              <a:ext cx="2123768" cy="33855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Swale</a:t>
              </a:r>
            </a:p>
          </p:txBody>
        </p:sp>
        <p:sp>
          <p:nvSpPr>
            <p:cNvPr id="24" name="TextBox 23">
              <a:extLst>
                <a:ext uri="{FF2B5EF4-FFF2-40B4-BE49-F238E27FC236}">
                  <a16:creationId xmlns:a16="http://schemas.microsoft.com/office/drawing/2014/main" id="{6FF23DAB-4832-FAD5-E8FD-93588A1DBA01}"/>
                </a:ext>
              </a:extLst>
            </p:cNvPr>
            <p:cNvSpPr txBox="1"/>
            <p:nvPr/>
          </p:nvSpPr>
          <p:spPr>
            <a:xfrm>
              <a:off x="4661003" y="4585122"/>
              <a:ext cx="980999"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3.9%</a:t>
              </a:r>
              <a:endParaRPr lang="en-GB" sz="1600" dirty="0"/>
            </a:p>
          </p:txBody>
        </p:sp>
        <p:sp>
          <p:nvSpPr>
            <p:cNvPr id="25" name="TextBox 24">
              <a:extLst>
                <a:ext uri="{FF2B5EF4-FFF2-40B4-BE49-F238E27FC236}">
                  <a16:creationId xmlns:a16="http://schemas.microsoft.com/office/drawing/2014/main" id="{3EA4302B-0ECE-EC93-F9B2-0FDF713B0835}"/>
                </a:ext>
              </a:extLst>
            </p:cNvPr>
            <p:cNvSpPr txBox="1"/>
            <p:nvPr/>
          </p:nvSpPr>
          <p:spPr>
            <a:xfrm>
              <a:off x="8272213" y="5472639"/>
              <a:ext cx="2217985" cy="348014"/>
            </a:xfrm>
            <a:prstGeom prst="rect">
              <a:avLst/>
            </a:prstGeom>
            <a:noFill/>
          </p:spPr>
          <p:txBody>
            <a:bodyPr wrap="square" rtlCol="0">
              <a:spAutoFit/>
            </a:bodyPr>
            <a:lstStyle/>
            <a:p>
              <a:pPr algn="ctr"/>
              <a:r>
                <a:rPr lang="en-GB" sz="1600" dirty="0">
                  <a:cs typeface="Arial" panose="020B0604020202020204" pitchFamily="34" charset="0"/>
                </a:rPr>
                <a:t>Roman</a:t>
              </a:r>
              <a:endParaRPr lang="en-GB"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6F043FC-5A64-E50A-C29A-8058C4DE7D84}"/>
                </a:ext>
              </a:extLst>
            </p:cNvPr>
            <p:cNvSpPr txBox="1"/>
            <p:nvPr/>
          </p:nvSpPr>
          <p:spPr>
            <a:xfrm>
              <a:off x="10081813" y="5457847"/>
              <a:ext cx="1937969" cy="338554"/>
            </a:xfrm>
            <a:prstGeom prst="rect">
              <a:avLst/>
            </a:prstGeom>
            <a:noFill/>
          </p:spPr>
          <p:txBody>
            <a:bodyPr wrap="square" rtlCol="0">
              <a:spAutoFit/>
            </a:bodyPr>
            <a:lstStyle/>
            <a:p>
              <a:pPr algn="ctr"/>
              <a:r>
                <a:rPr lang="en-GB" sz="1600" dirty="0">
                  <a:cs typeface="Arial" panose="020B0604020202020204" pitchFamily="34" charset="0"/>
                </a:rPr>
                <a:t>Sheerness</a:t>
              </a:r>
              <a:endParaRPr lang="en-GB" sz="16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89FE359-D4F0-0548-DC03-5F75B554620C}"/>
                </a:ext>
              </a:extLst>
            </p:cNvPr>
            <p:cNvSpPr txBox="1"/>
            <p:nvPr/>
          </p:nvSpPr>
          <p:spPr>
            <a:xfrm>
              <a:off x="9632066" y="4311301"/>
              <a:ext cx="980999" cy="338554"/>
            </a:xfrm>
            <a:prstGeom prst="rect">
              <a:avLst/>
            </a:prstGeom>
            <a:noFill/>
          </p:spPr>
          <p:txBody>
            <a:bodyPr wrap="square">
              <a:spAutoFit/>
            </a:bodyPr>
            <a:lstStyle/>
            <a:p>
              <a:r>
                <a:rPr lang="en-GB" sz="1600" dirty="0">
                  <a:cs typeface="Arial" panose="020B0604020202020204" pitchFamily="34" charset="0"/>
                </a:rPr>
                <a:t>6.3%</a:t>
              </a:r>
              <a:endParaRPr lang="en-GB" sz="1600" dirty="0"/>
            </a:p>
          </p:txBody>
        </p:sp>
        <p:sp>
          <p:nvSpPr>
            <p:cNvPr id="29" name="TextBox 28">
              <a:extLst>
                <a:ext uri="{FF2B5EF4-FFF2-40B4-BE49-F238E27FC236}">
                  <a16:creationId xmlns:a16="http://schemas.microsoft.com/office/drawing/2014/main" id="{DA9AC6D5-AED7-9FFC-D354-A93F4A76F45E}"/>
                </a:ext>
              </a:extLst>
            </p:cNvPr>
            <p:cNvSpPr txBox="1"/>
            <p:nvPr/>
          </p:nvSpPr>
          <p:spPr>
            <a:xfrm>
              <a:off x="11478537" y="4122502"/>
              <a:ext cx="980999" cy="338554"/>
            </a:xfrm>
            <a:prstGeom prst="rect">
              <a:avLst/>
            </a:prstGeom>
            <a:noFill/>
          </p:spPr>
          <p:txBody>
            <a:bodyPr wrap="square">
              <a:spAutoFit/>
            </a:bodyPr>
            <a:lstStyle/>
            <a:p>
              <a:r>
                <a:rPr lang="en-GB" sz="1600" dirty="0">
                  <a:cs typeface="Arial" panose="020B0604020202020204" pitchFamily="34" charset="0"/>
                </a:rPr>
                <a:t>7.7%</a:t>
              </a:r>
              <a:endParaRPr lang="en-GB" sz="1600" dirty="0"/>
            </a:p>
          </p:txBody>
        </p:sp>
        <p:pic>
          <p:nvPicPr>
            <p:cNvPr id="18" name="Picture 17">
              <a:extLst>
                <a:ext uri="{FF2B5EF4-FFF2-40B4-BE49-F238E27FC236}">
                  <a16:creationId xmlns:a16="http://schemas.microsoft.com/office/drawing/2014/main" id="{B6E544D1-224C-6313-72DC-0603713F0945}"/>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7252707" y="4626498"/>
              <a:ext cx="1328400" cy="897699"/>
            </a:xfrm>
            <a:prstGeom prst="rect">
              <a:avLst/>
            </a:prstGeom>
          </p:spPr>
        </p:pic>
        <p:sp>
          <p:nvSpPr>
            <p:cNvPr id="22" name="TextBox 21">
              <a:extLst>
                <a:ext uri="{FF2B5EF4-FFF2-40B4-BE49-F238E27FC236}">
                  <a16:creationId xmlns:a16="http://schemas.microsoft.com/office/drawing/2014/main" id="{6D59B1F4-6D1F-EC34-631B-C0A35FBEF0D2}"/>
                </a:ext>
              </a:extLst>
            </p:cNvPr>
            <p:cNvSpPr txBox="1"/>
            <p:nvPr/>
          </p:nvSpPr>
          <p:spPr>
            <a:xfrm>
              <a:off x="6799051" y="5467206"/>
              <a:ext cx="2217985"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Murston</a:t>
              </a:r>
            </a:p>
          </p:txBody>
        </p:sp>
        <p:sp>
          <p:nvSpPr>
            <p:cNvPr id="27" name="TextBox 26">
              <a:extLst>
                <a:ext uri="{FF2B5EF4-FFF2-40B4-BE49-F238E27FC236}">
                  <a16:creationId xmlns:a16="http://schemas.microsoft.com/office/drawing/2014/main" id="{DEEFEE4C-6568-93B4-ECCC-680D393154B8}"/>
                </a:ext>
              </a:extLst>
            </p:cNvPr>
            <p:cNvSpPr txBox="1"/>
            <p:nvPr/>
          </p:nvSpPr>
          <p:spPr>
            <a:xfrm>
              <a:off x="8229462" y="4372481"/>
              <a:ext cx="1053970" cy="338554"/>
            </a:xfrm>
            <a:prstGeom prst="rect">
              <a:avLst/>
            </a:prstGeom>
            <a:noFill/>
          </p:spPr>
          <p:txBody>
            <a:bodyPr wrap="square">
              <a:spAutoFit/>
            </a:bodyPr>
            <a:lstStyle/>
            <a:p>
              <a:r>
                <a:rPr lang="en-GB" sz="1600" dirty="0">
                  <a:cs typeface="Arial" panose="020B0604020202020204" pitchFamily="34" charset="0"/>
                </a:rPr>
                <a:t>6%</a:t>
              </a:r>
              <a:endParaRPr lang="en-GB" sz="1600" dirty="0"/>
            </a:p>
          </p:txBody>
        </p:sp>
        <p:pic>
          <p:nvPicPr>
            <p:cNvPr id="34" name="Picture 33">
              <a:extLst>
                <a:ext uri="{FF2B5EF4-FFF2-40B4-BE49-F238E27FC236}">
                  <a16:creationId xmlns:a16="http://schemas.microsoft.com/office/drawing/2014/main" id="{5B71496B-B400-8012-49D2-DF9D7731C27C}"/>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5768479" y="4683690"/>
              <a:ext cx="1242000" cy="839313"/>
            </a:xfrm>
            <a:prstGeom prst="rect">
              <a:avLst/>
            </a:prstGeom>
          </p:spPr>
        </p:pic>
        <p:sp>
          <p:nvSpPr>
            <p:cNvPr id="35" name="TextBox 34">
              <a:extLst>
                <a:ext uri="{FF2B5EF4-FFF2-40B4-BE49-F238E27FC236}">
                  <a16:creationId xmlns:a16="http://schemas.microsoft.com/office/drawing/2014/main" id="{4CDE07F3-8D9D-CDF3-F1E7-1E1B50E2B783}"/>
                </a:ext>
              </a:extLst>
            </p:cNvPr>
            <p:cNvSpPr txBox="1"/>
            <p:nvPr/>
          </p:nvSpPr>
          <p:spPr>
            <a:xfrm>
              <a:off x="5271736" y="5467408"/>
              <a:ext cx="2217985"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Milton Regis</a:t>
              </a:r>
            </a:p>
          </p:txBody>
        </p:sp>
        <p:sp>
          <p:nvSpPr>
            <p:cNvPr id="36" name="TextBox 35">
              <a:extLst>
                <a:ext uri="{FF2B5EF4-FFF2-40B4-BE49-F238E27FC236}">
                  <a16:creationId xmlns:a16="http://schemas.microsoft.com/office/drawing/2014/main" id="{690CE2CB-CAF0-0902-AEE2-CC5306455DB6}"/>
                </a:ext>
              </a:extLst>
            </p:cNvPr>
            <p:cNvSpPr txBox="1"/>
            <p:nvPr/>
          </p:nvSpPr>
          <p:spPr>
            <a:xfrm>
              <a:off x="6673769" y="4440499"/>
              <a:ext cx="1053970" cy="338554"/>
            </a:xfrm>
            <a:prstGeom prst="rect">
              <a:avLst/>
            </a:prstGeom>
            <a:noFill/>
          </p:spPr>
          <p:txBody>
            <a:bodyPr wrap="square">
              <a:spAutoFit/>
            </a:bodyPr>
            <a:lstStyle/>
            <a:p>
              <a:r>
                <a:rPr lang="en-GB" sz="1600" dirty="0">
                  <a:cs typeface="Arial" panose="020B0604020202020204" pitchFamily="34" charset="0"/>
                </a:rPr>
                <a:t>5.6%</a:t>
              </a:r>
              <a:endParaRPr lang="en-GB" sz="1600" dirty="0"/>
            </a:p>
          </p:txBody>
        </p:sp>
      </p:grpSp>
    </p:spTree>
    <p:extLst>
      <p:ext uri="{BB962C8B-B14F-4D97-AF65-F5344CB8AC3E}">
        <p14:creationId xmlns:p14="http://schemas.microsoft.com/office/powerpoint/2010/main" val="287777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310013" y="1600201"/>
            <a:ext cx="5606419" cy="2692895"/>
          </a:xfrm>
        </p:spPr>
        <p:txBody>
          <a:bodyPr/>
          <a:lstStyle/>
          <a:p>
            <a:pPr marL="0" indent="0">
              <a:buNone/>
            </a:pPr>
            <a:r>
              <a:rPr lang="en-GB" sz="2000" dirty="0"/>
              <a:t>Fuel Poverty </a:t>
            </a:r>
          </a:p>
          <a:p>
            <a:r>
              <a:rPr lang="en-GB" sz="2000" dirty="0"/>
              <a:t>9.8% of households in Swale were fuel poor in 2021</a:t>
            </a:r>
          </a:p>
          <a:p>
            <a:pPr lvl="1"/>
            <a:r>
              <a:rPr lang="en-GB" sz="1700" dirty="0"/>
              <a:t>9.7% in Kent and 13.1% nationally</a:t>
            </a:r>
          </a:p>
          <a:p>
            <a:pPr marL="400050"/>
            <a:r>
              <a:rPr lang="en-GB" sz="2000" dirty="0"/>
              <a:t>Children living in cold homes are twice as likely to develop respiratory problems as those in warm homes.</a:t>
            </a:r>
          </a:p>
          <a:p>
            <a:endParaRPr lang="en-GB" dirty="0"/>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148B089D-AEF7-A2B0-FCDE-315934A6C369}"/>
              </a:ext>
              <a:ext uri="{C183D7F6-B498-43B3-948B-1728B52AA6E4}">
                <adec:decorative xmlns:adec="http://schemas.microsoft.com/office/drawing/2017/decorative" val="1"/>
              </a:ext>
            </a:extLst>
          </p:cNvPr>
          <p:cNvSpPr/>
          <p:nvPr/>
        </p:nvSpPr>
        <p:spPr>
          <a:xfrm rot="5400000">
            <a:off x="2163200" y="2129893"/>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28365E0-20F7-DAAB-16DE-20002297F28C}"/>
              </a:ext>
            </a:extLst>
          </p:cNvPr>
          <p:cNvSpPr txBox="1"/>
          <p:nvPr/>
        </p:nvSpPr>
        <p:spPr>
          <a:xfrm>
            <a:off x="3412" y="5118310"/>
            <a:ext cx="3609954" cy="707886"/>
          </a:xfrm>
          <a:prstGeom prst="rect">
            <a:avLst/>
          </a:prstGeom>
          <a:noFill/>
        </p:spPr>
        <p:txBody>
          <a:bodyPr wrap="square" rtlCol="0">
            <a:spAutoFit/>
          </a:bodyPr>
          <a:lstStyle/>
          <a:p>
            <a:pPr algn="r"/>
            <a:r>
              <a:rPr lang="en-GB" sz="2000" dirty="0">
                <a:solidFill>
                  <a:schemeClr val="tx2"/>
                </a:solidFill>
              </a:rPr>
              <a:t>Smoking prevalence in Swale is on a downward trend</a:t>
            </a:r>
          </a:p>
        </p:txBody>
      </p:sp>
      <p:grpSp>
        <p:nvGrpSpPr>
          <p:cNvPr id="6" name="Group 5" descr="A cigarette containing an arrow pointing downwards, and 15.1% written above to represent decreasing prevalence of smoking.">
            <a:extLst>
              <a:ext uri="{FF2B5EF4-FFF2-40B4-BE49-F238E27FC236}">
                <a16:creationId xmlns:a16="http://schemas.microsoft.com/office/drawing/2014/main" id="{462C822E-6B15-D913-0D05-926C2980BDD6}"/>
              </a:ext>
            </a:extLst>
          </p:cNvPr>
          <p:cNvGrpSpPr/>
          <p:nvPr/>
        </p:nvGrpSpPr>
        <p:grpSpPr>
          <a:xfrm rot="3203062">
            <a:off x="3796293" y="4449544"/>
            <a:ext cx="1462456" cy="1670404"/>
            <a:chOff x="4237402" y="4507739"/>
            <a:chExt cx="1462456" cy="1670404"/>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75928">
              <a:off x="4133428" y="4611713"/>
              <a:ext cx="1670404" cy="1462456"/>
            </a:xfrm>
            <a:prstGeom prst="rect">
              <a:avLst/>
            </a:prstGeom>
            <a:scene3d>
              <a:camera prst="orthographicFront">
                <a:rot lat="21299999" lon="10799993" rev="10799999"/>
              </a:camera>
              <a:lightRig rig="threePt" dir="t"/>
            </a:scene3d>
          </p:spPr>
        </p:pic>
        <p:sp>
          <p:nvSpPr>
            <p:cNvPr id="11" name="Arrow: Right 10">
              <a:extLst>
                <a:ext uri="{FF2B5EF4-FFF2-40B4-BE49-F238E27FC236}">
                  <a16:creationId xmlns:a16="http://schemas.microsoft.com/office/drawing/2014/main" id="{D0483372-4422-F06D-C152-E939E811AD55}"/>
                </a:ext>
              </a:extLst>
            </p:cNvPr>
            <p:cNvSpPr/>
            <p:nvPr/>
          </p:nvSpPr>
          <p:spPr>
            <a:xfrm rot="20186382">
              <a:off x="4276239" y="5443392"/>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20232403">
              <a:off x="4273155" y="4993227"/>
              <a:ext cx="1166843" cy="369332"/>
            </a:xfrm>
            <a:prstGeom prst="rect">
              <a:avLst/>
            </a:prstGeom>
            <a:noFill/>
          </p:spPr>
          <p:txBody>
            <a:bodyPr wrap="square" rtlCol="0">
              <a:spAutoFit/>
            </a:bodyPr>
            <a:lstStyle/>
            <a:p>
              <a:r>
                <a:rPr lang="en-GB" dirty="0">
                  <a:solidFill>
                    <a:schemeClr val="accent1"/>
                  </a:solidFill>
                </a:rPr>
                <a:t>15.1%</a:t>
              </a:r>
            </a:p>
          </p:txBody>
        </p:sp>
      </p:gr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600056" y="1709048"/>
            <a:ext cx="5281931"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rPr>
              <a:t>People living in the 20% most deprived areas in </a:t>
            </a:r>
            <a:r>
              <a:rPr lang="en-GB" sz="2000" b="1" dirty="0">
                <a:solidFill>
                  <a:schemeClr val="tx2"/>
                </a:solidFill>
              </a:rPr>
              <a:t>Kent</a:t>
            </a:r>
            <a:r>
              <a:rPr lang="en-GB" sz="2000" dirty="0">
                <a:solidFill>
                  <a:schemeClr val="tx2"/>
                </a:solidFill>
              </a:rPr>
              <a:t> have approximately 4 times more emergency hospital admissions for COPD, than those in the 20% least deprived areas</a:t>
            </a:r>
          </a:p>
          <a:p>
            <a:endParaRPr lang="en-GB" dirty="0"/>
          </a:p>
        </p:txBody>
      </p:sp>
      <p:sp>
        <p:nvSpPr>
          <p:cNvPr id="19" name="TextBox 18">
            <a:extLst>
              <a:ext uri="{FF2B5EF4-FFF2-40B4-BE49-F238E27FC236}">
                <a16:creationId xmlns:a16="http://schemas.microsoft.com/office/drawing/2014/main" id="{C52AD3A0-B9B8-7B3D-452C-C4F62D7896C5}"/>
              </a:ext>
            </a:extLst>
          </p:cNvPr>
          <p:cNvSpPr txBox="1"/>
          <p:nvPr/>
        </p:nvSpPr>
        <p:spPr>
          <a:xfrm>
            <a:off x="6275570" y="3557451"/>
            <a:ext cx="6264694" cy="400110"/>
          </a:xfrm>
          <a:prstGeom prst="rect">
            <a:avLst/>
          </a:prstGeom>
          <a:noFill/>
        </p:spPr>
        <p:txBody>
          <a:bodyPr wrap="square" rtlCol="0">
            <a:spAutoFit/>
          </a:bodyPr>
          <a:lstStyle/>
          <a:p>
            <a:r>
              <a:rPr lang="en-GB" sz="2000" dirty="0">
                <a:solidFill>
                  <a:schemeClr val="accent1">
                    <a:lumMod val="50000"/>
                  </a:schemeClr>
                </a:solidFill>
              </a:rPr>
              <a:t>Stark inequality in </a:t>
            </a:r>
            <a:r>
              <a:rPr lang="en-GB" sz="2000" b="1" dirty="0">
                <a:solidFill>
                  <a:schemeClr val="accent1">
                    <a:lumMod val="50000"/>
                  </a:schemeClr>
                </a:solidFill>
              </a:rPr>
              <a:t>Kent</a:t>
            </a:r>
            <a:r>
              <a:rPr lang="en-GB" sz="2000" dirty="0">
                <a:solidFill>
                  <a:schemeClr val="accent1">
                    <a:lumMod val="50000"/>
                  </a:schemeClr>
                </a:solidFill>
              </a:rPr>
              <a:t> annual COPD admissions</a:t>
            </a:r>
          </a:p>
        </p:txBody>
      </p:sp>
      <p:grpSp>
        <p:nvGrpSpPr>
          <p:cNvPr id="9" name="Group 8" descr="In Kent's most deprived quintile, there are ~430 per 100,000 COPD admissions. In the least deprived quintile there are ~100 per 100,000.">
            <a:extLst>
              <a:ext uri="{FF2B5EF4-FFF2-40B4-BE49-F238E27FC236}">
                <a16:creationId xmlns:a16="http://schemas.microsoft.com/office/drawing/2014/main" id="{ED22C01D-24F9-639E-6AB0-5BCD61442015}"/>
              </a:ext>
            </a:extLst>
          </p:cNvPr>
          <p:cNvGrpSpPr/>
          <p:nvPr/>
        </p:nvGrpSpPr>
        <p:grpSpPr>
          <a:xfrm>
            <a:off x="6942962" y="4106187"/>
            <a:ext cx="4550434" cy="1739113"/>
            <a:chOff x="6942962" y="4106187"/>
            <a:chExt cx="4550434" cy="1739113"/>
          </a:xfrm>
        </p:grpSpPr>
        <p:sp>
          <p:nvSpPr>
            <p:cNvPr id="13" name="TextBox 12">
              <a:extLst>
                <a:ext uri="{FF2B5EF4-FFF2-40B4-BE49-F238E27FC236}">
                  <a16:creationId xmlns:a16="http://schemas.microsoft.com/office/drawing/2014/main" id="{DF936249-D928-AF75-B94D-D1F02CD69E3F}"/>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18" name="TextBox 17">
              <a:extLst>
                <a:ext uri="{FF2B5EF4-FFF2-40B4-BE49-F238E27FC236}">
                  <a16:creationId xmlns:a16="http://schemas.microsoft.com/office/drawing/2014/main" id="{859B1B5E-844E-C4E6-1FA7-28420081EBB9}"/>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cxnSp>
          <p:nvCxnSpPr>
            <p:cNvPr id="20" name="Straight Connector 19">
              <a:extLst>
                <a:ext uri="{FF2B5EF4-FFF2-40B4-BE49-F238E27FC236}">
                  <a16:creationId xmlns:a16="http://schemas.microsoft.com/office/drawing/2014/main" id="{EF1B1FC6-88F6-0E55-0603-1B6C8A9CADDE}"/>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4E6AB1E-00C3-4E91-68C0-0623700727A3}"/>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3" name="TextBox 22">
              <a:extLst>
                <a:ext uri="{FF2B5EF4-FFF2-40B4-BE49-F238E27FC236}">
                  <a16:creationId xmlns:a16="http://schemas.microsoft.com/office/drawing/2014/main" id="{ED4E2784-941B-0B13-6C42-89BA4283ACF2}"/>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1B51-B0FC-1465-8718-53904CFBD1B4}"/>
              </a:ext>
            </a:extLst>
          </p:cNvPr>
          <p:cNvSpPr>
            <a:spLocks noGrp="1"/>
          </p:cNvSpPr>
          <p:nvPr>
            <p:ph type="title"/>
          </p:nvPr>
        </p:nvSpPr>
        <p:spPr/>
        <p:txBody>
          <a:bodyPr/>
          <a:lstStyle/>
          <a:p>
            <a:r>
              <a:rPr lang="en-GB" dirty="0"/>
              <a:t>Active travel</a:t>
            </a:r>
          </a:p>
        </p:txBody>
      </p:sp>
      <p:sp>
        <p:nvSpPr>
          <p:cNvPr id="3" name="Content Placeholder 2">
            <a:extLst>
              <a:ext uri="{FF2B5EF4-FFF2-40B4-BE49-F238E27FC236}">
                <a16:creationId xmlns:a16="http://schemas.microsoft.com/office/drawing/2014/main" id="{54DAC35F-0F73-102B-B674-92F1AD363E1D}"/>
              </a:ext>
            </a:extLst>
          </p:cNvPr>
          <p:cNvSpPr>
            <a:spLocks noGrp="1"/>
          </p:cNvSpPr>
          <p:nvPr>
            <p:ph idx="1"/>
          </p:nvPr>
        </p:nvSpPr>
        <p:spPr>
          <a:xfrm>
            <a:off x="609600" y="1268759"/>
            <a:ext cx="5975533" cy="4653667"/>
          </a:xfrm>
        </p:spPr>
        <p:txBody>
          <a:bodyPr/>
          <a:lstStyle/>
          <a:p>
            <a:r>
              <a:rPr lang="en-GB" sz="2000" dirty="0">
                <a:effectLst/>
                <a:latin typeface="Arial" panose="020B0604020202020204" pitchFamily="34" charset="0"/>
                <a:ea typeface="Calibri" panose="020F0502020204030204" pitchFamily="34" charset="0"/>
              </a:rPr>
              <a:t>COVID-19 had a noticeable effect in reducing activity levels, which have declined b</a:t>
            </a:r>
            <a:r>
              <a:rPr lang="en-GB" sz="2000" dirty="0">
                <a:latin typeface="Arial" panose="020B0604020202020204" pitchFamily="34" charset="0"/>
                <a:ea typeface="Times New Roman" panose="02020603050405020304" pitchFamily="18" charset="0"/>
              </a:rPr>
              <a:t>etween 2019-2021 </a:t>
            </a:r>
          </a:p>
          <a:p>
            <a:pPr marL="0" indent="0">
              <a:buNone/>
            </a:pPr>
            <a:endParaRPr lang="en-GB" sz="2000" dirty="0">
              <a:latin typeface="Arial" panose="020B0604020202020204" pitchFamily="34" charset="0"/>
              <a:ea typeface="Times New Roman" panose="02020603050405020304" pitchFamily="18" charset="0"/>
            </a:endParaRPr>
          </a:p>
          <a:p>
            <a:r>
              <a:rPr lang="en-GB" sz="2000" dirty="0">
                <a:latin typeface="Arial" panose="020B0604020202020204" pitchFamily="34" charset="0"/>
                <a:ea typeface="Times New Roman" panose="02020603050405020304" pitchFamily="18" charset="0"/>
              </a:rPr>
              <a:t>Kent consistently ranks above the England average </a:t>
            </a:r>
          </a:p>
          <a:p>
            <a:pPr marL="0" indent="0">
              <a:buNone/>
            </a:pPr>
            <a:endParaRPr lang="en-GB" sz="2000" dirty="0">
              <a:latin typeface="Arial" panose="020B0604020202020204" pitchFamily="34" charset="0"/>
              <a:ea typeface="Times New Roman" panose="02020603050405020304" pitchFamily="18" charset="0"/>
            </a:endParaRPr>
          </a:p>
          <a:p>
            <a:r>
              <a:rPr lang="en-GB" sz="2000" dirty="0">
                <a:effectLst/>
                <a:latin typeface="Arial" panose="020B0604020202020204" pitchFamily="34" charset="0"/>
                <a:ea typeface="Times New Roman" panose="02020603050405020304" pitchFamily="18" charset="0"/>
              </a:rPr>
              <a:t>Swale ranks in the bottom half of Kent districts for average walking and cycling rates</a:t>
            </a:r>
            <a:r>
              <a:rPr lang="en-GB" sz="2000" dirty="0">
                <a:ea typeface="Times New Roman" panose="02020603050405020304" pitchFamily="18" charset="0"/>
              </a:rPr>
              <a:t> between 2016-21</a:t>
            </a:r>
          </a:p>
          <a:p>
            <a:endParaRPr lang="en-GB" sz="2000" dirty="0">
              <a:effectLst/>
              <a:latin typeface="Arial" panose="020B0604020202020204" pitchFamily="34" charset="0"/>
              <a:ea typeface="Times New Roman" panose="02020603050405020304" pitchFamily="18" charset="0"/>
            </a:endParaRPr>
          </a:p>
          <a:p>
            <a:r>
              <a:rPr lang="en-GB" sz="2000" dirty="0">
                <a:latin typeface="Arial" panose="020B0604020202020204" pitchFamily="34" charset="0"/>
                <a:ea typeface="Times New Roman" panose="02020603050405020304" pitchFamily="18" charset="0"/>
              </a:rPr>
              <a:t>According to the Active Lives Survey 2021-22, 53.4% of children and young people in Kent are not active enough </a:t>
            </a:r>
          </a:p>
          <a:p>
            <a:endParaRPr lang="en-GB" dirty="0"/>
          </a:p>
        </p:txBody>
      </p:sp>
      <p:grpSp>
        <p:nvGrpSpPr>
          <p:cNvPr id="18" name="Group 17" descr="Infographic showing a 24% increase in walking for leisure and a 37% decrease in walking for travel between 2019 and 2021 in Kent.">
            <a:extLst>
              <a:ext uri="{FF2B5EF4-FFF2-40B4-BE49-F238E27FC236}">
                <a16:creationId xmlns:a16="http://schemas.microsoft.com/office/drawing/2014/main" id="{D25760CF-7745-8B1F-38E4-D2F4FF44BB78}"/>
              </a:ext>
            </a:extLst>
          </p:cNvPr>
          <p:cNvGrpSpPr/>
          <p:nvPr/>
        </p:nvGrpSpPr>
        <p:grpSpPr>
          <a:xfrm>
            <a:off x="6585133" y="1284666"/>
            <a:ext cx="5282967" cy="2271270"/>
            <a:chOff x="6585133" y="1284666"/>
            <a:chExt cx="5282967" cy="2271270"/>
          </a:xfrm>
        </p:grpSpPr>
        <p:sp>
          <p:nvSpPr>
            <p:cNvPr id="20" name="Rectangle 19">
              <a:extLst>
                <a:ext uri="{FF2B5EF4-FFF2-40B4-BE49-F238E27FC236}">
                  <a16:creationId xmlns:a16="http://schemas.microsoft.com/office/drawing/2014/main" id="{108B6FAC-302E-158B-36A8-0130D3CB50B1}"/>
                </a:ext>
                <a:ext uri="{C183D7F6-B498-43B3-948B-1728B52AA6E4}">
                  <adec:decorative xmlns:adec="http://schemas.microsoft.com/office/drawing/2017/decorative" val="1"/>
                </a:ext>
              </a:extLst>
            </p:cNvPr>
            <p:cNvSpPr/>
            <p:nvPr/>
          </p:nvSpPr>
          <p:spPr>
            <a:xfrm>
              <a:off x="6585133" y="1351683"/>
              <a:ext cx="5176726" cy="212015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1" name="TextBox 20">
              <a:extLst>
                <a:ext uri="{FF2B5EF4-FFF2-40B4-BE49-F238E27FC236}">
                  <a16:creationId xmlns:a16="http://schemas.microsoft.com/office/drawing/2014/main" id="{F56D1FC2-93C1-A6D7-6D1F-67A21429E1BA}"/>
                </a:ext>
              </a:extLst>
            </p:cNvPr>
            <p:cNvSpPr txBox="1"/>
            <p:nvPr/>
          </p:nvSpPr>
          <p:spPr>
            <a:xfrm>
              <a:off x="7680176" y="1376539"/>
              <a:ext cx="2571054" cy="2179397"/>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b="1" dirty="0">
                  <a:latin typeface="Arial" panose="020B0604020202020204" pitchFamily="34" charset="0"/>
                  <a:cs typeface="Arial" panose="020B0604020202020204" pitchFamily="34" charset="0"/>
                </a:rPr>
                <a:t>2019</a:t>
              </a:r>
            </a:p>
            <a:p>
              <a:pPr>
                <a:spcBef>
                  <a:spcPts val="600"/>
                </a:spcBef>
                <a:spcAft>
                  <a:spcPts val="600"/>
                </a:spcAft>
              </a:pP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2021</a:t>
              </a:r>
            </a:p>
          </p:txBody>
        </p:sp>
        <p:pic>
          <p:nvPicPr>
            <p:cNvPr id="22" name="Picture 21">
              <a:extLst>
                <a:ext uri="{FF2B5EF4-FFF2-40B4-BE49-F238E27FC236}">
                  <a16:creationId xmlns:a16="http://schemas.microsoft.com/office/drawing/2014/main" id="{EB7D469C-9F2F-D141-81A1-FD69483D8801}"/>
                </a:ext>
              </a:extLst>
            </p:cNvPr>
            <p:cNvPicPr>
              <a:picLocks noChangeAspect="1"/>
            </p:cNvPicPr>
            <p:nvPr/>
          </p:nvPicPr>
          <p:blipFill rotWithShape="1">
            <a:blip r:embed="rId3">
              <a:clrChange>
                <a:clrFrom>
                  <a:srgbClr val="FFFFFF"/>
                </a:clrFrom>
                <a:clrTo>
                  <a:srgbClr val="FFFFFF">
                    <a:alpha val="0"/>
                  </a:srgbClr>
                </a:clrTo>
              </a:clrChange>
            </a:blip>
            <a:srcRect l="77231" t="24379" r="14069" b="31700"/>
            <a:stretch/>
          </p:blipFill>
          <p:spPr>
            <a:xfrm>
              <a:off x="10206192" y="1851795"/>
              <a:ext cx="1002376" cy="1276143"/>
            </a:xfrm>
            <a:prstGeom prst="rect">
              <a:avLst/>
            </a:prstGeom>
          </p:spPr>
        </p:pic>
        <p:cxnSp>
          <p:nvCxnSpPr>
            <p:cNvPr id="23" name="Straight Arrow Connector 22">
              <a:extLst>
                <a:ext uri="{FF2B5EF4-FFF2-40B4-BE49-F238E27FC236}">
                  <a16:creationId xmlns:a16="http://schemas.microsoft.com/office/drawing/2014/main" id="{8F7E2C70-025F-32FA-D8CD-747191CCB0E6}"/>
                </a:ext>
              </a:extLst>
            </p:cNvPr>
            <p:cNvCxnSpPr>
              <a:cxnSpLocks/>
            </p:cNvCxnSpPr>
            <p:nvPr/>
          </p:nvCxnSpPr>
          <p:spPr>
            <a:xfrm>
              <a:off x="9555793" y="1978006"/>
              <a:ext cx="0" cy="99784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D8D65BB-2373-FD0E-64C8-C4A7C1C3382D}"/>
                </a:ext>
              </a:extLst>
            </p:cNvPr>
            <p:cNvCxnSpPr>
              <a:cxnSpLocks/>
            </p:cNvCxnSpPr>
            <p:nvPr/>
          </p:nvCxnSpPr>
          <p:spPr>
            <a:xfrm>
              <a:off x="9026156" y="1978006"/>
              <a:ext cx="0" cy="101271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567E3A-8563-BE1E-C00E-CC50B9A07397}"/>
                </a:ext>
              </a:extLst>
            </p:cNvPr>
            <p:cNvSpPr txBox="1"/>
            <p:nvPr/>
          </p:nvSpPr>
          <p:spPr>
            <a:xfrm>
              <a:off x="8197117" y="2169006"/>
              <a:ext cx="901279" cy="830997"/>
            </a:xfrm>
            <a:prstGeom prst="rect">
              <a:avLst/>
            </a:prstGeom>
            <a:noFill/>
            <a:ln w="25400">
              <a:noFill/>
            </a:ln>
          </p:spPr>
          <p:txBody>
            <a:bodyPr wrap="square">
              <a:spAutoFit/>
            </a:bodyPr>
            <a:lstStyle/>
            <a:p>
              <a:r>
                <a:rPr lang="en-GB" sz="1600" i="1" dirty="0">
                  <a:latin typeface="Arial" panose="020B0604020202020204" pitchFamily="34" charset="0"/>
                  <a:cs typeface="Arial" panose="020B0604020202020204" pitchFamily="34" charset="0"/>
                </a:rPr>
                <a:t>Leisure</a:t>
              </a:r>
            </a:p>
            <a:p>
              <a:r>
                <a:rPr lang="en-GB" sz="1600" dirty="0">
                  <a:latin typeface="Arial" panose="020B0604020202020204" pitchFamily="34" charset="0"/>
                  <a:cs typeface="Arial" panose="020B0604020202020204" pitchFamily="34" charset="0"/>
                </a:rPr>
                <a:t>+24%</a:t>
              </a:r>
            </a:p>
            <a:p>
              <a:endParaRPr lang="en-GB"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9251404-DB90-DC6B-029A-D514D3A595D4}"/>
                </a:ext>
              </a:extLst>
            </p:cNvPr>
            <p:cNvSpPr txBox="1"/>
            <p:nvPr/>
          </p:nvSpPr>
          <p:spPr>
            <a:xfrm>
              <a:off x="9624301" y="2184539"/>
              <a:ext cx="863045" cy="584775"/>
            </a:xfrm>
            <a:prstGeom prst="rect">
              <a:avLst/>
            </a:prstGeom>
            <a:noFill/>
            <a:ln w="25400">
              <a:noFill/>
            </a:ln>
          </p:spPr>
          <p:txBody>
            <a:bodyPr wrap="square">
              <a:spAutoFit/>
            </a:bodyPr>
            <a:lstStyle/>
            <a:p>
              <a:r>
                <a:rPr lang="en-GB" sz="1600" i="1" dirty="0">
                  <a:latin typeface="Arial" panose="020B0604020202020204" pitchFamily="34" charset="0"/>
                  <a:cs typeface="Arial" panose="020B0604020202020204" pitchFamily="34" charset="0"/>
                </a:rPr>
                <a:t>Travel</a:t>
              </a:r>
            </a:p>
            <a:p>
              <a:r>
                <a:rPr lang="en-GB" sz="1600" dirty="0">
                  <a:latin typeface="Arial" panose="020B0604020202020204" pitchFamily="34" charset="0"/>
                  <a:cs typeface="Arial" panose="020B0604020202020204" pitchFamily="34" charset="0"/>
                </a:rPr>
                <a:t>-37%</a:t>
              </a:r>
            </a:p>
          </p:txBody>
        </p:sp>
        <p:sp>
          <p:nvSpPr>
            <p:cNvPr id="27" name="TextBox 26">
              <a:extLst>
                <a:ext uri="{FF2B5EF4-FFF2-40B4-BE49-F238E27FC236}">
                  <a16:creationId xmlns:a16="http://schemas.microsoft.com/office/drawing/2014/main" id="{F98540F2-CC69-9BEE-2F83-0F70584B0143}"/>
                </a:ext>
              </a:extLst>
            </p:cNvPr>
            <p:cNvSpPr txBox="1"/>
            <p:nvPr/>
          </p:nvSpPr>
          <p:spPr>
            <a:xfrm>
              <a:off x="11029653" y="1284666"/>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Kent</a:t>
              </a:r>
            </a:p>
          </p:txBody>
        </p:sp>
      </p:grpSp>
      <p:grpSp>
        <p:nvGrpSpPr>
          <p:cNvPr id="28" name="Group 27" descr="Infographic showing a 24% decrease in cycling for leisure between 2016 and 2021.">
            <a:extLst>
              <a:ext uri="{FF2B5EF4-FFF2-40B4-BE49-F238E27FC236}">
                <a16:creationId xmlns:a16="http://schemas.microsoft.com/office/drawing/2014/main" id="{200B5092-F7AD-7BCE-E1B6-AD8290D9EB3C}"/>
              </a:ext>
            </a:extLst>
          </p:cNvPr>
          <p:cNvGrpSpPr/>
          <p:nvPr/>
        </p:nvGrpSpPr>
        <p:grpSpPr>
          <a:xfrm>
            <a:off x="6611736" y="3573016"/>
            <a:ext cx="5244904" cy="2197040"/>
            <a:chOff x="6611736" y="3573016"/>
            <a:chExt cx="5244904" cy="2197040"/>
          </a:xfrm>
        </p:grpSpPr>
        <p:sp>
          <p:nvSpPr>
            <p:cNvPr id="29" name="Rectangle 28">
              <a:extLst>
                <a:ext uri="{FF2B5EF4-FFF2-40B4-BE49-F238E27FC236}">
                  <a16:creationId xmlns:a16="http://schemas.microsoft.com/office/drawing/2014/main" id="{AE3BD9A8-EA14-8FFF-037E-EABF5505D845}"/>
                </a:ext>
                <a:ext uri="{C183D7F6-B498-43B3-948B-1728B52AA6E4}">
                  <adec:decorative xmlns:adec="http://schemas.microsoft.com/office/drawing/2017/decorative" val="1"/>
                </a:ext>
              </a:extLst>
            </p:cNvPr>
            <p:cNvSpPr/>
            <p:nvPr/>
          </p:nvSpPr>
          <p:spPr>
            <a:xfrm>
              <a:off x="6611736" y="3655599"/>
              <a:ext cx="5176726" cy="19915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pic>
          <p:nvPicPr>
            <p:cNvPr id="30" name="Picture 29">
              <a:extLst>
                <a:ext uri="{FF2B5EF4-FFF2-40B4-BE49-F238E27FC236}">
                  <a16:creationId xmlns:a16="http://schemas.microsoft.com/office/drawing/2014/main" id="{D7A3E83A-77F0-8D7F-C53B-B7EB2BC5AEAB}"/>
                </a:ext>
              </a:extLst>
            </p:cNvPr>
            <p:cNvPicPr>
              <a:picLocks noChangeAspect="1"/>
            </p:cNvPicPr>
            <p:nvPr/>
          </p:nvPicPr>
          <p:blipFill rotWithShape="1">
            <a:blip r:embed="rId4">
              <a:clrChange>
                <a:clrFrom>
                  <a:srgbClr val="FFFFFF"/>
                </a:clrFrom>
                <a:clrTo>
                  <a:srgbClr val="FFFFFF">
                    <a:alpha val="0"/>
                  </a:srgbClr>
                </a:clrTo>
              </a:clrChange>
            </a:blip>
            <a:srcRect l="72500" t="30135" r="9264" b="15759"/>
            <a:stretch/>
          </p:blipFill>
          <p:spPr>
            <a:xfrm rot="1563429">
              <a:off x="8579970" y="3780378"/>
              <a:ext cx="1356705" cy="1132175"/>
            </a:xfrm>
            <a:prstGeom prst="rect">
              <a:avLst/>
            </a:prstGeom>
          </p:spPr>
        </p:pic>
        <p:sp>
          <p:nvSpPr>
            <p:cNvPr id="31" name="TextBox 30">
              <a:extLst>
                <a:ext uri="{FF2B5EF4-FFF2-40B4-BE49-F238E27FC236}">
                  <a16:creationId xmlns:a16="http://schemas.microsoft.com/office/drawing/2014/main" id="{C592A5AE-E185-DCDF-855A-461E5BF591EB}"/>
                </a:ext>
              </a:extLst>
            </p:cNvPr>
            <p:cNvSpPr txBox="1"/>
            <p:nvPr/>
          </p:nvSpPr>
          <p:spPr>
            <a:xfrm>
              <a:off x="6950608" y="3709930"/>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2016</a:t>
              </a:r>
            </a:p>
          </p:txBody>
        </p:sp>
        <p:sp>
          <p:nvSpPr>
            <p:cNvPr id="32" name="TextBox 31">
              <a:extLst>
                <a:ext uri="{FF2B5EF4-FFF2-40B4-BE49-F238E27FC236}">
                  <a16:creationId xmlns:a16="http://schemas.microsoft.com/office/drawing/2014/main" id="{AB78A0A3-BD35-11D4-5341-76C116A97BF4}"/>
                </a:ext>
              </a:extLst>
            </p:cNvPr>
            <p:cNvSpPr txBox="1"/>
            <p:nvPr/>
          </p:nvSpPr>
          <p:spPr>
            <a:xfrm>
              <a:off x="9731940" y="3929154"/>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dirty="0">
                  <a:latin typeface="Arial" panose="020B0604020202020204" pitchFamily="34" charset="0"/>
                  <a:cs typeface="Arial" panose="020B0604020202020204" pitchFamily="34" charset="0"/>
                </a:rPr>
                <a:t>-24%</a:t>
              </a:r>
            </a:p>
          </p:txBody>
        </p:sp>
        <p:sp>
          <p:nvSpPr>
            <p:cNvPr id="33" name="TextBox 32">
              <a:extLst>
                <a:ext uri="{FF2B5EF4-FFF2-40B4-BE49-F238E27FC236}">
                  <a16:creationId xmlns:a16="http://schemas.microsoft.com/office/drawing/2014/main" id="{85D0399E-9ACE-0D59-F13A-14F4172DC13F}"/>
                </a:ext>
              </a:extLst>
            </p:cNvPr>
            <p:cNvSpPr txBox="1"/>
            <p:nvPr/>
          </p:nvSpPr>
          <p:spPr>
            <a:xfrm>
              <a:off x="10610430" y="5160319"/>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2021</a:t>
              </a:r>
            </a:p>
          </p:txBody>
        </p:sp>
        <p:cxnSp>
          <p:nvCxnSpPr>
            <p:cNvPr id="34" name="Straight Arrow Connector 33">
              <a:extLst>
                <a:ext uri="{FF2B5EF4-FFF2-40B4-BE49-F238E27FC236}">
                  <a16:creationId xmlns:a16="http://schemas.microsoft.com/office/drawing/2014/main" id="{1EFC9859-2B67-FC31-862A-0BADF1D971E7}"/>
                </a:ext>
              </a:extLst>
            </p:cNvPr>
            <p:cNvCxnSpPr>
              <a:cxnSpLocks/>
            </p:cNvCxnSpPr>
            <p:nvPr/>
          </p:nvCxnSpPr>
          <p:spPr>
            <a:xfrm rot="1500000" flipV="1">
              <a:off x="7466818" y="4817214"/>
              <a:ext cx="3316153" cy="31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7C433EF-CF8A-CC91-CB61-F5B5475C79B6}"/>
                </a:ext>
              </a:extLst>
            </p:cNvPr>
            <p:cNvSpPr txBox="1"/>
            <p:nvPr/>
          </p:nvSpPr>
          <p:spPr>
            <a:xfrm>
              <a:off x="11018193" y="3573016"/>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Kent</a:t>
              </a:r>
            </a:p>
          </p:txBody>
        </p:sp>
      </p:grpSp>
    </p:spTree>
    <p:extLst>
      <p:ext uri="{BB962C8B-B14F-4D97-AF65-F5344CB8AC3E}">
        <p14:creationId xmlns:p14="http://schemas.microsoft.com/office/powerpoint/2010/main" val="234725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FD1-F6E2-93D0-63A2-C059AC18DA27}"/>
              </a:ext>
            </a:extLst>
          </p:cNvPr>
          <p:cNvSpPr>
            <a:spLocks noGrp="1"/>
          </p:cNvSpPr>
          <p:nvPr>
            <p:ph type="title"/>
          </p:nvPr>
        </p:nvSpPr>
        <p:spPr>
          <a:xfrm>
            <a:off x="609600" y="311291"/>
            <a:ext cx="10972800" cy="1143000"/>
          </a:xfrm>
        </p:spPr>
        <p:txBody>
          <a:bodyPr/>
          <a:lstStyle/>
          <a:p>
            <a:r>
              <a:rPr lang="en-GB" dirty="0"/>
              <a:t>Healthy Living</a:t>
            </a:r>
          </a:p>
        </p:txBody>
      </p:sp>
      <p:sp>
        <p:nvSpPr>
          <p:cNvPr id="85" name="Rectangle: Top Corners Rounded 84">
            <a:extLst>
              <a:ext uri="{FF2B5EF4-FFF2-40B4-BE49-F238E27FC236}">
                <a16:creationId xmlns:a16="http://schemas.microsoft.com/office/drawing/2014/main" id="{B642DAE0-F6D1-9E53-AADC-C1EDAFB76F8A}"/>
              </a:ext>
              <a:ext uri="{C183D7F6-B498-43B3-948B-1728B52AA6E4}">
                <adec:decorative xmlns:adec="http://schemas.microsoft.com/office/drawing/2017/decorative" val="1"/>
              </a:ext>
            </a:extLst>
          </p:cNvPr>
          <p:cNvSpPr/>
          <p:nvPr/>
        </p:nvSpPr>
        <p:spPr>
          <a:xfrm rot="5400000">
            <a:off x="1917514" y="-571216"/>
            <a:ext cx="2260970"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Top Corners Rounded 61">
            <a:extLst>
              <a:ext uri="{FF2B5EF4-FFF2-40B4-BE49-F238E27FC236}">
                <a16:creationId xmlns:a16="http://schemas.microsoft.com/office/drawing/2014/main" id="{BE3A3A0A-3FFB-EA60-244F-EBB0DE9900A2}"/>
              </a:ext>
              <a:ext uri="{C183D7F6-B498-43B3-948B-1728B52AA6E4}">
                <adec:decorative xmlns:adec="http://schemas.microsoft.com/office/drawing/2017/decorative" val="1"/>
              </a:ext>
            </a:extLst>
          </p:cNvPr>
          <p:cNvSpPr/>
          <p:nvPr/>
        </p:nvSpPr>
        <p:spPr>
          <a:xfrm rot="5400000">
            <a:off x="2385566" y="1443541"/>
            <a:ext cx="2260970" cy="7032105"/>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07E393-84EF-830F-E4F0-7297A45C10EE}"/>
              </a:ext>
            </a:extLst>
          </p:cNvPr>
          <p:cNvSpPr txBox="1"/>
          <p:nvPr/>
        </p:nvSpPr>
        <p:spPr>
          <a:xfrm>
            <a:off x="213619" y="2629301"/>
            <a:ext cx="2925691" cy="646331"/>
          </a:xfrm>
          <a:prstGeom prst="rect">
            <a:avLst/>
          </a:prstGeom>
          <a:noFill/>
        </p:spPr>
        <p:txBody>
          <a:bodyPr wrap="square" rtlCol="0">
            <a:spAutoFit/>
          </a:bodyPr>
          <a:lstStyle/>
          <a:p>
            <a:pPr algn="ctr"/>
            <a:r>
              <a:rPr lang="en-GB" dirty="0">
                <a:solidFill>
                  <a:schemeClr val="tx2"/>
                </a:solidFill>
              </a:rPr>
              <a:t>About</a:t>
            </a:r>
            <a:r>
              <a:rPr lang="en-GB" b="1" dirty="0">
                <a:solidFill>
                  <a:schemeClr val="tx2"/>
                </a:solidFill>
              </a:rPr>
              <a:t> 1 in 3 </a:t>
            </a:r>
            <a:r>
              <a:rPr lang="en-GB" dirty="0">
                <a:solidFill>
                  <a:schemeClr val="tx2"/>
                </a:solidFill>
              </a:rPr>
              <a:t>Swale adults are obese</a:t>
            </a:r>
          </a:p>
        </p:txBody>
      </p:sp>
      <p:grpSp>
        <p:nvGrpSpPr>
          <p:cNvPr id="10" name="Group 9" descr="3 people, 1 of whom is larger">
            <a:extLst>
              <a:ext uri="{FF2B5EF4-FFF2-40B4-BE49-F238E27FC236}">
                <a16:creationId xmlns:a16="http://schemas.microsoft.com/office/drawing/2014/main" id="{E0C40578-F3AD-C9C9-0C76-E380A78B541A}"/>
              </a:ext>
            </a:extLst>
          </p:cNvPr>
          <p:cNvGrpSpPr/>
          <p:nvPr/>
        </p:nvGrpSpPr>
        <p:grpSpPr>
          <a:xfrm>
            <a:off x="767324" y="1676129"/>
            <a:ext cx="1656268" cy="927786"/>
            <a:chOff x="1260854" y="1940923"/>
            <a:chExt cx="1351018" cy="752249"/>
          </a:xfrm>
        </p:grpSpPr>
        <p:pic>
          <p:nvPicPr>
            <p:cNvPr id="5" name="Picture 4">
              <a:extLst>
                <a:ext uri="{FF2B5EF4-FFF2-40B4-BE49-F238E27FC236}">
                  <a16:creationId xmlns:a16="http://schemas.microsoft.com/office/drawing/2014/main" id="{5345CE49-F9E6-93BE-B2AC-141952190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1260854" y="1940923"/>
              <a:ext cx="475628" cy="74208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2445A-EC63-29E1-5368-C3F1475E3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224603" y="1940923"/>
              <a:ext cx="387269" cy="7522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B19D327-9304-C0A0-274C-0A3696679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829845" y="1940923"/>
              <a:ext cx="387269" cy="752249"/>
            </a:xfrm>
            <a:prstGeom prst="rect">
              <a:avLst/>
            </a:prstGeom>
            <a:noFill/>
            <a:ln>
              <a:noFill/>
            </a:ln>
            <a:extLst>
              <a:ext uri="{53640926-AAD7-44D8-BBD7-CCE9431645EC}">
                <a14:shadowObscured xmlns:a14="http://schemas.microsoft.com/office/drawing/2010/main"/>
              </a:ext>
            </a:extLst>
          </p:spPr>
        </p:pic>
      </p:grpSp>
      <p:sp>
        <p:nvSpPr>
          <p:cNvPr id="54" name="TextBox 53">
            <a:extLst>
              <a:ext uri="{FF2B5EF4-FFF2-40B4-BE49-F238E27FC236}">
                <a16:creationId xmlns:a16="http://schemas.microsoft.com/office/drawing/2014/main" id="{CC694926-B10F-1FFC-950A-86F02DCC48D5}"/>
              </a:ext>
            </a:extLst>
          </p:cNvPr>
          <p:cNvSpPr txBox="1"/>
          <p:nvPr/>
        </p:nvSpPr>
        <p:spPr>
          <a:xfrm>
            <a:off x="3290943" y="1837946"/>
            <a:ext cx="2406758" cy="1477328"/>
          </a:xfrm>
          <a:prstGeom prst="rect">
            <a:avLst/>
          </a:prstGeom>
          <a:noFill/>
        </p:spPr>
        <p:txBody>
          <a:bodyPr wrap="square" rtlCol="0">
            <a:spAutoFit/>
          </a:bodyPr>
          <a:lstStyle/>
          <a:p>
            <a:pPr algn="ctr"/>
            <a:r>
              <a:rPr lang="en-GB" dirty="0">
                <a:solidFill>
                  <a:schemeClr val="tx2"/>
                </a:solidFill>
              </a:rPr>
              <a:t>Nationally, obesity is 10% higher in the most deprived communities (growing gap)</a:t>
            </a:r>
          </a:p>
        </p:txBody>
      </p:sp>
      <p:sp>
        <p:nvSpPr>
          <p:cNvPr id="17" name="TextBox 16">
            <a:extLst>
              <a:ext uri="{FF2B5EF4-FFF2-40B4-BE49-F238E27FC236}">
                <a16:creationId xmlns:a16="http://schemas.microsoft.com/office/drawing/2014/main" id="{51B91875-3C19-A4CE-0266-90FDC4589807}"/>
              </a:ext>
            </a:extLst>
          </p:cNvPr>
          <p:cNvSpPr txBox="1"/>
          <p:nvPr/>
        </p:nvSpPr>
        <p:spPr>
          <a:xfrm>
            <a:off x="140101" y="4228552"/>
            <a:ext cx="2993329" cy="1323439"/>
          </a:xfrm>
          <a:prstGeom prst="rect">
            <a:avLst/>
          </a:prstGeom>
          <a:noFill/>
        </p:spPr>
        <p:txBody>
          <a:bodyPr wrap="square" rtlCol="0">
            <a:spAutoFit/>
          </a:bodyPr>
          <a:lstStyle/>
          <a:p>
            <a:r>
              <a:rPr lang="en-GB" sz="2000" dirty="0">
                <a:solidFill>
                  <a:schemeClr val="tx2"/>
                </a:solidFill>
              </a:rPr>
              <a:t>There are more </a:t>
            </a:r>
            <a:r>
              <a:rPr lang="en-GB" sz="2000" b="1" dirty="0">
                <a:solidFill>
                  <a:schemeClr val="tx2"/>
                </a:solidFill>
              </a:rPr>
              <a:t>overweight or obese</a:t>
            </a:r>
            <a:r>
              <a:rPr lang="en-GB" sz="2000" dirty="0">
                <a:solidFill>
                  <a:schemeClr val="tx2"/>
                </a:solidFill>
              </a:rPr>
              <a:t> people in Swale, and prevalence is increasing</a:t>
            </a:r>
          </a:p>
        </p:txBody>
      </p:sp>
      <p:pic>
        <p:nvPicPr>
          <p:cNvPr id="4" name="Picture 3" descr="Column chart showing prevalence of being overweight or obese in Kent in 2015/16 (61.6%), and in 2020/21 (63.2%), and in Swale in 2015/16 (58.7%) and in 2020/21 (70.6%).">
            <a:extLst>
              <a:ext uri="{FF2B5EF4-FFF2-40B4-BE49-F238E27FC236}">
                <a16:creationId xmlns:a16="http://schemas.microsoft.com/office/drawing/2014/main" id="{CC13ED07-BC6C-6DF8-469A-7F38E6A13D2F}"/>
              </a:ext>
            </a:extLst>
          </p:cNvPr>
          <p:cNvPicPr>
            <a:picLocks noChangeAspect="1"/>
          </p:cNvPicPr>
          <p:nvPr/>
        </p:nvPicPr>
        <p:blipFill>
          <a:blip r:embed="rId5"/>
          <a:stretch>
            <a:fillRect/>
          </a:stretch>
        </p:blipFill>
        <p:spPr>
          <a:xfrm>
            <a:off x="2698966" y="3582369"/>
            <a:ext cx="4333138" cy="2641074"/>
          </a:xfrm>
          <a:prstGeom prst="rect">
            <a:avLst/>
          </a:prstGeom>
        </p:spPr>
      </p:pic>
      <p:sp>
        <p:nvSpPr>
          <p:cNvPr id="73" name="TextBox 72">
            <a:extLst>
              <a:ext uri="{FF2B5EF4-FFF2-40B4-BE49-F238E27FC236}">
                <a16:creationId xmlns:a16="http://schemas.microsoft.com/office/drawing/2014/main" id="{EA9CE425-F81C-7DC8-2342-52AD579440E3}"/>
              </a:ext>
            </a:extLst>
          </p:cNvPr>
          <p:cNvSpPr txBox="1"/>
          <p:nvPr/>
        </p:nvSpPr>
        <p:spPr>
          <a:xfrm>
            <a:off x="7552915" y="4420312"/>
            <a:ext cx="4421099" cy="1376513"/>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2000" dirty="0">
                <a:solidFill>
                  <a:schemeClr val="tx2"/>
                </a:solidFill>
                <a:cs typeface="Arial" panose="020B0604020202020204" pitchFamily="34" charset="0"/>
              </a:rPr>
              <a:t>Swale ranks well on fruit and vegetable intake against CIPFA nearest neighbour local authorities (3</a:t>
            </a:r>
            <a:r>
              <a:rPr lang="en-GB" sz="2000" baseline="30000" dirty="0">
                <a:solidFill>
                  <a:schemeClr val="tx2"/>
                </a:solidFill>
                <a:cs typeface="Arial" panose="020B0604020202020204" pitchFamily="34" charset="0"/>
              </a:rPr>
              <a:t>rd</a:t>
            </a:r>
            <a:r>
              <a:rPr lang="en-GB" sz="2000" dirty="0">
                <a:solidFill>
                  <a:schemeClr val="tx2"/>
                </a:solidFill>
                <a:cs typeface="Arial" panose="020B0604020202020204" pitchFamily="34" charset="0"/>
              </a:rPr>
              <a:t> out of 16 nearest neighbours)</a:t>
            </a:r>
          </a:p>
        </p:txBody>
      </p:sp>
      <p:grpSp>
        <p:nvGrpSpPr>
          <p:cNvPr id="77" name="Group 76" descr="An apple with text &quot;36% of adults in Swale eat their 5-a-day&quot;">
            <a:extLst>
              <a:ext uri="{FF2B5EF4-FFF2-40B4-BE49-F238E27FC236}">
                <a16:creationId xmlns:a16="http://schemas.microsoft.com/office/drawing/2014/main" id="{B652B9B6-9A12-F0C2-85DC-4A2EA94A59E7}"/>
              </a:ext>
            </a:extLst>
          </p:cNvPr>
          <p:cNvGrpSpPr/>
          <p:nvPr/>
        </p:nvGrpSpPr>
        <p:grpSpPr>
          <a:xfrm>
            <a:off x="7839626" y="960128"/>
            <a:ext cx="3888524" cy="3287573"/>
            <a:chOff x="3050597" y="3575518"/>
            <a:chExt cx="2454977" cy="2454977"/>
          </a:xfrm>
        </p:grpSpPr>
        <p:pic>
          <p:nvPicPr>
            <p:cNvPr id="76" name="Graphic 75" descr="Apple with solid fill">
              <a:extLst>
                <a:ext uri="{FF2B5EF4-FFF2-40B4-BE49-F238E27FC236}">
                  <a16:creationId xmlns:a16="http://schemas.microsoft.com/office/drawing/2014/main" id="{62D2A51F-4B6B-A61D-8F1C-FAF52D577B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50597" y="3575518"/>
              <a:ext cx="2454977" cy="2454977"/>
            </a:xfrm>
            <a:prstGeom prst="rect">
              <a:avLst/>
            </a:prstGeom>
          </p:spPr>
        </p:pic>
        <p:sp>
          <p:nvSpPr>
            <p:cNvPr id="60" name="TextBox 59">
              <a:extLst>
                <a:ext uri="{FF2B5EF4-FFF2-40B4-BE49-F238E27FC236}">
                  <a16:creationId xmlns:a16="http://schemas.microsoft.com/office/drawing/2014/main" id="{8B699CCA-2E3E-BA8C-7246-FE4FF6821112}"/>
                </a:ext>
              </a:extLst>
            </p:cNvPr>
            <p:cNvSpPr txBox="1"/>
            <p:nvPr/>
          </p:nvSpPr>
          <p:spPr>
            <a:xfrm>
              <a:off x="3535597" y="4632214"/>
              <a:ext cx="1541400" cy="798073"/>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2000" b="1" dirty="0">
                  <a:solidFill>
                    <a:schemeClr val="bg1"/>
                  </a:solidFill>
                  <a:cs typeface="Arial" panose="020B0604020202020204" pitchFamily="34" charset="0"/>
                </a:rPr>
                <a:t>36% </a:t>
              </a:r>
              <a:r>
                <a:rPr lang="en-GB" sz="2000" dirty="0">
                  <a:solidFill>
                    <a:schemeClr val="bg1"/>
                  </a:solidFill>
                  <a:cs typeface="Arial" panose="020B0604020202020204" pitchFamily="34" charset="0"/>
                </a:rPr>
                <a:t>of adults in Swale eat their 5-a-day </a:t>
              </a:r>
            </a:p>
          </p:txBody>
        </p:sp>
      </p:grpSp>
    </p:spTree>
    <p:extLst>
      <p:ext uri="{BB962C8B-B14F-4D97-AF65-F5344CB8AC3E}">
        <p14:creationId xmlns:p14="http://schemas.microsoft.com/office/powerpoint/2010/main" val="350741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D7ED-95E0-61D2-ECDF-64981F99DE31}"/>
              </a:ext>
            </a:extLst>
          </p:cNvPr>
          <p:cNvSpPr>
            <a:spLocks noGrp="1"/>
          </p:cNvSpPr>
          <p:nvPr>
            <p:ph type="title"/>
          </p:nvPr>
        </p:nvSpPr>
        <p:spPr/>
        <p:txBody>
          <a:bodyPr/>
          <a:lstStyle/>
          <a:p>
            <a:r>
              <a:rPr lang="en-GB" dirty="0"/>
              <a:t>Mental Health - Depression</a:t>
            </a:r>
          </a:p>
        </p:txBody>
      </p:sp>
      <p:pic>
        <p:nvPicPr>
          <p:cNvPr id="29" name="Picture 28" descr="Line chart showing the prevalence of depression in Kent and neighbouring counties from 2013/14 to 2021/22. Prevalence rises in all counties, and is between 8% and 16% in 2021/22.">
            <a:extLst>
              <a:ext uri="{FF2B5EF4-FFF2-40B4-BE49-F238E27FC236}">
                <a16:creationId xmlns:a16="http://schemas.microsoft.com/office/drawing/2014/main" id="{283E8004-EEF9-D70A-D1F6-6663F2B25D6B}"/>
              </a:ext>
            </a:extLst>
          </p:cNvPr>
          <p:cNvPicPr>
            <a:picLocks noChangeAspect="1"/>
          </p:cNvPicPr>
          <p:nvPr/>
        </p:nvPicPr>
        <p:blipFill>
          <a:blip r:embed="rId3"/>
          <a:stretch>
            <a:fillRect/>
          </a:stretch>
        </p:blipFill>
        <p:spPr>
          <a:xfrm>
            <a:off x="67968" y="1190364"/>
            <a:ext cx="6087866" cy="3815063"/>
          </a:xfrm>
          <a:prstGeom prst="rect">
            <a:avLst/>
          </a:prstGeom>
        </p:spPr>
      </p:pic>
      <p:sp>
        <p:nvSpPr>
          <p:cNvPr id="30" name="TextBox 29">
            <a:extLst>
              <a:ext uri="{FF2B5EF4-FFF2-40B4-BE49-F238E27FC236}">
                <a16:creationId xmlns:a16="http://schemas.microsoft.com/office/drawing/2014/main" id="{54E7F509-ED33-FDF1-553A-F59B23C21A09}"/>
              </a:ext>
            </a:extLst>
          </p:cNvPr>
          <p:cNvSpPr txBox="1"/>
          <p:nvPr/>
        </p:nvSpPr>
        <p:spPr>
          <a:xfrm>
            <a:off x="4969398" y="3586090"/>
            <a:ext cx="2088232" cy="923330"/>
          </a:xfrm>
          <a:prstGeom prst="rect">
            <a:avLst/>
          </a:prstGeom>
          <a:noFill/>
        </p:spPr>
        <p:txBody>
          <a:bodyPr wrap="square" rtlCol="0">
            <a:spAutoFit/>
          </a:bodyPr>
          <a:lstStyle/>
          <a:p>
            <a:r>
              <a:rPr lang="en-GB" b="1" dirty="0"/>
              <a:t>+130k depressed people in Kent 2013 - 2022</a:t>
            </a:r>
          </a:p>
        </p:txBody>
      </p:sp>
      <p:sp>
        <p:nvSpPr>
          <p:cNvPr id="25" name="Rectangle: Top Corners Rounded 24">
            <a:extLst>
              <a:ext uri="{FF2B5EF4-FFF2-40B4-BE49-F238E27FC236}">
                <a16:creationId xmlns:a16="http://schemas.microsoft.com/office/drawing/2014/main" id="{7E2949E2-88B9-A822-FCFC-2151AD5AAA45}"/>
              </a:ext>
              <a:ext uri="{C183D7F6-B498-43B3-948B-1728B52AA6E4}">
                <adec:decorative xmlns:adec="http://schemas.microsoft.com/office/drawing/2017/decorative" val="1"/>
              </a:ext>
            </a:extLst>
          </p:cNvPr>
          <p:cNvSpPr/>
          <p:nvPr/>
        </p:nvSpPr>
        <p:spPr>
          <a:xfrm rot="5400000">
            <a:off x="3883395" y="1072983"/>
            <a:ext cx="1209530" cy="897632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AF959B-E9F9-7380-09E0-02BEA4496E8E}"/>
              </a:ext>
            </a:extLst>
          </p:cNvPr>
          <p:cNvSpPr>
            <a:spLocks noGrp="1"/>
          </p:cNvSpPr>
          <p:nvPr>
            <p:ph idx="1"/>
          </p:nvPr>
        </p:nvSpPr>
        <p:spPr>
          <a:xfrm>
            <a:off x="21568" y="5096136"/>
            <a:ext cx="8908352" cy="1143000"/>
          </a:xfrm>
        </p:spPr>
        <p:txBody>
          <a:bodyPr/>
          <a:lstStyle/>
          <a:p>
            <a:pPr marL="0" indent="0">
              <a:lnSpc>
                <a:spcPct val="90000"/>
              </a:lnSpc>
              <a:buNone/>
            </a:pPr>
            <a:r>
              <a:rPr lang="en-GB" sz="2000" dirty="0">
                <a:solidFill>
                  <a:schemeClr val="bg1"/>
                </a:solidFill>
              </a:rPr>
              <a:t>England and Kent have had a significant increase in prevalence of depression over the last 10 years, however prevalence in Kent has increased at a faster rate compared to England and neighbouring counties recently</a:t>
            </a:r>
          </a:p>
          <a:p>
            <a:pPr marL="0" indent="0">
              <a:lnSpc>
                <a:spcPct val="90000"/>
              </a:lnSpc>
              <a:buNone/>
            </a:pPr>
            <a:endParaRPr lang="en-GB" dirty="0"/>
          </a:p>
        </p:txBody>
      </p:sp>
      <p:pic>
        <p:nvPicPr>
          <p:cNvPr id="5" name="Picture 4" descr="Bar chart showing prevalence of depression in all Kent districts. Sevenoaks is at ~16%, second highest only to Gravesham.">
            <a:extLst>
              <a:ext uri="{FF2B5EF4-FFF2-40B4-BE49-F238E27FC236}">
                <a16:creationId xmlns:a16="http://schemas.microsoft.com/office/drawing/2014/main" id="{B173CA2C-F6E3-77C3-E913-D0452829A709}"/>
              </a:ext>
            </a:extLst>
          </p:cNvPr>
          <p:cNvPicPr>
            <a:picLocks noChangeAspect="1"/>
          </p:cNvPicPr>
          <p:nvPr/>
        </p:nvPicPr>
        <p:blipFill>
          <a:blip r:embed="rId4"/>
          <a:stretch>
            <a:fillRect/>
          </a:stretch>
        </p:blipFill>
        <p:spPr>
          <a:xfrm>
            <a:off x="7024580" y="1123267"/>
            <a:ext cx="5168971" cy="3815063"/>
          </a:xfrm>
          <a:prstGeom prst="rect">
            <a:avLst/>
          </a:prstGeom>
        </p:spPr>
      </p:pic>
    </p:spTree>
    <p:extLst>
      <p:ext uri="{BB962C8B-B14F-4D97-AF65-F5344CB8AC3E}">
        <p14:creationId xmlns:p14="http://schemas.microsoft.com/office/powerpoint/2010/main" val="66182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p:txBody>
          <a:bodyPr/>
          <a:lstStyle/>
          <a:p>
            <a:r>
              <a:rPr lang="en-GB" dirty="0"/>
              <a:t>Loneliness</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600201"/>
            <a:ext cx="5918448" cy="4525963"/>
          </a:xfrm>
        </p:spPr>
        <p:txBody>
          <a:bodyPr/>
          <a:lstStyle/>
          <a:p>
            <a:r>
              <a:rPr lang="en-GB" sz="2000" dirty="0"/>
              <a:t>Across England, 45% of adults report feeling lonely</a:t>
            </a:r>
          </a:p>
          <a:p>
            <a:endParaRPr lang="en-GB" sz="2000" dirty="0"/>
          </a:p>
          <a:p>
            <a:endParaRPr lang="en-GB" sz="2000" dirty="0"/>
          </a:p>
          <a:p>
            <a:r>
              <a:rPr lang="en-GB" sz="2000" dirty="0"/>
              <a:t>Around 30,000 of those aged 65 or over in Kent may suffer from acute loneliness</a:t>
            </a:r>
          </a:p>
          <a:p>
            <a:endParaRPr lang="en-GB" sz="2000" dirty="0"/>
          </a:p>
          <a:p>
            <a:pPr marL="0" indent="0">
              <a:buNone/>
            </a:pPr>
            <a:endParaRPr lang="en-GB" sz="2000" dirty="0"/>
          </a:p>
          <a:p>
            <a:r>
              <a:rPr lang="en-GB" sz="2000" dirty="0"/>
              <a:t>Case study of 58-year-old Sheila </a:t>
            </a:r>
            <a:r>
              <a:rPr lang="en-GB" sz="2000" dirty="0" err="1"/>
              <a:t>Seleoane</a:t>
            </a:r>
            <a:r>
              <a:rPr lang="en-GB" sz="2000" dirty="0"/>
              <a:t> from Peckham (London) who died in 2019. Her body was not discovered for two and half years</a:t>
            </a:r>
          </a:p>
          <a:p>
            <a:endParaRPr lang="en-GB" sz="2000" dirty="0"/>
          </a:p>
          <a:p>
            <a:endParaRPr lang="en-GB" sz="2000" dirty="0"/>
          </a:p>
          <a:p>
            <a:endParaRPr lang="en-GB" sz="2800" dirty="0"/>
          </a:p>
          <a:p>
            <a:endParaRPr lang="en-GB" dirty="0"/>
          </a:p>
        </p:txBody>
      </p:sp>
      <p:pic>
        <p:nvPicPr>
          <p:cNvPr id="4" name="Picture 3" descr="A photo of SHeila Seleoane. She is a black middle aged woman with an afro hairstyle and thick rimmed glasses. She is wearing a suit jacket and there is a colourful background.">
            <a:extLst>
              <a:ext uri="{FF2B5EF4-FFF2-40B4-BE49-F238E27FC236}">
                <a16:creationId xmlns:a16="http://schemas.microsoft.com/office/drawing/2014/main" id="{1D2C9D4B-E002-AACB-7845-D9DFD5033F08}"/>
              </a:ext>
            </a:extLst>
          </p:cNvPr>
          <p:cNvPicPr>
            <a:picLocks noChangeAspect="1"/>
          </p:cNvPicPr>
          <p:nvPr/>
        </p:nvPicPr>
        <p:blipFill>
          <a:blip r:embed="rId3"/>
          <a:stretch>
            <a:fillRect/>
          </a:stretch>
        </p:blipFill>
        <p:spPr>
          <a:xfrm>
            <a:off x="7010400" y="2000250"/>
            <a:ext cx="4572000" cy="2857500"/>
          </a:xfrm>
          <a:prstGeom prst="rect">
            <a:avLst/>
          </a:prstGeom>
        </p:spPr>
      </p:pic>
      <p:sp>
        <p:nvSpPr>
          <p:cNvPr id="5" name="TextBox 4">
            <a:extLst>
              <a:ext uri="{FF2B5EF4-FFF2-40B4-BE49-F238E27FC236}">
                <a16:creationId xmlns:a16="http://schemas.microsoft.com/office/drawing/2014/main" id="{407BF327-BFDB-5501-F05F-5866112B3A2B}"/>
              </a:ext>
            </a:extLst>
          </p:cNvPr>
          <p:cNvSpPr txBox="1"/>
          <p:nvPr/>
        </p:nvSpPr>
        <p:spPr>
          <a:xfrm>
            <a:off x="9994232" y="4857750"/>
            <a:ext cx="1724526"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Sheila Seleoane</a:t>
            </a:r>
          </a:p>
        </p:txBody>
      </p:sp>
    </p:spTree>
    <p:extLst>
      <p:ext uri="{BB962C8B-B14F-4D97-AF65-F5344CB8AC3E}">
        <p14:creationId xmlns:p14="http://schemas.microsoft.com/office/powerpoint/2010/main" val="126392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96A7-8B00-25B9-0E63-032900063F15}"/>
              </a:ext>
            </a:extLst>
          </p:cNvPr>
          <p:cNvSpPr>
            <a:spLocks noGrp="1"/>
          </p:cNvSpPr>
          <p:nvPr>
            <p:ph type="title"/>
          </p:nvPr>
        </p:nvSpPr>
        <p:spPr/>
        <p:txBody>
          <a:bodyPr/>
          <a:lstStyle/>
          <a:p>
            <a:r>
              <a:rPr lang="en-GB" dirty="0"/>
              <a:t>Health in Swale – the case for change</a:t>
            </a:r>
          </a:p>
        </p:txBody>
      </p:sp>
      <p:sp>
        <p:nvSpPr>
          <p:cNvPr id="3" name="Content Placeholder 2">
            <a:extLst>
              <a:ext uri="{FF2B5EF4-FFF2-40B4-BE49-F238E27FC236}">
                <a16:creationId xmlns:a16="http://schemas.microsoft.com/office/drawing/2014/main" id="{B33C1A83-B9D2-0ED7-D1C3-D70F28C91B21}"/>
              </a:ext>
            </a:extLst>
          </p:cNvPr>
          <p:cNvSpPr>
            <a:spLocks noGrp="1"/>
          </p:cNvSpPr>
          <p:nvPr>
            <p:ph idx="1"/>
          </p:nvPr>
        </p:nvSpPr>
        <p:spPr/>
        <p:txBody>
          <a:bodyPr/>
          <a:lstStyle/>
          <a:p>
            <a:r>
              <a:rPr lang="en-GB" dirty="0"/>
              <a:t>Halted rise in life expectancy</a:t>
            </a:r>
          </a:p>
          <a:p>
            <a:endParaRPr lang="en-GB" dirty="0"/>
          </a:p>
          <a:p>
            <a:r>
              <a:rPr lang="en-GB" dirty="0"/>
              <a:t>Persistent and increasing inequalities</a:t>
            </a:r>
          </a:p>
          <a:p>
            <a:pPr lvl="1"/>
            <a:r>
              <a:rPr lang="en-GB" dirty="0"/>
              <a:t>Education, employment, poverty, crime</a:t>
            </a:r>
          </a:p>
          <a:p>
            <a:endParaRPr lang="en-GB" dirty="0"/>
          </a:p>
          <a:p>
            <a:r>
              <a:rPr lang="en-GB" dirty="0"/>
              <a:t>High levels poor mental health</a:t>
            </a:r>
          </a:p>
          <a:p>
            <a:endParaRPr lang="en-GB" dirty="0"/>
          </a:p>
          <a:p>
            <a:r>
              <a:rPr lang="en-GB" dirty="0"/>
              <a:t>Poor health behaviours: physical activity, obesity</a:t>
            </a:r>
          </a:p>
          <a:p>
            <a:endParaRPr lang="en-GB" dirty="0"/>
          </a:p>
          <a:p>
            <a:r>
              <a:rPr lang="en-GB" dirty="0"/>
              <a:t>Further impact Covid</a:t>
            </a:r>
          </a:p>
          <a:p>
            <a:endParaRPr lang="en-GB" dirty="0"/>
          </a:p>
        </p:txBody>
      </p:sp>
    </p:spTree>
    <p:extLst>
      <p:ext uri="{BB962C8B-B14F-4D97-AF65-F5344CB8AC3E}">
        <p14:creationId xmlns:p14="http://schemas.microsoft.com/office/powerpoint/2010/main" val="89922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12,200 additional people aged 65+</a:t>
            </a:r>
          </a:p>
          <a:p>
            <a:pPr lvl="1"/>
            <a:r>
              <a:rPr lang="en-GB" dirty="0"/>
              <a:t>29,100 as of 2020</a:t>
            </a:r>
          </a:p>
          <a:p>
            <a:endParaRPr lang="en-GB" sz="2400" dirty="0"/>
          </a:p>
          <a:p>
            <a:r>
              <a:rPr lang="en-GB" sz="2400" dirty="0"/>
              <a:t>2,900 additional people aged 85+</a:t>
            </a:r>
          </a:p>
          <a:p>
            <a:pPr lvl="1"/>
            <a:r>
              <a:rPr lang="en-GB" dirty="0"/>
              <a:t>3,300 as of 2020</a:t>
            </a:r>
          </a:p>
          <a:p>
            <a:endParaRPr lang="en-GB" sz="2400" dirty="0"/>
          </a:p>
          <a:p>
            <a:r>
              <a:rPr lang="en-GB" sz="2400" dirty="0"/>
              <a:t>People aged 0-64 will grow by 12.2%, equating to ~14,900 people</a:t>
            </a:r>
          </a:p>
        </p:txBody>
      </p:sp>
      <p:pic>
        <p:nvPicPr>
          <p:cNvPr id="5" name="Picture 4" descr="Line chart showing the projected percentage change in the 65+ and 85+ populations in Sevenoaks between 2020 and 2040. The 65+ population increases by ~40% and the 85+ increases by ~90%. ">
            <a:extLst>
              <a:ext uri="{FF2B5EF4-FFF2-40B4-BE49-F238E27FC236}">
                <a16:creationId xmlns:a16="http://schemas.microsoft.com/office/drawing/2014/main" id="{271D6EE1-F4E1-31BD-D737-C6D41A914774}"/>
              </a:ext>
            </a:extLst>
          </p:cNvPr>
          <p:cNvPicPr>
            <a:picLocks noChangeAspect="1"/>
          </p:cNvPicPr>
          <p:nvPr/>
        </p:nvPicPr>
        <p:blipFill>
          <a:blip r:embed="rId3"/>
          <a:stretch>
            <a:fillRect/>
          </a:stretch>
        </p:blipFill>
        <p:spPr>
          <a:xfrm>
            <a:off x="5571316" y="1844824"/>
            <a:ext cx="6581740" cy="3938364"/>
          </a:xfrm>
          <a:prstGeom prst="rect">
            <a:avLst/>
          </a:prstGeom>
        </p:spPr>
      </p:pic>
    </p:spTree>
    <p:extLst>
      <p:ext uri="{BB962C8B-B14F-4D97-AF65-F5344CB8AC3E}">
        <p14:creationId xmlns:p14="http://schemas.microsoft.com/office/powerpoint/2010/main" val="236964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457926" y="1417638"/>
            <a:ext cx="11276148" cy="4525963"/>
          </a:xfrm>
        </p:spPr>
        <p:txBody>
          <a:bodyPr/>
          <a:lstStyle/>
          <a:p>
            <a:pPr marL="0" indent="0" algn="ctr">
              <a:buNone/>
            </a:pPr>
            <a:r>
              <a:rPr lang="en-GB" sz="2000" dirty="0"/>
              <a:t>Swale ranks 69 out of 317 local authorities in England across these seven sub-domains</a:t>
            </a:r>
          </a:p>
        </p:txBody>
      </p:sp>
      <p:pic>
        <p:nvPicPr>
          <p:cNvPr id="4" name="Picture 3" descr="Chart showing the IMD (2019) subdomain rankings for Swale. Lower number indicates higher in the rank of local authorities (more deprived): Income Deprivation 74&#10;Employment Deprivation 64&#10;Education, Skills and Training Deprivation 28&#10;Health Deprivation and Disability 94&#10;Crime 43&#10;Barriers to Housing and Services 98&#10;Living Environment  153">
            <a:extLst>
              <a:ext uri="{FF2B5EF4-FFF2-40B4-BE49-F238E27FC236}">
                <a16:creationId xmlns:a16="http://schemas.microsoft.com/office/drawing/2014/main" id="{5E6FE051-E65C-55C0-5293-4523DBFC8EF9}"/>
              </a:ext>
            </a:extLst>
          </p:cNvPr>
          <p:cNvPicPr>
            <a:picLocks noChangeAspect="1"/>
          </p:cNvPicPr>
          <p:nvPr/>
        </p:nvPicPr>
        <p:blipFill>
          <a:blip r:embed="rId3"/>
          <a:stretch>
            <a:fillRect/>
          </a:stretch>
        </p:blipFill>
        <p:spPr>
          <a:xfrm>
            <a:off x="1355812" y="1988840"/>
            <a:ext cx="9480376" cy="4188346"/>
          </a:xfrm>
          <a:prstGeom prst="rect">
            <a:avLst/>
          </a:prstGeom>
        </p:spPr>
      </p:pic>
    </p:spTree>
    <p:extLst>
      <p:ext uri="{BB962C8B-B14F-4D97-AF65-F5344CB8AC3E}">
        <p14:creationId xmlns:p14="http://schemas.microsoft.com/office/powerpoint/2010/main" val="7941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609600" y="1311534"/>
            <a:ext cx="6586630" cy="787225"/>
          </a:xfrm>
        </p:spPr>
        <p:txBody>
          <a:bodyPr/>
          <a:lstStyle/>
          <a:p>
            <a:pPr marL="0" indent="0">
              <a:buNone/>
            </a:pPr>
            <a:r>
              <a:rPr lang="en-GB" sz="2000" dirty="0"/>
              <a:t>Life expectancy has plateaued, or even fallen in most recent years. </a:t>
            </a:r>
          </a:p>
          <a:p>
            <a:endParaRPr lang="en-GB" dirty="0"/>
          </a:p>
        </p:txBody>
      </p:sp>
      <p:pic>
        <p:nvPicPr>
          <p:cNvPr id="9" name="Picture 8" descr="A line chart showing life expectancy in males and females in England and Swale from 2001/03 to 2018/20. The lines for all increase up to about 2010/12 and then level off,  with a noticeable drop for males and females in the most recent year. Life expectancy is consistently higher for females.">
            <a:extLst>
              <a:ext uri="{FF2B5EF4-FFF2-40B4-BE49-F238E27FC236}">
                <a16:creationId xmlns:a16="http://schemas.microsoft.com/office/drawing/2014/main" id="{E02C7475-9EDD-5F19-654C-A80A9EC6F43E}"/>
              </a:ext>
            </a:extLst>
          </p:cNvPr>
          <p:cNvPicPr>
            <a:picLocks noChangeAspect="1"/>
          </p:cNvPicPr>
          <p:nvPr/>
        </p:nvPicPr>
        <p:blipFill>
          <a:blip r:embed="rId3"/>
          <a:stretch>
            <a:fillRect/>
          </a:stretch>
        </p:blipFill>
        <p:spPr>
          <a:xfrm>
            <a:off x="8338" y="1992655"/>
            <a:ext cx="7608467" cy="4090771"/>
          </a:xfrm>
          <a:prstGeom prst="rect">
            <a:avLst/>
          </a:prstGeom>
        </p:spPr>
      </p:pic>
      <p:sp>
        <p:nvSpPr>
          <p:cNvPr id="6" name="TextBox 5">
            <a:extLst>
              <a:ext uri="{FF2B5EF4-FFF2-40B4-BE49-F238E27FC236}">
                <a16:creationId xmlns:a16="http://schemas.microsoft.com/office/drawing/2014/main" id="{FF3E35D6-B65F-F2A1-1D07-A440AA27B030}"/>
              </a:ext>
            </a:extLst>
          </p:cNvPr>
          <p:cNvSpPr txBox="1"/>
          <p:nvPr/>
        </p:nvSpPr>
        <p:spPr>
          <a:xfrm>
            <a:off x="7215994" y="1507710"/>
            <a:ext cx="4824536" cy="707886"/>
          </a:xfrm>
          <a:prstGeom prst="rect">
            <a:avLst/>
          </a:prstGeom>
          <a:noFill/>
        </p:spPr>
        <p:txBody>
          <a:bodyPr wrap="square" rtlCol="0">
            <a:spAutoFit/>
          </a:bodyPr>
          <a:lstStyle/>
          <a:p>
            <a:r>
              <a:rPr lang="en-GB" sz="2000" dirty="0">
                <a:solidFill>
                  <a:schemeClr val="accent1">
                    <a:lumMod val="50000"/>
                  </a:schemeClr>
                </a:solidFill>
              </a:rPr>
              <a:t>Inequality in life expectancy has increased for males in Swale</a:t>
            </a:r>
          </a:p>
        </p:txBody>
      </p:sp>
      <p:grpSp>
        <p:nvGrpSpPr>
          <p:cNvPr id="15" name="Group 14" descr="Diagram showing difference in life expectancy based on deprivation. In 2010/12 the gap between males was 6.2 and has increased to 7.3 in 2018/20. For females it has decreased from 4.9 to 4.4 years.">
            <a:extLst>
              <a:ext uri="{FF2B5EF4-FFF2-40B4-BE49-F238E27FC236}">
                <a16:creationId xmlns:a16="http://schemas.microsoft.com/office/drawing/2014/main" id="{2D795FE9-3FE1-34DB-CFE1-4DCFCC2E7215}"/>
              </a:ext>
            </a:extLst>
          </p:cNvPr>
          <p:cNvGrpSpPr/>
          <p:nvPr/>
        </p:nvGrpSpPr>
        <p:grpSpPr>
          <a:xfrm>
            <a:off x="7531718" y="2219979"/>
            <a:ext cx="4099181" cy="1506042"/>
            <a:chOff x="7531718" y="2219979"/>
            <a:chExt cx="4099181" cy="1506042"/>
          </a:xfrm>
        </p:grpSpPr>
        <p:sp>
          <p:nvSpPr>
            <p:cNvPr id="7" name="TextBox 6">
              <a:extLst>
                <a:ext uri="{FF2B5EF4-FFF2-40B4-BE49-F238E27FC236}">
                  <a16:creationId xmlns:a16="http://schemas.microsoft.com/office/drawing/2014/main" id="{DFD62037-CBAF-B362-0CED-9C6511FB8F0F}"/>
                </a:ext>
              </a:extLst>
            </p:cNvPr>
            <p:cNvSpPr txBox="1"/>
            <p:nvPr/>
          </p:nvSpPr>
          <p:spPr>
            <a:xfrm>
              <a:off x="7531718" y="3387467"/>
              <a:ext cx="954913" cy="338554"/>
            </a:xfrm>
            <a:prstGeom prst="rect">
              <a:avLst/>
            </a:prstGeom>
            <a:noFill/>
          </p:spPr>
          <p:txBody>
            <a:bodyPr wrap="square" rtlCol="0">
              <a:spAutoFit/>
            </a:bodyPr>
            <a:lstStyle/>
            <a:p>
              <a:r>
                <a:rPr lang="en-GB" sz="1600" dirty="0"/>
                <a:t>2010/12</a:t>
              </a:r>
            </a:p>
          </p:txBody>
        </p:sp>
        <p:sp>
          <p:nvSpPr>
            <p:cNvPr id="8" name="TextBox 7">
              <a:extLst>
                <a:ext uri="{FF2B5EF4-FFF2-40B4-BE49-F238E27FC236}">
                  <a16:creationId xmlns:a16="http://schemas.microsoft.com/office/drawing/2014/main" id="{DEF15466-6F97-8722-8245-5913C7714B93}"/>
                </a:ext>
              </a:extLst>
            </p:cNvPr>
            <p:cNvSpPr txBox="1"/>
            <p:nvPr/>
          </p:nvSpPr>
          <p:spPr>
            <a:xfrm>
              <a:off x="10675985" y="3387467"/>
              <a:ext cx="954914" cy="338554"/>
            </a:xfrm>
            <a:prstGeom prst="rect">
              <a:avLst/>
            </a:prstGeom>
            <a:noFill/>
          </p:spPr>
          <p:txBody>
            <a:bodyPr wrap="square" rtlCol="0">
              <a:spAutoFit/>
            </a:bodyPr>
            <a:lstStyle/>
            <a:p>
              <a:pPr algn="r"/>
              <a:r>
                <a:rPr lang="en-GB" sz="1600" dirty="0"/>
                <a:t>2018/20</a:t>
              </a:r>
            </a:p>
          </p:txBody>
        </p:sp>
        <p:grpSp>
          <p:nvGrpSpPr>
            <p:cNvPr id="20" name="Group 19">
              <a:extLst>
                <a:ext uri="{FF2B5EF4-FFF2-40B4-BE49-F238E27FC236}">
                  <a16:creationId xmlns:a16="http://schemas.microsoft.com/office/drawing/2014/main" id="{3F34E29A-DBD5-439F-ED44-6CA7E7277C64}"/>
                </a:ext>
              </a:extLst>
            </p:cNvPr>
            <p:cNvGrpSpPr/>
            <p:nvPr/>
          </p:nvGrpSpPr>
          <p:grpSpPr>
            <a:xfrm>
              <a:off x="7737299" y="2219979"/>
              <a:ext cx="3804168" cy="1141662"/>
              <a:chOff x="511148" y="4196260"/>
              <a:chExt cx="3804168" cy="1141662"/>
            </a:xfrm>
          </p:grpSpPr>
          <p:cxnSp>
            <p:nvCxnSpPr>
              <p:cNvPr id="11" name="Straight Arrow Connector 10">
                <a:extLst>
                  <a:ext uri="{FF2B5EF4-FFF2-40B4-BE49-F238E27FC236}">
                    <a16:creationId xmlns:a16="http://schemas.microsoft.com/office/drawing/2014/main" id="{4E4EC9F9-C7CA-6636-5647-DBF024D9D428}"/>
                  </a:ext>
                </a:extLst>
              </p:cNvPr>
              <p:cNvCxnSpPr>
                <a:cxnSpLocks/>
              </p:cNvCxnSpPr>
              <p:nvPr/>
            </p:nvCxnSpPr>
            <p:spPr>
              <a:xfrm>
                <a:off x="1423081" y="4418372"/>
                <a:ext cx="1982597" cy="146771"/>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6FF799-DAE6-24D3-0B29-D44C758CDC9E}"/>
                  </a:ext>
                </a:extLst>
              </p:cNvPr>
              <p:cNvCxnSpPr>
                <a:cxnSpLocks/>
                <a:stCxn id="17" idx="3"/>
              </p:cNvCxnSpPr>
              <p:nvPr/>
            </p:nvCxnSpPr>
            <p:spPr>
              <a:xfrm flipV="1">
                <a:off x="1420786" y="4927593"/>
                <a:ext cx="1984892" cy="27183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91C335-79A0-2E25-AEBF-5D77547A83D1}"/>
                  </a:ext>
                </a:extLst>
              </p:cNvPr>
              <p:cNvSpPr txBox="1"/>
              <p:nvPr/>
            </p:nvSpPr>
            <p:spPr>
              <a:xfrm rot="21179588">
                <a:off x="1927485" y="4820248"/>
                <a:ext cx="926015" cy="276999"/>
              </a:xfrm>
              <a:prstGeom prst="rect">
                <a:avLst/>
              </a:prstGeom>
              <a:noFill/>
            </p:spPr>
            <p:txBody>
              <a:bodyPr wrap="square" rtlCol="0">
                <a:spAutoFit/>
              </a:bodyPr>
              <a:lstStyle/>
              <a:p>
                <a:r>
                  <a:rPr lang="en-GB" sz="1200" dirty="0"/>
                  <a:t>MALES</a:t>
                </a:r>
              </a:p>
            </p:txBody>
          </p:sp>
          <p:sp>
            <p:nvSpPr>
              <p:cNvPr id="10" name="TextBox 9">
                <a:extLst>
                  <a:ext uri="{FF2B5EF4-FFF2-40B4-BE49-F238E27FC236}">
                    <a16:creationId xmlns:a16="http://schemas.microsoft.com/office/drawing/2014/main" id="{FB8E9829-95A0-FE2D-B818-EB8F22F6113F}"/>
                  </a:ext>
                </a:extLst>
              </p:cNvPr>
              <p:cNvSpPr txBox="1"/>
              <p:nvPr/>
            </p:nvSpPr>
            <p:spPr>
              <a:xfrm rot="374286">
                <a:off x="2021276" y="4240803"/>
                <a:ext cx="915619" cy="276999"/>
              </a:xfrm>
              <a:prstGeom prst="rect">
                <a:avLst/>
              </a:prstGeom>
              <a:noFill/>
            </p:spPr>
            <p:txBody>
              <a:bodyPr wrap="square" rtlCol="0">
                <a:spAutoFit/>
              </a:bodyPr>
              <a:lstStyle/>
              <a:p>
                <a:r>
                  <a:rPr lang="en-GB" sz="1200" dirty="0"/>
                  <a:t>FEMALES</a:t>
                </a:r>
              </a:p>
            </p:txBody>
          </p:sp>
          <p:sp>
            <p:nvSpPr>
              <p:cNvPr id="14" name="TextBox 13">
                <a:extLst>
                  <a:ext uri="{FF2B5EF4-FFF2-40B4-BE49-F238E27FC236}">
                    <a16:creationId xmlns:a16="http://schemas.microsoft.com/office/drawing/2014/main" id="{1AABFAB6-A332-9524-CED9-F712E663D730}"/>
                  </a:ext>
                </a:extLst>
              </p:cNvPr>
              <p:cNvSpPr txBox="1"/>
              <p:nvPr/>
            </p:nvSpPr>
            <p:spPr>
              <a:xfrm>
                <a:off x="520728" y="4196260"/>
                <a:ext cx="909638" cy="276999"/>
              </a:xfrm>
              <a:prstGeom prst="rect">
                <a:avLst/>
              </a:prstGeom>
              <a:noFill/>
            </p:spPr>
            <p:txBody>
              <a:bodyPr wrap="square" rtlCol="0">
                <a:spAutoFit/>
              </a:bodyPr>
              <a:lstStyle/>
              <a:p>
                <a:r>
                  <a:rPr lang="en-GB" sz="1200" dirty="0"/>
                  <a:t>4.9 years</a:t>
                </a:r>
              </a:p>
            </p:txBody>
          </p:sp>
          <p:sp>
            <p:nvSpPr>
              <p:cNvPr id="17" name="TextBox 16">
                <a:extLst>
                  <a:ext uri="{FF2B5EF4-FFF2-40B4-BE49-F238E27FC236}">
                    <a16:creationId xmlns:a16="http://schemas.microsoft.com/office/drawing/2014/main" id="{4ADE38DD-C11F-8B4D-8931-C25C845C480D}"/>
                  </a:ext>
                </a:extLst>
              </p:cNvPr>
              <p:cNvSpPr txBox="1"/>
              <p:nvPr/>
            </p:nvSpPr>
            <p:spPr>
              <a:xfrm>
                <a:off x="511148" y="5060923"/>
                <a:ext cx="909638" cy="276999"/>
              </a:xfrm>
              <a:prstGeom prst="rect">
                <a:avLst/>
              </a:prstGeom>
              <a:noFill/>
            </p:spPr>
            <p:txBody>
              <a:bodyPr wrap="square" rtlCol="0">
                <a:spAutoFit/>
              </a:bodyPr>
              <a:lstStyle/>
              <a:p>
                <a:r>
                  <a:rPr lang="en-GB" sz="1200" dirty="0"/>
                  <a:t>6.2 years</a:t>
                </a:r>
              </a:p>
            </p:txBody>
          </p:sp>
          <p:sp>
            <p:nvSpPr>
              <p:cNvPr id="18" name="TextBox 17">
                <a:extLst>
                  <a:ext uri="{FF2B5EF4-FFF2-40B4-BE49-F238E27FC236}">
                    <a16:creationId xmlns:a16="http://schemas.microsoft.com/office/drawing/2014/main" id="{C06D7A3E-0195-93F3-7D4F-12BA4C405CCD}"/>
                  </a:ext>
                </a:extLst>
              </p:cNvPr>
              <p:cNvSpPr txBox="1"/>
              <p:nvPr/>
            </p:nvSpPr>
            <p:spPr>
              <a:xfrm>
                <a:off x="3405678" y="4409132"/>
                <a:ext cx="909638" cy="276999"/>
              </a:xfrm>
              <a:prstGeom prst="rect">
                <a:avLst/>
              </a:prstGeom>
              <a:noFill/>
            </p:spPr>
            <p:txBody>
              <a:bodyPr wrap="square" rtlCol="0">
                <a:spAutoFit/>
              </a:bodyPr>
              <a:lstStyle/>
              <a:p>
                <a:r>
                  <a:rPr lang="en-GB" sz="1200" dirty="0"/>
                  <a:t>4.4 years</a:t>
                </a:r>
              </a:p>
            </p:txBody>
          </p:sp>
          <p:sp>
            <p:nvSpPr>
              <p:cNvPr id="19" name="TextBox 18">
                <a:extLst>
                  <a:ext uri="{FF2B5EF4-FFF2-40B4-BE49-F238E27FC236}">
                    <a16:creationId xmlns:a16="http://schemas.microsoft.com/office/drawing/2014/main" id="{2FBDFE5B-E00F-69EF-EBD4-0E9265987D7B}"/>
                  </a:ext>
                </a:extLst>
              </p:cNvPr>
              <p:cNvSpPr txBox="1"/>
              <p:nvPr/>
            </p:nvSpPr>
            <p:spPr>
              <a:xfrm>
                <a:off x="3405678" y="4807120"/>
                <a:ext cx="909638" cy="276999"/>
              </a:xfrm>
              <a:prstGeom prst="rect">
                <a:avLst/>
              </a:prstGeom>
              <a:noFill/>
            </p:spPr>
            <p:txBody>
              <a:bodyPr wrap="square" rtlCol="0">
                <a:spAutoFit/>
              </a:bodyPr>
              <a:lstStyle/>
              <a:p>
                <a:r>
                  <a:rPr lang="en-GB" sz="1200" dirty="0"/>
                  <a:t>7.3 years</a:t>
                </a:r>
              </a:p>
            </p:txBody>
          </p:sp>
        </p:grpSp>
      </p:grpSp>
      <p:grpSp>
        <p:nvGrpSpPr>
          <p:cNvPr id="16" name="Group 15"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35ED4D75-1B04-D1C8-A826-F0D378DA8519}"/>
              </a:ext>
            </a:extLst>
          </p:cNvPr>
          <p:cNvGrpSpPr/>
          <p:nvPr/>
        </p:nvGrpSpPr>
        <p:grpSpPr>
          <a:xfrm>
            <a:off x="7096510" y="4005650"/>
            <a:ext cx="5095490" cy="1978034"/>
            <a:chOff x="7098990" y="3842989"/>
            <a:chExt cx="5095490" cy="1978034"/>
          </a:xfrm>
        </p:grpSpPr>
        <p:grpSp>
          <p:nvGrpSpPr>
            <p:cNvPr id="21" name="Group 20"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CA7E201B-310C-F46B-9CD3-8FC1C06DB868}"/>
                </a:ext>
              </a:extLst>
            </p:cNvPr>
            <p:cNvGrpSpPr/>
            <p:nvPr/>
          </p:nvGrpSpPr>
          <p:grpSpPr>
            <a:xfrm>
              <a:off x="7098990" y="3842989"/>
              <a:ext cx="5095490" cy="1978034"/>
              <a:chOff x="7098990" y="3842989"/>
              <a:chExt cx="5095490" cy="1978034"/>
            </a:xfrm>
          </p:grpSpPr>
          <p:sp>
            <p:nvSpPr>
              <p:cNvPr id="23" name="Rectangle: Rounded Corners 22">
                <a:extLst>
                  <a:ext uri="{FF2B5EF4-FFF2-40B4-BE49-F238E27FC236}">
                    <a16:creationId xmlns:a16="http://schemas.microsoft.com/office/drawing/2014/main" id="{9B81B6E1-1ECD-67C4-C728-954B5598790A}"/>
                  </a:ext>
                </a:extLst>
              </p:cNvPr>
              <p:cNvSpPr/>
              <p:nvPr/>
            </p:nvSpPr>
            <p:spPr>
              <a:xfrm>
                <a:off x="7098990" y="3842989"/>
                <a:ext cx="4978486" cy="19780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2EB2F555-71B5-800E-A376-8669F0B438DC}"/>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31" name="TextBox 30">
                <a:extLst>
                  <a:ext uri="{FF2B5EF4-FFF2-40B4-BE49-F238E27FC236}">
                    <a16:creationId xmlns:a16="http://schemas.microsoft.com/office/drawing/2014/main" id="{82BC526E-7242-1864-17AE-06E7BE801382}"/>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sp>
            <p:nvSpPr>
              <p:cNvPr id="32" name="TextBox 31">
                <a:extLst>
                  <a:ext uri="{FF2B5EF4-FFF2-40B4-BE49-F238E27FC236}">
                    <a16:creationId xmlns:a16="http://schemas.microsoft.com/office/drawing/2014/main" id="{7A59F52D-8155-D76A-BD08-F4A887BFA536}"/>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33" name="TextBox 32">
                <a:extLst>
                  <a:ext uri="{FF2B5EF4-FFF2-40B4-BE49-F238E27FC236}">
                    <a16:creationId xmlns:a16="http://schemas.microsoft.com/office/drawing/2014/main" id="{EC81989A-27E1-C67F-B229-ED0A4825A593}"/>
                  </a:ext>
                </a:extLst>
              </p:cNvPr>
              <p:cNvSpPr txBox="1"/>
              <p:nvPr/>
            </p:nvSpPr>
            <p:spPr>
              <a:xfrm>
                <a:off x="10114884" y="5059966"/>
                <a:ext cx="2077116" cy="400110"/>
              </a:xfrm>
              <a:prstGeom prst="rect">
                <a:avLst/>
              </a:prstGeom>
              <a:noFill/>
            </p:spPr>
            <p:txBody>
              <a:bodyPr wrap="square" rtlCol="0">
                <a:spAutoFit/>
              </a:bodyPr>
              <a:lstStyle/>
              <a:p>
                <a:r>
                  <a:rPr lang="en-GB" sz="2000" b="1" dirty="0"/>
                  <a:t>70.7 years</a:t>
                </a:r>
              </a:p>
            </p:txBody>
          </p:sp>
          <p:sp>
            <p:nvSpPr>
              <p:cNvPr id="34" name="TextBox 33">
                <a:extLst>
                  <a:ext uri="{FF2B5EF4-FFF2-40B4-BE49-F238E27FC236}">
                    <a16:creationId xmlns:a16="http://schemas.microsoft.com/office/drawing/2014/main" id="{C34D6751-5EA1-E6CF-5490-D00771A49B0F}"/>
                  </a:ext>
                </a:extLst>
              </p:cNvPr>
              <p:cNvSpPr txBox="1"/>
              <p:nvPr/>
            </p:nvSpPr>
            <p:spPr>
              <a:xfrm>
                <a:off x="7215994" y="401010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sp>
            <p:nvSpPr>
              <p:cNvPr id="35" name="TextBox 34">
                <a:extLst>
                  <a:ext uri="{FF2B5EF4-FFF2-40B4-BE49-F238E27FC236}">
                    <a16:creationId xmlns:a16="http://schemas.microsoft.com/office/drawing/2014/main" id="{420FA3F4-EDCE-E1E1-B87F-AFBC77D5DF9C}"/>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grpSp>
        <p:cxnSp>
          <p:nvCxnSpPr>
            <p:cNvPr id="22" name="Straight Connector 21">
              <a:extLst>
                <a:ext uri="{FF2B5EF4-FFF2-40B4-BE49-F238E27FC236}">
                  <a16:creationId xmlns:a16="http://schemas.microsoft.com/office/drawing/2014/main" id="{EB545F35-1E23-A5F0-B031-CEF4B332169D}"/>
                </a:ext>
                <a:ext uri="{C183D7F6-B498-43B3-948B-1728B52AA6E4}">
                  <adec:decorative xmlns:adec="http://schemas.microsoft.com/office/drawing/2017/decorative" val="1"/>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6500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7EF-2B7E-6E16-5F00-5A72567CE8EB}"/>
              </a:ext>
            </a:extLst>
          </p:cNvPr>
          <p:cNvSpPr>
            <a:spLocks noGrp="1"/>
          </p:cNvSpPr>
          <p:nvPr>
            <p:ph type="title"/>
          </p:nvPr>
        </p:nvSpPr>
        <p:spPr/>
        <p:txBody>
          <a:bodyPr/>
          <a:lstStyle/>
          <a:p>
            <a:r>
              <a:rPr lang="en-GB" dirty="0"/>
              <a:t>Inequalities in COVID Mortality</a:t>
            </a:r>
          </a:p>
        </p:txBody>
      </p:sp>
      <p:sp>
        <p:nvSpPr>
          <p:cNvPr id="4" name="Rectangle: Top Corners Rounded 3">
            <a:extLst>
              <a:ext uri="{FF2B5EF4-FFF2-40B4-BE49-F238E27FC236}">
                <a16:creationId xmlns:a16="http://schemas.microsoft.com/office/drawing/2014/main" id="{45DE774F-A3A3-D45A-D176-3D6E8C009777}"/>
              </a:ext>
              <a:ext uri="{C183D7F6-B498-43B3-948B-1728B52AA6E4}">
                <adec:decorative xmlns:adec="http://schemas.microsoft.com/office/drawing/2017/decorative" val="1"/>
              </a:ext>
            </a:extLst>
          </p:cNvPr>
          <p:cNvSpPr/>
          <p:nvPr/>
        </p:nvSpPr>
        <p:spPr>
          <a:xfrm rot="5400000">
            <a:off x="350131" y="1067507"/>
            <a:ext cx="4531642" cy="5231904"/>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0E5890-B588-ED96-460B-9C8EEBBB7328}"/>
              </a:ext>
            </a:extLst>
          </p:cNvPr>
          <p:cNvSpPr>
            <a:spLocks noGrp="1"/>
          </p:cNvSpPr>
          <p:nvPr>
            <p:ph idx="1"/>
          </p:nvPr>
        </p:nvSpPr>
        <p:spPr>
          <a:xfrm>
            <a:off x="176483" y="1682862"/>
            <a:ext cx="4752528" cy="4266418"/>
          </a:xfrm>
        </p:spPr>
        <p:txBody>
          <a:bodyPr/>
          <a:lstStyle/>
          <a:p>
            <a:pPr marL="0" indent="0">
              <a:buNone/>
            </a:pPr>
            <a:r>
              <a:rPr lang="en-GB" sz="2200" dirty="0">
                <a:solidFill>
                  <a:schemeClr val="tx2"/>
                </a:solidFill>
              </a:rPr>
              <a:t>In Kent, mortality is 85% higher in the most deprived fifth of the population compared to the least deprived</a:t>
            </a:r>
          </a:p>
          <a:p>
            <a:endParaRPr lang="en-GB" sz="2200" dirty="0">
              <a:solidFill>
                <a:schemeClr val="tx2"/>
              </a:solidFill>
            </a:endParaRPr>
          </a:p>
          <a:p>
            <a:pPr marL="0" indent="0">
              <a:buNone/>
            </a:pPr>
            <a:r>
              <a:rPr lang="en-GB" sz="2200" dirty="0">
                <a:solidFill>
                  <a:schemeClr val="tx2"/>
                </a:solidFill>
              </a:rPr>
              <a:t>Nationally, all Asian and Black ethnic groups have higher cumulative mortality rate than White. Pakistani and Bangladeshi group is 2.5 times higher. ‘Other Black’ group is over 3.5 times higher.</a:t>
            </a:r>
          </a:p>
        </p:txBody>
      </p:sp>
      <p:pic>
        <p:nvPicPr>
          <p:cNvPr id="5" name="Picture 4" descr="Chart showing cumulative age-standardised mortality rate per 100,000 population for deaths involving COVID-19 in Kent. Deaths are highest for those in quintile 1 at ~550. Quintile 2 to 5 ranges from ~400 to ~300 in descending order. ">
            <a:extLst>
              <a:ext uri="{FF2B5EF4-FFF2-40B4-BE49-F238E27FC236}">
                <a16:creationId xmlns:a16="http://schemas.microsoft.com/office/drawing/2014/main" id="{DB71081A-6107-1826-A226-DFF576F3D31F}"/>
              </a:ext>
            </a:extLst>
          </p:cNvPr>
          <p:cNvPicPr>
            <a:picLocks noChangeAspect="1"/>
          </p:cNvPicPr>
          <p:nvPr/>
        </p:nvPicPr>
        <p:blipFill>
          <a:blip r:embed="rId3"/>
          <a:stretch>
            <a:fillRect/>
          </a:stretch>
        </p:blipFill>
        <p:spPr>
          <a:xfrm>
            <a:off x="5375920" y="1828320"/>
            <a:ext cx="6639597" cy="3817635"/>
          </a:xfrm>
          <a:prstGeom prst="rect">
            <a:avLst/>
          </a:prstGeom>
        </p:spPr>
      </p:pic>
    </p:spTree>
    <p:extLst>
      <p:ext uri="{BB962C8B-B14F-4D97-AF65-F5344CB8AC3E}">
        <p14:creationId xmlns:p14="http://schemas.microsoft.com/office/powerpoint/2010/main" val="356397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65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6D24-7583-E98A-AAEE-3DC295FAF645}"/>
              </a:ext>
            </a:extLst>
          </p:cNvPr>
          <p:cNvSpPr>
            <a:spLocks noGrp="1"/>
          </p:cNvSpPr>
          <p:nvPr>
            <p:ph type="title"/>
          </p:nvPr>
        </p:nvSpPr>
        <p:spPr/>
        <p:txBody>
          <a:bodyPr/>
          <a:lstStyle/>
          <a:p>
            <a:r>
              <a:rPr lang="en-GB" dirty="0"/>
              <a:t>Infant and Maternal Health</a:t>
            </a:r>
          </a:p>
        </p:txBody>
      </p:sp>
      <p:sp>
        <p:nvSpPr>
          <p:cNvPr id="4" name="Rectangle 3">
            <a:extLst>
              <a:ext uri="{FF2B5EF4-FFF2-40B4-BE49-F238E27FC236}">
                <a16:creationId xmlns:a16="http://schemas.microsoft.com/office/drawing/2014/main" id="{114C20D4-9E75-6554-3CAE-F91A0AF6FAB5}"/>
              </a:ext>
              <a:ext uri="{C183D7F6-B498-43B3-948B-1728B52AA6E4}">
                <adec:decorative xmlns:adec="http://schemas.microsoft.com/office/drawing/2017/decorative" val="1"/>
              </a:ext>
            </a:extLst>
          </p:cNvPr>
          <p:cNvSpPr/>
          <p:nvPr/>
        </p:nvSpPr>
        <p:spPr>
          <a:xfrm>
            <a:off x="6353840" y="1752829"/>
            <a:ext cx="5841796" cy="23227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pic>
        <p:nvPicPr>
          <p:cNvPr id="8" name="Picture 7" descr="Line chart showing infant mortality for England and Kent from 2001 to 2021. Infant mortality in Kent is consistently lower than the national rate, however this typically isn’t a significant difference. The rates are much closer since ~2016, at just under 4 deaths per 1000. &#10;">
            <a:extLst>
              <a:ext uri="{FF2B5EF4-FFF2-40B4-BE49-F238E27FC236}">
                <a16:creationId xmlns:a16="http://schemas.microsoft.com/office/drawing/2014/main" id="{CF4702A6-DDE7-5FBC-4990-0FED723E72D9}"/>
              </a:ext>
            </a:extLst>
          </p:cNvPr>
          <p:cNvPicPr>
            <a:picLocks noChangeAspect="1"/>
          </p:cNvPicPr>
          <p:nvPr/>
        </p:nvPicPr>
        <p:blipFill rotWithShape="1">
          <a:blip r:embed="rId3"/>
          <a:srcRect t="9506"/>
          <a:stretch/>
        </p:blipFill>
        <p:spPr>
          <a:xfrm>
            <a:off x="266019" y="1752829"/>
            <a:ext cx="5755328" cy="3683528"/>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E2511558-9AAB-AB5A-BA85-379DC9D8D225}"/>
              </a:ext>
            </a:extLst>
          </p:cNvPr>
          <p:cNvSpPr txBox="1"/>
          <p:nvPr/>
        </p:nvSpPr>
        <p:spPr>
          <a:xfrm>
            <a:off x="6431365" y="1787433"/>
            <a:ext cx="3926854" cy="646331"/>
          </a:xfrm>
          <a:prstGeom prst="rect">
            <a:avLst/>
          </a:prstGeom>
          <a:noFill/>
        </p:spPr>
        <p:txBody>
          <a:bodyPr wrap="square" rtlCol="0">
            <a:spAutoFit/>
          </a:bodyPr>
          <a:lstStyle/>
          <a:p>
            <a:r>
              <a:rPr lang="en-GB" b="1" dirty="0">
                <a:solidFill>
                  <a:schemeClr val="tx1">
                    <a:lumMod val="65000"/>
                    <a:lumOff val="35000"/>
                  </a:schemeClr>
                </a:solidFill>
              </a:rPr>
              <a:t>UK maternal mortality during childbirth</a:t>
            </a:r>
          </a:p>
        </p:txBody>
      </p:sp>
      <p:pic>
        <p:nvPicPr>
          <p:cNvPr id="22" name="Picture 21" descr="UK maternal mortality by ethnicity. White - 9 per 100,000. Asian 16 per 100,000. Black 34 per 100,000.">
            <a:extLst>
              <a:ext uri="{FF2B5EF4-FFF2-40B4-BE49-F238E27FC236}">
                <a16:creationId xmlns:a16="http://schemas.microsoft.com/office/drawing/2014/main" id="{566065EB-D06F-307B-848D-884CE7864136}"/>
              </a:ext>
            </a:extLst>
          </p:cNvPr>
          <p:cNvPicPr>
            <a:picLocks noChangeAspect="1"/>
          </p:cNvPicPr>
          <p:nvPr/>
        </p:nvPicPr>
        <p:blipFill>
          <a:blip r:embed="rId4"/>
          <a:stretch>
            <a:fillRect/>
          </a:stretch>
        </p:blipFill>
        <p:spPr>
          <a:xfrm>
            <a:off x="7165679" y="1914923"/>
            <a:ext cx="4511824" cy="2148985"/>
          </a:xfrm>
          <a:prstGeom prst="rect">
            <a:avLst/>
          </a:prstGeom>
        </p:spPr>
      </p:pic>
      <p:sp>
        <p:nvSpPr>
          <p:cNvPr id="3" name="Content Placeholder 2">
            <a:extLst>
              <a:ext uri="{FF2B5EF4-FFF2-40B4-BE49-F238E27FC236}">
                <a16:creationId xmlns:a16="http://schemas.microsoft.com/office/drawing/2014/main" id="{DE148D8F-D694-30EA-B055-F75E8380C45E}"/>
              </a:ext>
            </a:extLst>
          </p:cNvPr>
          <p:cNvSpPr>
            <a:spLocks noGrp="1"/>
          </p:cNvSpPr>
          <p:nvPr>
            <p:ph idx="1"/>
          </p:nvPr>
        </p:nvSpPr>
        <p:spPr>
          <a:xfrm>
            <a:off x="6353839" y="4410764"/>
            <a:ext cx="5572142" cy="1966548"/>
          </a:xfrm>
        </p:spPr>
        <p:txBody>
          <a:bodyPr/>
          <a:lstStyle/>
          <a:p>
            <a:r>
              <a:rPr lang="en-GB" sz="2200" dirty="0"/>
              <a:t>In 2020, women in the UK were 3x more likely to die by suicide during or soon after end of pregnancy compared to 2017-19</a:t>
            </a:r>
          </a:p>
        </p:txBody>
      </p:sp>
    </p:spTree>
    <p:extLst>
      <p:ext uri="{BB962C8B-B14F-4D97-AF65-F5344CB8AC3E}">
        <p14:creationId xmlns:p14="http://schemas.microsoft.com/office/powerpoint/2010/main" val="28591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215490" y="1605165"/>
            <a:ext cx="6480960" cy="1823836"/>
          </a:xfrm>
        </p:spPr>
        <p:txBody>
          <a:bodyPr/>
          <a:lstStyle/>
          <a:p>
            <a:pPr marL="0" indent="0">
              <a:buNone/>
            </a:pPr>
            <a:r>
              <a:rPr lang="en-GB" sz="1900" dirty="0"/>
              <a:t>The prevalence of excess weight in Swale’s Year R Children decreased significantly from 2019/20 - 2021/22 from </a:t>
            </a:r>
            <a:r>
              <a:rPr lang="en-GB" sz="1900" b="1" dirty="0"/>
              <a:t>27.5% to 22.6% </a:t>
            </a:r>
          </a:p>
          <a:p>
            <a:pPr marL="0" indent="0">
              <a:buNone/>
            </a:pPr>
            <a:r>
              <a:rPr lang="en-GB" sz="1900" dirty="0"/>
              <a:t>Obesity decreased slightly, from </a:t>
            </a:r>
            <a:r>
              <a:rPr lang="en-GB" sz="1900" b="1" dirty="0"/>
              <a:t>11.2% to 10.5%</a:t>
            </a:r>
          </a:p>
          <a:p>
            <a:pPr marL="0" indent="0">
              <a:buNone/>
            </a:pPr>
            <a:r>
              <a:rPr lang="en-GB" sz="1900" dirty="0"/>
              <a:t>Severe obesity increased slightly from </a:t>
            </a:r>
            <a:r>
              <a:rPr lang="en-GB" sz="1900" b="1" dirty="0"/>
              <a:t>2.9% to 3.6%</a:t>
            </a:r>
          </a:p>
          <a:p>
            <a:pPr marL="0" indent="0">
              <a:buNone/>
            </a:pPr>
            <a:endParaRPr lang="en-GB" sz="2000" dirty="0"/>
          </a:p>
          <a:p>
            <a:pPr marL="0" indent="0">
              <a:buNone/>
            </a:pPr>
            <a:endParaRPr lang="en-GB" sz="2000" dirty="0"/>
          </a:p>
          <a:p>
            <a:pPr marL="0" indent="0">
              <a:buNone/>
            </a:pPr>
            <a:endParaRPr lang="en-GB" dirty="0"/>
          </a:p>
        </p:txBody>
      </p:sp>
      <p:grpSp>
        <p:nvGrpSpPr>
          <p:cNvPr id="30" name="Group 29" descr="Showing change in weight categories in children in Year R in Swale from 2019/20 to 2021/22. Excess weight has reduced by 4.9%. Obesity has reduced by 0.7%. Severe obesity has increased by 0.7%.">
            <a:extLst>
              <a:ext uri="{FF2B5EF4-FFF2-40B4-BE49-F238E27FC236}">
                <a16:creationId xmlns:a16="http://schemas.microsoft.com/office/drawing/2014/main" id="{DD13A7E7-C7FF-114C-4F40-0148F0290524}"/>
              </a:ext>
            </a:extLst>
          </p:cNvPr>
          <p:cNvGrpSpPr/>
          <p:nvPr/>
        </p:nvGrpSpPr>
        <p:grpSpPr>
          <a:xfrm>
            <a:off x="6753049" y="1479212"/>
            <a:ext cx="6910186" cy="2363679"/>
            <a:chOff x="6753049" y="1479212"/>
            <a:chExt cx="6910186" cy="2363679"/>
          </a:xfrm>
        </p:grpSpPr>
        <p:sp>
          <p:nvSpPr>
            <p:cNvPr id="58" name="Rectangle 57">
              <a:extLst>
                <a:ext uri="{FF2B5EF4-FFF2-40B4-BE49-F238E27FC236}">
                  <a16:creationId xmlns:a16="http://schemas.microsoft.com/office/drawing/2014/main" id="{E504571A-30EE-0113-4856-942C6E8A21D5}"/>
                </a:ext>
              </a:extLst>
            </p:cNvPr>
            <p:cNvSpPr/>
            <p:nvPr/>
          </p:nvSpPr>
          <p:spPr>
            <a:xfrm>
              <a:off x="6753049" y="1479212"/>
              <a:ext cx="5438951" cy="236367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72" name="TextBox 71">
              <a:extLst>
                <a:ext uri="{FF2B5EF4-FFF2-40B4-BE49-F238E27FC236}">
                  <a16:creationId xmlns:a16="http://schemas.microsoft.com/office/drawing/2014/main" id="{6E873856-BBBA-73B6-629C-3B02928D640B}"/>
                </a:ext>
              </a:extLst>
            </p:cNvPr>
            <p:cNvSpPr txBox="1"/>
            <p:nvPr/>
          </p:nvSpPr>
          <p:spPr>
            <a:xfrm>
              <a:off x="6887953" y="1534651"/>
              <a:ext cx="4993036" cy="338554"/>
            </a:xfrm>
            <a:prstGeom prst="rect">
              <a:avLst/>
            </a:prstGeom>
            <a:noFill/>
          </p:spPr>
          <p:txBody>
            <a:bodyPr wrap="square">
              <a:spAutoFit/>
            </a:bodyPr>
            <a:lstStyle/>
            <a:p>
              <a:pPr algn="ctr"/>
              <a:r>
                <a:rPr lang="en-GB" sz="1600" b="1" dirty="0">
                  <a:solidFill>
                    <a:schemeClr val="tx1">
                      <a:lumMod val="65000"/>
                      <a:lumOff val="35000"/>
                    </a:schemeClr>
                  </a:solidFill>
                </a:rPr>
                <a:t>Change from 2019/20 to 2021/22 (Year R)</a:t>
              </a:r>
            </a:p>
          </p:txBody>
        </p:sp>
        <p:graphicFrame>
          <p:nvGraphicFramePr>
            <p:cNvPr id="10" name="Chart 9">
              <a:extLst>
                <a:ext uri="{FF2B5EF4-FFF2-40B4-BE49-F238E27FC236}">
                  <a16:creationId xmlns:a16="http://schemas.microsoft.com/office/drawing/2014/main" id="{7ACEA627-85DE-56DA-5215-8BB9A38D025D}"/>
                </a:ext>
              </a:extLst>
            </p:cNvPr>
            <p:cNvGraphicFramePr/>
            <p:nvPr>
              <p:extLst>
                <p:ext uri="{D42A27DB-BD31-4B8C-83A1-F6EECF244321}">
                  <p14:modId xmlns:p14="http://schemas.microsoft.com/office/powerpoint/2010/main" val="1404821529"/>
                </p:ext>
              </p:extLst>
            </p:nvPr>
          </p:nvGraphicFramePr>
          <p:xfrm>
            <a:off x="7739761" y="1822443"/>
            <a:ext cx="4880440" cy="196978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32A91F97-D56D-4377-38A4-C2009953FF45}"/>
                </a:ext>
              </a:extLst>
            </p:cNvPr>
            <p:cNvSpPr txBox="1"/>
            <p:nvPr/>
          </p:nvSpPr>
          <p:spPr>
            <a:xfrm>
              <a:off x="11356121" y="3052316"/>
              <a:ext cx="1555957" cy="338554"/>
            </a:xfrm>
            <a:prstGeom prst="rect">
              <a:avLst/>
            </a:prstGeom>
            <a:noFill/>
          </p:spPr>
          <p:txBody>
            <a:bodyPr wrap="square">
              <a:spAutoFit/>
            </a:bodyPr>
            <a:lstStyle/>
            <a:p>
              <a:r>
                <a:rPr lang="en-GB" sz="1600" dirty="0">
                  <a:solidFill>
                    <a:schemeClr val="tx1">
                      <a:lumMod val="65000"/>
                      <a:lumOff val="35000"/>
                    </a:schemeClr>
                  </a:solidFill>
                </a:rPr>
                <a:t>+0.7%</a:t>
              </a:r>
            </a:p>
          </p:txBody>
        </p:sp>
        <p:sp>
          <p:nvSpPr>
            <p:cNvPr id="6" name="TextBox 5">
              <a:extLst>
                <a:ext uri="{FF2B5EF4-FFF2-40B4-BE49-F238E27FC236}">
                  <a16:creationId xmlns:a16="http://schemas.microsoft.com/office/drawing/2014/main" id="{CD8CCD56-88FB-2492-7446-549EA2047E0F}"/>
                </a:ext>
              </a:extLst>
            </p:cNvPr>
            <p:cNvSpPr txBox="1"/>
            <p:nvPr/>
          </p:nvSpPr>
          <p:spPr>
            <a:xfrm>
              <a:off x="11356122" y="2532950"/>
              <a:ext cx="2307113" cy="338554"/>
            </a:xfrm>
            <a:prstGeom prst="rect">
              <a:avLst/>
            </a:prstGeom>
            <a:noFill/>
          </p:spPr>
          <p:txBody>
            <a:bodyPr wrap="square" rtlCol="0">
              <a:spAutoFit/>
            </a:bodyPr>
            <a:lstStyle/>
            <a:p>
              <a:r>
                <a:rPr lang="en-GB" sz="1600" dirty="0">
                  <a:solidFill>
                    <a:schemeClr val="tx1">
                      <a:lumMod val="65000"/>
                      <a:lumOff val="35000"/>
                    </a:schemeClr>
                  </a:solidFill>
                </a:rPr>
                <a:t>-0.7%</a:t>
              </a:r>
            </a:p>
          </p:txBody>
        </p:sp>
        <p:sp>
          <p:nvSpPr>
            <p:cNvPr id="7" name="TextBox 6">
              <a:extLst>
                <a:ext uri="{FF2B5EF4-FFF2-40B4-BE49-F238E27FC236}">
                  <a16:creationId xmlns:a16="http://schemas.microsoft.com/office/drawing/2014/main" id="{44837FC0-6AA3-F9E8-7A02-1932F88D2E03}"/>
                </a:ext>
              </a:extLst>
            </p:cNvPr>
            <p:cNvSpPr txBox="1"/>
            <p:nvPr/>
          </p:nvSpPr>
          <p:spPr>
            <a:xfrm>
              <a:off x="11356122" y="2057315"/>
              <a:ext cx="1555957" cy="338554"/>
            </a:xfrm>
            <a:prstGeom prst="rect">
              <a:avLst/>
            </a:prstGeom>
            <a:noFill/>
          </p:spPr>
          <p:txBody>
            <a:bodyPr wrap="square">
              <a:spAutoFit/>
            </a:bodyPr>
            <a:lstStyle/>
            <a:p>
              <a:r>
                <a:rPr lang="en-GB" sz="1600" dirty="0">
                  <a:solidFill>
                    <a:schemeClr val="tx1">
                      <a:lumMod val="65000"/>
                      <a:lumOff val="35000"/>
                    </a:schemeClr>
                  </a:solidFill>
                </a:rPr>
                <a:t>-4.9%</a:t>
              </a:r>
            </a:p>
          </p:txBody>
        </p:sp>
        <p:sp>
          <p:nvSpPr>
            <p:cNvPr id="16" name="TextBox 15">
              <a:extLst>
                <a:ext uri="{FF2B5EF4-FFF2-40B4-BE49-F238E27FC236}">
                  <a16:creationId xmlns:a16="http://schemas.microsoft.com/office/drawing/2014/main" id="{DEDCFE6F-EC8E-BB10-4A84-F05201669B2A}"/>
                </a:ext>
              </a:extLst>
            </p:cNvPr>
            <p:cNvSpPr txBox="1"/>
            <p:nvPr/>
          </p:nvSpPr>
          <p:spPr>
            <a:xfrm>
              <a:off x="6961782" y="2507532"/>
              <a:ext cx="1555957" cy="338554"/>
            </a:xfrm>
            <a:prstGeom prst="rect">
              <a:avLst/>
            </a:prstGeom>
            <a:noFill/>
          </p:spPr>
          <p:txBody>
            <a:bodyPr wrap="square">
              <a:spAutoFit/>
            </a:bodyPr>
            <a:lstStyle/>
            <a:p>
              <a:r>
                <a:rPr lang="en-GB" sz="1600" dirty="0">
                  <a:solidFill>
                    <a:schemeClr val="tx1">
                      <a:lumMod val="65000"/>
                      <a:lumOff val="35000"/>
                    </a:schemeClr>
                  </a:solidFill>
                </a:rPr>
                <a:t>Obesity</a:t>
              </a:r>
            </a:p>
          </p:txBody>
        </p:sp>
        <p:sp>
          <p:nvSpPr>
            <p:cNvPr id="19" name="TextBox 18">
              <a:extLst>
                <a:ext uri="{FF2B5EF4-FFF2-40B4-BE49-F238E27FC236}">
                  <a16:creationId xmlns:a16="http://schemas.microsoft.com/office/drawing/2014/main" id="{FC229C37-B0BD-5633-D61E-A0B5AC953199}"/>
                </a:ext>
              </a:extLst>
            </p:cNvPr>
            <p:cNvSpPr txBox="1"/>
            <p:nvPr/>
          </p:nvSpPr>
          <p:spPr>
            <a:xfrm>
              <a:off x="6961782" y="3005934"/>
              <a:ext cx="2182372" cy="338554"/>
            </a:xfrm>
            <a:prstGeom prst="rect">
              <a:avLst/>
            </a:prstGeom>
            <a:noFill/>
          </p:spPr>
          <p:txBody>
            <a:bodyPr wrap="square">
              <a:spAutoFit/>
            </a:bodyPr>
            <a:lstStyle/>
            <a:p>
              <a:r>
                <a:rPr lang="en-GB" sz="1600" dirty="0">
                  <a:solidFill>
                    <a:schemeClr val="tx1">
                      <a:lumMod val="65000"/>
                      <a:lumOff val="35000"/>
                    </a:schemeClr>
                  </a:solidFill>
                </a:rPr>
                <a:t>Severe Obesity</a:t>
              </a:r>
            </a:p>
          </p:txBody>
        </p:sp>
        <p:sp>
          <p:nvSpPr>
            <p:cNvPr id="20" name="TextBox 19">
              <a:extLst>
                <a:ext uri="{FF2B5EF4-FFF2-40B4-BE49-F238E27FC236}">
                  <a16:creationId xmlns:a16="http://schemas.microsoft.com/office/drawing/2014/main" id="{C3BEE160-A549-724B-91E9-95D4B621C649}"/>
                </a:ext>
              </a:extLst>
            </p:cNvPr>
            <p:cNvSpPr txBox="1"/>
            <p:nvPr/>
          </p:nvSpPr>
          <p:spPr>
            <a:xfrm>
              <a:off x="6961782" y="2053652"/>
              <a:ext cx="1555957" cy="338554"/>
            </a:xfrm>
            <a:prstGeom prst="rect">
              <a:avLst/>
            </a:prstGeom>
            <a:noFill/>
          </p:spPr>
          <p:txBody>
            <a:bodyPr wrap="square">
              <a:spAutoFit/>
            </a:bodyPr>
            <a:lstStyle/>
            <a:p>
              <a:r>
                <a:rPr lang="en-GB" sz="1600" dirty="0">
                  <a:solidFill>
                    <a:schemeClr val="tx1">
                      <a:lumMod val="65000"/>
                      <a:lumOff val="35000"/>
                    </a:schemeClr>
                  </a:solidFill>
                </a:rPr>
                <a:t>Excess Weight</a:t>
              </a:r>
            </a:p>
          </p:txBody>
        </p:sp>
      </p:grpSp>
      <p:grpSp>
        <p:nvGrpSpPr>
          <p:cNvPr id="11" name="Group 10" descr="6.4% of Year R children in Kent in the least deprived 20% of areas were obese in 2021/22. 12.9% of children in the most deprived areas were obese.">
            <a:extLst>
              <a:ext uri="{FF2B5EF4-FFF2-40B4-BE49-F238E27FC236}">
                <a16:creationId xmlns:a16="http://schemas.microsoft.com/office/drawing/2014/main" id="{C2847AE9-48C7-70A6-28E9-BC46BAB6EB52}"/>
              </a:ext>
            </a:extLst>
          </p:cNvPr>
          <p:cNvGrpSpPr/>
          <p:nvPr/>
        </p:nvGrpSpPr>
        <p:grpSpPr>
          <a:xfrm>
            <a:off x="0" y="3789040"/>
            <a:ext cx="5438951" cy="2211422"/>
            <a:chOff x="0" y="3789040"/>
            <a:chExt cx="5438951" cy="2211422"/>
          </a:xfrm>
        </p:grpSpPr>
        <p:sp>
          <p:nvSpPr>
            <p:cNvPr id="12" name="Rectangle 11">
              <a:extLst>
                <a:ext uri="{FF2B5EF4-FFF2-40B4-BE49-F238E27FC236}">
                  <a16:creationId xmlns:a16="http://schemas.microsoft.com/office/drawing/2014/main" id="{F67B510A-D7ED-8DA8-818B-03E29B282F92}"/>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4" name="TextBox 13">
              <a:extLst>
                <a:ext uri="{FF2B5EF4-FFF2-40B4-BE49-F238E27FC236}">
                  <a16:creationId xmlns:a16="http://schemas.microsoft.com/office/drawing/2014/main" id="{C28056A9-17E4-834E-4565-943EC65A04D5}"/>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15" name="Picture 14">
              <a:extLst>
                <a:ext uri="{FF2B5EF4-FFF2-40B4-BE49-F238E27FC236}">
                  <a16:creationId xmlns:a16="http://schemas.microsoft.com/office/drawing/2014/main" id="{95A10C1F-62A3-7C42-90F5-DA9E5C7435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69A864FF-6B8C-239F-F984-860C81EA656D}"/>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25" name="TextBox 24">
              <a:extLst>
                <a:ext uri="{FF2B5EF4-FFF2-40B4-BE49-F238E27FC236}">
                  <a16:creationId xmlns:a16="http://schemas.microsoft.com/office/drawing/2014/main" id="{7D8660D5-8A70-4A4A-7872-D25ABC0ED37E}"/>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26" name="Arrow: Right 25">
              <a:extLst>
                <a:ext uri="{FF2B5EF4-FFF2-40B4-BE49-F238E27FC236}">
                  <a16:creationId xmlns:a16="http://schemas.microsoft.com/office/drawing/2014/main" id="{4A2515C4-9905-6542-4F52-BDE3F844D3AC}"/>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DDBD426D-3D1A-A3E7-C964-C76F8C6AE8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FC2E3BBB-AB8B-CB30-60CC-8F7E1D90A9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grpSp>
      <p:sp>
        <p:nvSpPr>
          <p:cNvPr id="29" name="TextBox 28">
            <a:extLst>
              <a:ext uri="{FF2B5EF4-FFF2-40B4-BE49-F238E27FC236}">
                <a16:creationId xmlns:a16="http://schemas.microsoft.com/office/drawing/2014/main" id="{46B3B03A-F041-2EB6-550C-FE9541413E37}"/>
              </a:ext>
              <a:ext uri="{C183D7F6-B498-43B3-948B-1728B52AA6E4}">
                <adec:decorative xmlns:adec="http://schemas.microsoft.com/office/drawing/2017/decorative" val="1"/>
              </a:ext>
            </a:extLst>
          </p:cNvPr>
          <p:cNvSpPr txBox="1"/>
          <p:nvPr/>
        </p:nvSpPr>
        <p:spPr>
          <a:xfrm>
            <a:off x="119336" y="3852945"/>
            <a:ext cx="3301591" cy="461665"/>
          </a:xfrm>
          <a:prstGeom prst="rect">
            <a:avLst/>
          </a:prstGeom>
          <a:noFill/>
        </p:spPr>
        <p:txBody>
          <a:bodyPr wrap="square">
            <a:spAutoFit/>
          </a:bodyPr>
          <a:lstStyle/>
          <a:p>
            <a:r>
              <a:rPr lang="en-GB" sz="2400" b="1" dirty="0">
                <a:solidFill>
                  <a:schemeClr val="tx2"/>
                </a:solidFill>
              </a:rPr>
              <a:t>Kent</a:t>
            </a:r>
          </a:p>
        </p:txBody>
      </p:sp>
      <p:sp>
        <p:nvSpPr>
          <p:cNvPr id="5" name="TextBox 4">
            <a:extLst>
              <a:ext uri="{FF2B5EF4-FFF2-40B4-BE49-F238E27FC236}">
                <a16:creationId xmlns:a16="http://schemas.microsoft.com/office/drawing/2014/main" id="{DB0CF6F1-AA85-25AC-0E77-CD9B10A93261}"/>
              </a:ext>
            </a:extLst>
          </p:cNvPr>
          <p:cNvSpPr txBox="1"/>
          <p:nvPr/>
        </p:nvSpPr>
        <p:spPr>
          <a:xfrm>
            <a:off x="5873388" y="4454085"/>
            <a:ext cx="6103121" cy="969496"/>
          </a:xfrm>
          <a:prstGeom prst="rect">
            <a:avLst/>
          </a:prstGeom>
          <a:noFill/>
        </p:spPr>
        <p:txBody>
          <a:bodyPr wrap="square">
            <a:spAutoFit/>
          </a:bodyPr>
          <a:lstStyle/>
          <a:p>
            <a:r>
              <a:rPr lang="en-GB" sz="1900" dirty="0"/>
              <a:t>Between the 2019/20 and 2021/22 school years, the proportion of obese Year 6 children in Swale also increased significantly by </a:t>
            </a:r>
            <a:r>
              <a:rPr lang="en-GB" sz="1900" b="1" dirty="0"/>
              <a:t>3.1%</a:t>
            </a:r>
          </a:p>
        </p:txBody>
      </p:sp>
    </p:spTree>
    <p:extLst>
      <p:ext uri="{BB962C8B-B14F-4D97-AF65-F5344CB8AC3E}">
        <p14:creationId xmlns:p14="http://schemas.microsoft.com/office/powerpoint/2010/main" val="17429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a:t>
            </a:r>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411400"/>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3" name="Graphic 12" descr="Man with solid fill">
              <a:extLst>
                <a:ext uri="{FF2B5EF4-FFF2-40B4-BE49-F238E27FC236}">
                  <a16:creationId xmlns:a16="http://schemas.microsoft.com/office/drawing/2014/main" id="{820990E0-3562-DEB5-8372-852BFD33C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grpSp>
          <p:nvGrpSpPr>
            <p:cNvPr id="26" name="Graphic 1026" descr="Man with solid fill">
              <a:extLst>
                <a:ext uri="{FF2B5EF4-FFF2-40B4-BE49-F238E27FC236}">
                  <a16:creationId xmlns:a16="http://schemas.microsoft.com/office/drawing/2014/main" id="{B66718A6-C6D7-615F-E71E-5A1092D0DC88}"/>
                </a:ext>
              </a:extLst>
            </p:cNvPr>
            <p:cNvGrpSpPr/>
            <p:nvPr/>
          </p:nvGrpSpPr>
          <p:grpSpPr>
            <a:xfrm>
              <a:off x="3792471" y="2827193"/>
              <a:ext cx="419100" cy="857250"/>
              <a:chOff x="3792471" y="2827193"/>
              <a:chExt cx="419100" cy="857250"/>
            </a:xfrm>
            <a:gradFill>
              <a:gsLst>
                <a:gs pos="66000">
                  <a:srgbClr val="2D7C82"/>
                </a:gs>
                <a:gs pos="66000">
                  <a:schemeClr val="tx1"/>
                </a:gs>
              </a:gsLst>
              <a:lin ang="0" scaled="1"/>
            </a:gradFill>
          </p:grpSpPr>
          <p:sp>
            <p:nvSpPr>
              <p:cNvPr id="30" name="Freeform: Shape 29">
                <a:extLst>
                  <a:ext uri="{FF2B5EF4-FFF2-40B4-BE49-F238E27FC236}">
                    <a16:creationId xmlns:a16="http://schemas.microsoft.com/office/drawing/2014/main" id="{303EFE52-5A13-0F5F-E520-F31664BC2D81}"/>
                  </a:ext>
                </a:extLst>
              </p:cNvPr>
              <p:cNvSpPr/>
              <p:nvPr/>
            </p:nvSpPr>
            <p:spPr>
              <a:xfrm>
                <a:off x="3925821" y="282719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adFill flip="none" rotWithShape="1">
                <a:gsLst>
                  <a:gs pos="67000">
                    <a:schemeClr val="tx1"/>
                  </a:gs>
                  <a:gs pos="66000">
                    <a:schemeClr val="accent1"/>
                  </a:gs>
                </a:gsLst>
                <a:lin ang="0" scaled="1"/>
                <a:tileRect/>
              </a:gra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6382EBC-BFB0-F872-0680-AAE11A39827A}"/>
                  </a:ext>
                </a:extLst>
              </p:cNvPr>
              <p:cNvSpPr/>
              <p:nvPr/>
            </p:nvSpPr>
            <p:spPr>
              <a:xfrm>
                <a:off x="3792471" y="2998643"/>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adFill flip="none" rotWithShape="1">
                <a:gsLst>
                  <a:gs pos="45000">
                    <a:schemeClr val="tx1"/>
                  </a:gs>
                  <a:gs pos="48000">
                    <a:schemeClr val="accent1"/>
                  </a:gs>
                </a:gsLst>
                <a:lin ang="10800000" scaled="0"/>
                <a:tileRect/>
              </a:gradFill>
              <a:ln w="9525" cap="flat">
                <a:noFill/>
                <a:prstDash val="solid"/>
                <a:miter/>
              </a:ln>
            </p:spPr>
            <p:txBody>
              <a:bodyPr rtlCol="0" anchor="ctr"/>
              <a:lstStyle/>
              <a:p>
                <a:endParaRPr lang="en-GB" dirty="0"/>
              </a:p>
            </p:txBody>
          </p:sp>
        </p:grpSp>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2" name="TextBox 31">
            <a:extLst>
              <a:ext uri="{FF2B5EF4-FFF2-40B4-BE49-F238E27FC236}">
                <a16:creationId xmlns:a16="http://schemas.microsoft.com/office/drawing/2014/main" id="{99703D3E-8796-1A70-3DCF-9531E429A43F}"/>
              </a:ext>
            </a:extLst>
          </p:cNvPr>
          <p:cNvSpPr txBox="1"/>
          <p:nvPr/>
        </p:nvSpPr>
        <p:spPr>
          <a:xfrm>
            <a:off x="4583832" y="1636079"/>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38% disadvantaged Key Stage 2 pupils met the expected standard in reading, writing and maths (RWM) in Swale, 2021/22</a:t>
            </a:r>
          </a:p>
          <a:p>
            <a:pPr>
              <a:spcBef>
                <a:spcPts val="600"/>
              </a:spcBef>
              <a:spcAft>
                <a:spcPts val="600"/>
              </a:spcAft>
            </a:pPr>
            <a:r>
              <a:rPr lang="en-GB" sz="2000" dirty="0">
                <a:cs typeface="Arial" panose="020B0604020202020204" pitchFamily="34" charset="0"/>
              </a:rPr>
              <a:t>63% non-disadvantaged pupils met this standard</a:t>
            </a:r>
          </a:p>
        </p:txBody>
      </p:sp>
      <p:sp>
        <p:nvSpPr>
          <p:cNvPr id="3" name="Oval 2">
            <a:extLst>
              <a:ext uri="{FF2B5EF4-FFF2-40B4-BE49-F238E27FC236}">
                <a16:creationId xmlns:a16="http://schemas.microsoft.com/office/drawing/2014/main" id="{85747DFF-892B-1365-D5EC-C167BBE1B557}"/>
              </a:ext>
              <a:ext uri="{C183D7F6-B498-43B3-948B-1728B52AA6E4}">
                <adec:decorative xmlns:adec="http://schemas.microsoft.com/office/drawing/2017/decorative" val="1"/>
              </a:ext>
            </a:extLst>
          </p:cNvPr>
          <p:cNvSpPr/>
          <p:nvPr/>
        </p:nvSpPr>
        <p:spPr>
          <a:xfrm>
            <a:off x="119336" y="3565215"/>
            <a:ext cx="4424467" cy="2438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TextBox 4">
            <a:extLst>
              <a:ext uri="{FF2B5EF4-FFF2-40B4-BE49-F238E27FC236}">
                <a16:creationId xmlns:a16="http://schemas.microsoft.com/office/drawing/2014/main" id="{C023529F-EAFA-A89D-553F-4F0DE962A653}"/>
              </a:ext>
            </a:extLst>
          </p:cNvPr>
          <p:cNvSpPr txBox="1"/>
          <p:nvPr/>
        </p:nvSpPr>
        <p:spPr>
          <a:xfrm>
            <a:off x="332674" y="3941476"/>
            <a:ext cx="3991829" cy="1594622"/>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sz="2000" b="1" dirty="0">
                <a:solidFill>
                  <a:schemeClr val="bg1"/>
                </a:solidFill>
                <a:cs typeface="Arial" panose="020B0604020202020204" pitchFamily="34" charset="0"/>
              </a:rPr>
              <a:t>55% of pupils in Swale achieved the expected standard in RWM in 2021/22, down 12% since 2018/19</a:t>
            </a:r>
          </a:p>
        </p:txBody>
      </p:sp>
      <p:sp>
        <p:nvSpPr>
          <p:cNvPr id="6" name="Freeform: Shape 5">
            <a:extLst>
              <a:ext uri="{FF2B5EF4-FFF2-40B4-BE49-F238E27FC236}">
                <a16:creationId xmlns:a16="http://schemas.microsoft.com/office/drawing/2014/main" id="{E40E607E-0E0A-C7AB-A1D3-FD210391534F}"/>
              </a:ext>
              <a:ext uri="{C183D7F6-B498-43B3-948B-1728B52AA6E4}">
                <adec:decorative xmlns:adec="http://schemas.microsoft.com/office/drawing/2017/decorative" val="1"/>
              </a:ext>
            </a:extLst>
          </p:cNvPr>
          <p:cNvSpPr/>
          <p:nvPr/>
        </p:nvSpPr>
        <p:spPr>
          <a:xfrm>
            <a:off x="2115355" y="1873214"/>
            <a:ext cx="322159" cy="467021"/>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adFill flip="none" rotWithShape="1">
            <a:gsLst>
              <a:gs pos="50000">
                <a:schemeClr val="tx1"/>
              </a:gs>
              <a:gs pos="50000">
                <a:schemeClr val="accent1"/>
              </a:gs>
            </a:gsLst>
            <a:lin ang="10800000" scaled="0"/>
            <a:tileRect/>
          </a:gradFill>
          <a:ln w="952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EA277118-DC5E-D358-5317-50C556450BC3}"/>
              </a:ext>
              <a:ext uri="{C183D7F6-B498-43B3-948B-1728B52AA6E4}">
                <adec:decorative xmlns:adec="http://schemas.microsoft.com/office/drawing/2017/decorative" val="1"/>
              </a:ext>
            </a:extLst>
          </p:cNvPr>
          <p:cNvSpPr/>
          <p:nvPr/>
        </p:nvSpPr>
        <p:spPr>
          <a:xfrm>
            <a:off x="2214420" y="1754856"/>
            <a:ext cx="117149" cy="103782"/>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adFill flip="none" rotWithShape="1">
            <a:gsLst>
              <a:gs pos="50000">
                <a:schemeClr val="tx1"/>
              </a:gs>
              <a:gs pos="49000">
                <a:schemeClr val="accent1"/>
              </a:gs>
            </a:gsLst>
            <a:lin ang="0" scaled="1"/>
            <a:tileRect/>
          </a:gradFill>
          <a:ln w="9525" cap="flat">
            <a:noFill/>
            <a:prstDash val="solid"/>
            <a:miter/>
          </a:ln>
        </p:spPr>
        <p:txBody>
          <a:bodyPr rtlCol="0" anchor="ctr"/>
          <a:lstStyle/>
          <a:p>
            <a:endParaRPr lang="en-GB"/>
          </a:p>
        </p:txBody>
      </p:sp>
      <p:sp>
        <p:nvSpPr>
          <p:cNvPr id="36" name="TextBox 35">
            <a:extLst>
              <a:ext uri="{FF2B5EF4-FFF2-40B4-BE49-F238E27FC236}">
                <a16:creationId xmlns:a16="http://schemas.microsoft.com/office/drawing/2014/main" id="{2B275517-E052-E0FD-ECF1-C69AF64A073F}"/>
              </a:ext>
            </a:extLst>
          </p:cNvPr>
          <p:cNvSpPr txBox="1"/>
          <p:nvPr/>
        </p:nvSpPr>
        <p:spPr>
          <a:xfrm>
            <a:off x="4961692" y="4757588"/>
            <a:ext cx="7230308" cy="1286845"/>
          </a:xfrm>
          <a:prstGeom prst="rect">
            <a:avLst/>
          </a:prstGeom>
          <a:solidFill>
            <a:schemeClr val="bg1"/>
          </a:solidFill>
          <a:ln w="25400">
            <a:noFill/>
          </a:ln>
        </p:spPr>
        <p:txBody>
          <a:bodyPr wrap="square" lIns="180000" tIns="180000" rIns="180000" bIns="180000" rtlCol="0">
            <a:spAutoFit/>
          </a:bodyPr>
          <a:lstStyle/>
          <a:p>
            <a:r>
              <a:rPr lang="en-GB" sz="2000" dirty="0">
                <a:solidFill>
                  <a:srgbClr val="0B0C0C"/>
                </a:solidFill>
                <a:latin typeface="GDS Transport"/>
              </a:rPr>
              <a:t>Nationally, the disadvantage gap index is at the highest level since 2012, suggesting that disruption to learning during the COVID-19 pandemic has had a greater impact on disadvantaged pupils.  </a:t>
            </a:r>
            <a:endParaRPr lang="en-GB" sz="2000" dirty="0"/>
          </a:p>
        </p:txBody>
      </p:sp>
      <p:grpSp>
        <p:nvGrpSpPr>
          <p:cNvPr id="14" name="Group 13" descr="The disadvantage gap index (a measure of the difference in attainment between disadvantaged and other pupils) at the end of primary school was 3.23 in 2022, compared with 2.91 in 2019.">
            <a:extLst>
              <a:ext uri="{FF2B5EF4-FFF2-40B4-BE49-F238E27FC236}">
                <a16:creationId xmlns:a16="http://schemas.microsoft.com/office/drawing/2014/main" id="{9F6D2C1B-120F-16E9-4500-3145F2A25C1C}"/>
              </a:ext>
            </a:extLst>
          </p:cNvPr>
          <p:cNvGrpSpPr/>
          <p:nvPr/>
        </p:nvGrpSpPr>
        <p:grpSpPr>
          <a:xfrm>
            <a:off x="5930071" y="3611338"/>
            <a:ext cx="4795616" cy="1214960"/>
            <a:chOff x="5930071" y="3611338"/>
            <a:chExt cx="4795616" cy="1214960"/>
          </a:xfrm>
        </p:grpSpPr>
        <p:sp>
          <p:nvSpPr>
            <p:cNvPr id="39" name="TextBox 38">
              <a:extLst>
                <a:ext uri="{FF2B5EF4-FFF2-40B4-BE49-F238E27FC236}">
                  <a16:creationId xmlns:a16="http://schemas.microsoft.com/office/drawing/2014/main" id="{8120212D-E206-7C68-5CF1-C47C9E21BFDE}"/>
                </a:ext>
              </a:extLst>
            </p:cNvPr>
            <p:cNvSpPr txBox="1"/>
            <p:nvPr/>
          </p:nvSpPr>
          <p:spPr>
            <a:xfrm>
              <a:off x="5930071" y="3621723"/>
              <a:ext cx="1198888"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2.91</a:t>
              </a:r>
              <a:endParaRPr lang="en-GB" sz="2800" b="1" dirty="0">
                <a:solidFill>
                  <a:schemeClr val="accent1"/>
                </a:solidFill>
                <a:cs typeface="Arial" panose="020B0604020202020204" pitchFamily="34" charset="0"/>
              </a:endParaRPr>
            </a:p>
          </p:txBody>
        </p:sp>
        <p:sp>
          <p:nvSpPr>
            <p:cNvPr id="40" name="TextBox 39">
              <a:extLst>
                <a:ext uri="{FF2B5EF4-FFF2-40B4-BE49-F238E27FC236}">
                  <a16:creationId xmlns:a16="http://schemas.microsoft.com/office/drawing/2014/main" id="{A00EF14D-33A1-B3AB-7B93-4D4A8BB8D740}"/>
                </a:ext>
              </a:extLst>
            </p:cNvPr>
            <p:cNvSpPr txBox="1"/>
            <p:nvPr/>
          </p:nvSpPr>
          <p:spPr>
            <a:xfrm>
              <a:off x="9317165" y="3623234"/>
              <a:ext cx="1162827"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3.23</a:t>
              </a:r>
            </a:p>
          </p:txBody>
        </p:sp>
        <p:pic>
          <p:nvPicPr>
            <p:cNvPr id="41" name="Graphic 40" descr="Arrow: Straight with solid fill">
              <a:extLst>
                <a:ext uri="{FF2B5EF4-FFF2-40B4-BE49-F238E27FC236}">
                  <a16:creationId xmlns:a16="http://schemas.microsoft.com/office/drawing/2014/main" id="{E32FCBA7-BC46-B5B9-D4CC-00597CBDA3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7366521" y="3611338"/>
              <a:ext cx="1768222" cy="1214960"/>
            </a:xfrm>
            <a:prstGeom prst="rect">
              <a:avLst/>
            </a:prstGeom>
          </p:spPr>
        </p:pic>
        <p:sp>
          <p:nvSpPr>
            <p:cNvPr id="42" name="TextBox 41">
              <a:extLst>
                <a:ext uri="{FF2B5EF4-FFF2-40B4-BE49-F238E27FC236}">
                  <a16:creationId xmlns:a16="http://schemas.microsoft.com/office/drawing/2014/main" id="{163A8649-E39B-FAC5-D82B-7325D68B8345}"/>
                </a:ext>
              </a:extLst>
            </p:cNvPr>
            <p:cNvSpPr txBox="1"/>
            <p:nvPr/>
          </p:nvSpPr>
          <p:spPr>
            <a:xfrm>
              <a:off x="6002077" y="4084785"/>
              <a:ext cx="116282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2019</a:t>
              </a:r>
              <a:endParaRPr lang="en-GB" dirty="0">
                <a:solidFill>
                  <a:schemeClr val="accent1"/>
                </a:solidFill>
                <a:cs typeface="Arial" panose="020B0604020202020204" pitchFamily="34" charset="0"/>
              </a:endParaRPr>
            </a:p>
          </p:txBody>
        </p:sp>
        <p:sp>
          <p:nvSpPr>
            <p:cNvPr id="43" name="TextBox 42">
              <a:extLst>
                <a:ext uri="{FF2B5EF4-FFF2-40B4-BE49-F238E27FC236}">
                  <a16:creationId xmlns:a16="http://schemas.microsoft.com/office/drawing/2014/main" id="{9439F997-3A50-9812-F595-C4EF16892910}"/>
                </a:ext>
              </a:extLst>
            </p:cNvPr>
            <p:cNvSpPr txBox="1"/>
            <p:nvPr/>
          </p:nvSpPr>
          <p:spPr>
            <a:xfrm>
              <a:off x="9450033" y="4049702"/>
              <a:ext cx="1275654"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endParaRPr lang="en-GB" sz="2400" dirty="0">
                <a:solidFill>
                  <a:schemeClr val="accent1"/>
                </a:solidFill>
                <a:cs typeface="Arial" panose="020B0604020202020204" pitchFamily="34" charset="0"/>
              </a:endParaRPr>
            </a:p>
          </p:txBody>
        </p:sp>
      </p:grpSp>
    </p:spTree>
    <p:extLst>
      <p:ext uri="{BB962C8B-B14F-4D97-AF65-F5344CB8AC3E}">
        <p14:creationId xmlns:p14="http://schemas.microsoft.com/office/powerpoint/2010/main" val="112415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99FBD7B739DA498A873D68688F7DC0" ma:contentTypeVersion="23" ma:contentTypeDescription="Create a new document." ma:contentTypeScope="" ma:versionID="312eacb2340a3a40527504df03ce8cbd">
  <xsd:schema xmlns:xsd="http://www.w3.org/2001/XMLSchema" xmlns:xs="http://www.w3.org/2001/XMLSchema" xmlns:p="http://schemas.microsoft.com/office/2006/metadata/properties" xmlns:ns2="67b3fc33-3290-4eed-b6aa-aa4ab910aee0" xmlns:ns3="211806d2-e2f2-498d-8737-ddaf6c1a0a83" targetNamespace="http://schemas.microsoft.com/office/2006/metadata/properties" ma:root="true" ma:fieldsID="c34fd386c933bd9cc6e8a0944754affe" ns2:_="" ns3:_="">
    <xsd:import namespace="67b3fc33-3290-4eed-b6aa-aa4ab910aee0"/>
    <xsd:import namespace="211806d2-e2f2-498d-8737-ddaf6c1a0a83"/>
    <xsd:element name="properties">
      <xsd:complexType>
        <xsd:sequence>
          <xsd:element name="documentManagement">
            <xsd:complexType>
              <xsd:all>
                <xsd:element ref="ns2:Directorate" minOccurs="0"/>
                <xsd:element ref="ns2:Documentowner" minOccurs="0"/>
                <xsd:element ref="ns2:Whattypeofdocumentisit_x003f_" minOccurs="0"/>
                <xsd:element ref="ns2:Category"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_ModernAudienceTargetUserField" minOccurs="0"/>
                <xsd:element ref="ns2:_ModernAudienceAadObjectIds" minOccurs="0"/>
                <xsd:element ref="ns2:Target_x0020_Audiences" minOccurs="0"/>
                <xsd:element ref="ns2:HighlightedContentWP" minOccurs="0"/>
                <xsd:element ref="ns2:TestColumn" minOccurs="0"/>
                <xsd:element ref="ns2:Whoisthisfor" minOccurs="0"/>
                <xsd:element ref="ns3:TaxKeywordTaxHTField" minOccurs="0"/>
                <xsd:element ref="ns3:SharedWithUsers" minOccurs="0"/>
                <xsd:element ref="ns3:SharedWithDetails"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3fc33-3290-4eed-b6aa-aa4ab910aee0" elementFormDefault="qualified">
    <xsd:import namespace="http://schemas.microsoft.com/office/2006/documentManagement/types"/>
    <xsd:import namespace="http://schemas.microsoft.com/office/infopath/2007/PartnerControls"/>
    <xsd:element name="Directorate" ma:index="8" nillable="true" ma:displayName="Directorate" ma:description="Which directorate does this policy belong to" ma:format="Dropdown" ma:internalName="Directorate">
      <xsd:simpleType>
        <xsd:restriction base="dms:Choice">
          <xsd:enumeration value="CYPE"/>
          <xsd:enumeration value="ASCH"/>
          <xsd:enumeration value="GET"/>
          <xsd:enumeration value="CED and DCED"/>
        </xsd:restriction>
      </xsd:simpleType>
    </xsd:element>
    <xsd:element name="Documentowner" ma:index="9" nillable="true" ma:displayName="Document owner" ma:description="Who is responsible for this document" ma:format="Dropdown" ma:list="UserInfo" ma:SharePointGroup="0" ma:internalName="Documen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attypeofdocumentisit_x003f_" ma:index="10" nillable="true" ma:displayName="What type of document is it?" ma:format="Dropdown" ma:internalName="Whattypeofdocumentisit_x003f_">
      <xsd:simpleType>
        <xsd:restriction base="dms:Choice">
          <xsd:enumeration value="Strategy and policy register"/>
          <xsd:enumeration value="Policy"/>
          <xsd:enumeration value="Business plan"/>
          <xsd:enumeration value="Structure chart"/>
          <xsd:enumeration value="Guidance"/>
        </xsd:restriction>
      </xsd:simpleType>
    </xsd:element>
    <xsd:element name="Category" ma:index="11" nillable="true" ma:displayName="Category" ma:format="Dropdown" ma:internalName="Category">
      <xsd:simpleType>
        <xsd:restriction base="dms:Choice">
          <xsd:enumeration value="Service strategy"/>
          <xsd:enumeration value="Operational Policies"/>
          <xsd:enumeration value="Internal Control Policy"/>
          <xsd:enumeration value="Action plan"/>
          <xsd:enumeration value="Council strategy"/>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ModernAudienceTargetUserField" ma:index="2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1" nillable="true" ma:displayName="AudienceIds" ma:list="{6136d231-e23e-4e62-94e0-01411b97b6c4}" ma:internalName="_ModernAudienceAadObjectIds" ma:readOnly="true" ma:showField="_AadObjectIdForUser"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rget_x0020_Audiences" ma:index="22" nillable="true" ma:displayName="Target Audiences" ma:internalName="Target_x0020_Audiences">
      <xsd:simpleType>
        <xsd:restriction base="dms:Unknown"/>
      </xsd:simpleType>
    </xsd:element>
    <xsd:element name="HighlightedContentWP" ma:index="23" nillable="true" ma:displayName="Highlighted Content WP" ma:format="Dropdown" ma:internalName="HighlightedContentWP">
      <xsd:simpleType>
        <xsd:restriction base="dms:Choice">
          <xsd:enumeration value="1"/>
          <xsd:enumeration value="2"/>
          <xsd:enumeration value="3"/>
        </xsd:restriction>
      </xsd:simpleType>
    </xsd:element>
    <xsd:element name="TestColumn" ma:index="24" nillable="true" ma:displayName="Test Column" ma:format="Dropdown" ma:internalName="TestColumn">
      <xsd:simpleType>
        <xsd:restriction base="dms:Choice">
          <xsd:enumeration value="Test 1"/>
          <xsd:enumeration value="Test 2"/>
          <xsd:enumeration value="Test 3"/>
        </xsd:restriction>
      </xsd:simpleType>
    </xsd:element>
    <xsd:element name="Whoisthisfor" ma:index="25" nillable="true" ma:displayName="Who is this for" ma:format="Dropdown" ma:internalName="Whoisthisfor">
      <xsd:complexType>
        <xsd:complexContent>
          <xsd:extension base="dms:MultiChoice">
            <xsd:sequence>
              <xsd:element name="Value" maxOccurs="unbounded" minOccurs="0" nillable="true">
                <xsd:simpleType>
                  <xsd:restriction base="dms:Choice">
                    <xsd:enumeration value="Managers"/>
                    <xsd:enumeration value="Staff"/>
                  </xsd:restriction>
                </xsd:simpleType>
              </xsd:element>
            </xsd:sequence>
          </xsd:extension>
        </xsd:complexContent>
      </xsd:complexType>
    </xsd:element>
    <xsd:element name="Area" ma:index="30" nillable="true" ma:displayName="Area" ma:format="Dropdown" ma:internalName="Area">
      <xsd:simpleType>
        <xsd:restriction base="dms:Choice">
          <xsd:enumeration value="Accident incident reporting and RIDDOR"/>
          <xsd:enumeration value="Asbestos management"/>
          <xsd:enumeration value="Control of Substances Hazardous to Health (COSHH)"/>
          <xsd:enumeration value="Display Screen Equipment (DSE)"/>
          <xsd:enumeration value="Electricity at work"/>
          <xsd:enumeration value="Eye tests"/>
          <xsd:enumeration value="Fire safety"/>
          <xsd:enumeration value="First aid"/>
          <xsd:enumeration value="Guidelines for raising and resolving safety concerns and complaints"/>
          <xsd:enumeration value="Health and safety inspections"/>
          <xsd:enumeration value="Lone working and personal safety "/>
          <xsd:enumeration value="Management of contractors"/>
          <xsd:enumeration value="Managing health and safety"/>
          <xsd:enumeration value="Managing of hot and cold water systems"/>
          <xsd:enumeration value="Managing noise at work"/>
          <xsd:enumeration value="Manual handling"/>
          <xsd:enumeration value="Minibus guidance"/>
          <xsd:enumeration value="New and expectant mothers"/>
          <xsd:enumeration value="Occupational health"/>
          <xsd:enumeration value="Personal Protective Equipment (PPE)"/>
          <xsd:enumeration value="Preventing slips, trips, falls in the workplace"/>
          <xsd:enumeration value="Risk assessment"/>
          <xsd:enumeration value="Safety representatives"/>
          <xsd:enumeration value="Safe working permits (Hot Work)"/>
          <xsd:enumeration value="Stress management"/>
          <xsd:enumeration value="Temperatures at work"/>
          <xsd:enumeration value="Travel safety"/>
          <xsd:enumeration value="Violent behaviour"/>
          <xsd:enumeration value="Work equipment"/>
          <xsd:enumeration value="Working at height"/>
          <xsd:enumeration value="Working safely in confined spaces"/>
          <xsd:enumeration value="Workplace health, safety and welfare"/>
          <xsd:enumeration value="Young person’s safety"/>
        </xsd:restriction>
      </xsd:simpleType>
    </xsd:element>
  </xsd:schema>
  <xsd:schema xmlns:xsd="http://www.w3.org/2001/XMLSchema" xmlns:xs="http://www.w3.org/2001/XMLSchema" xmlns:dms="http://schemas.microsoft.com/office/2006/documentManagement/types" xmlns:pc="http://schemas.microsoft.com/office/infopath/2007/PartnerControls" targetNamespace="211806d2-e2f2-498d-8737-ddaf6c1a0a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96f857-52bc-4db3-b525-168db53197df}" ma:internalName="TaxCatchAll" ma:showField="CatchAllData"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df80089c-2ddf-4c5d-a009-f768e38e2bb0" ma:termSetId="00000000-0000-0000-0000-000000000000" ma:anchorId="00000000-0000-0000-0000-000000000000" ma:open="true" ma:isKeyword="tru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owner xmlns="67b3fc33-3290-4eed-b6aa-aa4ab910aee0">
      <UserInfo>
        <DisplayName>Design and Brand - ST</DisplayName>
        <AccountId>86</AccountId>
        <AccountType/>
      </UserInfo>
    </Documentowner>
    <Whattypeofdocumentisit_x003f_ xmlns="67b3fc33-3290-4eed-b6aa-aa4ab910aee0" xsi:nil="true"/>
    <Category xmlns="67b3fc33-3290-4eed-b6aa-aa4ab910aee0" xsi:nil="true"/>
    <Directorate xmlns="67b3fc33-3290-4eed-b6aa-aa4ab910aee0" xsi:nil="true"/>
    <TaxCatchAll xmlns="211806d2-e2f2-498d-8737-ddaf6c1a0a83" xsi:nil="true"/>
    <lcf76f155ced4ddcb4097134ff3c332f xmlns="67b3fc33-3290-4eed-b6aa-aa4ab910aee0">
      <Terms xmlns="http://schemas.microsoft.com/office/infopath/2007/PartnerControls"/>
    </lcf76f155ced4ddcb4097134ff3c332f>
    <Target_x0020_Audiences xmlns="67b3fc33-3290-4eed-b6aa-aa4ab910aee0" xsi:nil="true"/>
    <_ModernAudienceTargetUserField xmlns="67b3fc33-3290-4eed-b6aa-aa4ab910aee0">
      <UserInfo>
        <DisplayName/>
        <AccountId xsi:nil="true"/>
        <AccountType/>
      </UserInfo>
    </_ModernAudienceTargetUserField>
    <TestColumn xmlns="67b3fc33-3290-4eed-b6aa-aa4ab910aee0" xsi:nil="true"/>
    <Whoisthisfor xmlns="67b3fc33-3290-4eed-b6aa-aa4ab910aee0" xsi:nil="true"/>
    <HighlightedContentWP xmlns="67b3fc33-3290-4eed-b6aa-aa4ab910aee0" xsi:nil="true"/>
    <TaxKeywordTaxHTField xmlns="211806d2-e2f2-498d-8737-ddaf6c1a0a83">
      <Terms xmlns="http://schemas.microsoft.com/office/infopath/2007/PartnerControls"/>
    </TaxKeywordTaxHTField>
    <Area xmlns="67b3fc33-3290-4eed-b6aa-aa4ab910aee0" xsi:nil="tru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EE8836-C194-4B72-9966-DF74143DD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3fc33-3290-4eed-b6aa-aa4ab910aee0"/>
    <ds:schemaRef ds:uri="211806d2-e2f2-498d-8737-ddaf6c1a0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customXml/itemProps3.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4.xml><?xml version="1.0" encoding="utf-8"?>
<ds:datastoreItem xmlns:ds="http://schemas.openxmlformats.org/officeDocument/2006/customXml" ds:itemID="{A7578A04-FC35-454C-839D-D830B40CE9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MS365 PowerPoint template (Widescreen)</Template>
  <TotalTime>4465</TotalTime>
  <Words>3175</Words>
  <Application>Microsoft Office PowerPoint</Application>
  <PresentationFormat>Widescreen</PresentationFormat>
  <Paragraphs>345</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GDS Transport</vt:lpstr>
      <vt:lpstr>Inter</vt:lpstr>
      <vt:lpstr>Symbol</vt:lpstr>
      <vt:lpstr>Verdana</vt:lpstr>
      <vt:lpstr>Office Theme</vt:lpstr>
      <vt:lpstr>Health Inequalities in Swale</vt:lpstr>
      <vt:lpstr>Population Projections</vt:lpstr>
      <vt:lpstr>Deprivation</vt:lpstr>
      <vt:lpstr>Life Expectancy</vt:lpstr>
      <vt:lpstr>Inequalities in COVID Mortality</vt:lpstr>
      <vt:lpstr>Robert Wood Johnson Model</vt:lpstr>
      <vt:lpstr>Infant and Maternal Health</vt:lpstr>
      <vt:lpstr>Childhood Obesity</vt:lpstr>
      <vt:lpstr>Educational Attainment</vt:lpstr>
      <vt:lpstr>Pupil Absence &amp; Free School Meals</vt:lpstr>
      <vt:lpstr>Families in Poverty</vt:lpstr>
      <vt:lpstr>Overcrowding</vt:lpstr>
      <vt:lpstr>Respiratory Illness</vt:lpstr>
      <vt:lpstr>Active travel</vt:lpstr>
      <vt:lpstr>Healthy Living</vt:lpstr>
      <vt:lpstr>Mental Health - Depression</vt:lpstr>
      <vt:lpstr>Loneliness</vt:lpstr>
      <vt:lpstr>Health in Swale – the case for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Mark Chambers  - CED SPRCA</cp:lastModifiedBy>
  <cp:revision>145</cp:revision>
  <dcterms:created xsi:type="dcterms:W3CDTF">2023-04-12T11:16:05Z</dcterms:created>
  <dcterms:modified xsi:type="dcterms:W3CDTF">2024-01-31T10:31:36Z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0x010100D799FBD7B739DA498A873D68688F7DC0</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ies>
</file>